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9" r:id="rId1"/>
  </p:sldMasterIdLst>
  <p:notesMasterIdLst>
    <p:notesMasterId r:id="rId32"/>
  </p:notesMasterIdLst>
  <p:sldIdLst>
    <p:sldId id="266" r:id="rId2"/>
    <p:sldId id="388" r:id="rId3"/>
    <p:sldId id="329" r:id="rId4"/>
    <p:sldId id="371" r:id="rId5"/>
    <p:sldId id="372" r:id="rId6"/>
    <p:sldId id="387" r:id="rId7"/>
    <p:sldId id="370" r:id="rId8"/>
    <p:sldId id="375" r:id="rId9"/>
    <p:sldId id="376" r:id="rId10"/>
    <p:sldId id="377" r:id="rId11"/>
    <p:sldId id="378" r:id="rId12"/>
    <p:sldId id="379" r:id="rId13"/>
    <p:sldId id="373" r:id="rId14"/>
    <p:sldId id="380" r:id="rId15"/>
    <p:sldId id="381" r:id="rId16"/>
    <p:sldId id="382" r:id="rId17"/>
    <p:sldId id="383" r:id="rId18"/>
    <p:sldId id="384" r:id="rId19"/>
    <p:sldId id="385" r:id="rId20"/>
    <p:sldId id="386" r:id="rId21"/>
    <p:sldId id="374" r:id="rId22"/>
    <p:sldId id="389" r:id="rId23"/>
    <p:sldId id="369" r:id="rId24"/>
    <p:sldId id="346" r:id="rId25"/>
    <p:sldId id="347" r:id="rId26"/>
    <p:sldId id="348" r:id="rId27"/>
    <p:sldId id="390" r:id="rId28"/>
    <p:sldId id="351" r:id="rId29"/>
    <p:sldId id="391" r:id="rId30"/>
    <p:sldId id="271" r:id="rId31"/>
  </p:sldIdLst>
  <p:sldSz cx="9144000" cy="6858000" type="screen4x3"/>
  <p:notesSz cx="6735763" cy="9866313"/>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85029"/>
    <a:srgbClr val="5CEBF2"/>
    <a:srgbClr val="007EC7"/>
    <a:srgbClr val="CC3300"/>
    <a:srgbClr val="FF00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929F9F4-4A8F-4326-A1B4-22849713DDAB}" styleName="Tmavý styl 1 – zvýraznění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Střední styl 3 – zvýraznění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35758FB7-9AC5-4552-8A53-C91805E547FA}" styleName="Styl s motivem 1 – zvýraznění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Světlý styl 3 – zvýraznění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B344D84-9AFB-497E-A393-DC336BA19D2E}" styleName="Střední styl 3 – zvýraznění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Tmavý styl 1 – zvýraznění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Styl Tmavá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Styl Středně sytá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116" d="100"/>
          <a:sy n="116" d="100"/>
        </p:scale>
        <p:origin x="150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pPr>
              <a:defRPr/>
            </a:pPr>
            <a:fld id="{E1D07D67-2164-4CF0-8B01-F1D1FB162D41}" type="datetimeFigureOut">
              <a:rPr lang="cs-CZ"/>
              <a:pPr>
                <a:defRPr/>
              </a:pPr>
              <a:t>20. 3. 2018</a:t>
            </a:fld>
            <a:endParaRPr lang="cs-CZ"/>
          </a:p>
        </p:txBody>
      </p:sp>
      <p:sp>
        <p:nvSpPr>
          <p:cNvPr id="4" name="Zástupný symbol pro obrázek snímku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pPr>
              <a:defRPr/>
            </a:pPr>
            <a:fld id="{E1DF3F96-3515-4547-AF6B-DB98CFCBFFEF}" type="slidenum">
              <a:rPr lang="cs-CZ"/>
              <a:pPr>
                <a:defRPr/>
              </a:pPr>
              <a:t>‹#›</a:t>
            </a:fld>
            <a:endParaRPr lang="cs-CZ"/>
          </a:p>
        </p:txBody>
      </p:sp>
    </p:spTree>
    <p:extLst>
      <p:ext uri="{BB962C8B-B14F-4D97-AF65-F5344CB8AC3E}">
        <p14:creationId xmlns:p14="http://schemas.microsoft.com/office/powerpoint/2010/main" val="541552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E1DF3F96-3515-4547-AF6B-DB98CFCBFFEF}" type="slidenum">
              <a:rPr lang="cs-CZ" smtClean="0"/>
              <a:pPr>
                <a:defRPr/>
              </a:pPr>
              <a:t>1</a:t>
            </a:fld>
            <a:endParaRPr lang="cs-CZ"/>
          </a:p>
        </p:txBody>
      </p:sp>
    </p:spTree>
    <p:extLst>
      <p:ext uri="{BB962C8B-B14F-4D97-AF65-F5344CB8AC3E}">
        <p14:creationId xmlns:p14="http://schemas.microsoft.com/office/powerpoint/2010/main" val="11305005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3886200" y="1267731"/>
            <a:ext cx="1371600" cy="548640"/>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71281" y="2091263"/>
            <a:ext cx="6801440" cy="2590800"/>
          </a:xfrm>
        </p:spPr>
        <p:txBody>
          <a:bodyPr tIns="45720" bIns="45720" anchor="ctr">
            <a:noAutofit/>
          </a:bodyPr>
          <a:lstStyle>
            <a:lvl1pPr algn="ctr">
              <a:lnSpc>
                <a:spcPct val="83000"/>
              </a:lnSpc>
              <a:defRPr lang="en-US" sz="6200" b="0" kern="1200" cap="all" spc="-100" baseline="0" dirty="0">
                <a:solidFill>
                  <a:schemeClr val="tx1">
                    <a:lumMod val="85000"/>
                    <a:lumOff val="15000"/>
                  </a:schemeClr>
                </a:solidFill>
                <a:effectLst/>
                <a:latin typeface="+mj-lt"/>
                <a:ea typeface="+mn-ea"/>
                <a:cs typeface="+mn-cs"/>
              </a:defRPr>
            </a:lvl1pPr>
          </a:lstStyle>
          <a:p>
            <a:r>
              <a:rPr lang="cs-CZ" smtClean="0"/>
              <a:t>Kliknutím lze upravit styl.</a:t>
            </a:r>
            <a:endParaRPr lang="en-US" dirty="0"/>
          </a:p>
        </p:txBody>
      </p:sp>
      <p:sp>
        <p:nvSpPr>
          <p:cNvPr id="3" name="Subtitle 2"/>
          <p:cNvSpPr>
            <a:spLocks noGrp="1"/>
          </p:cNvSpPr>
          <p:nvPr>
            <p:ph type="subTitle" idx="1"/>
          </p:nvPr>
        </p:nvSpPr>
        <p:spPr>
          <a:xfrm>
            <a:off x="1171575" y="4682062"/>
            <a:ext cx="6803136" cy="502920"/>
          </a:xfrm>
        </p:spPr>
        <p:txBody>
          <a:bodyPr>
            <a:normAutofit/>
          </a:bodyPr>
          <a:lstStyle>
            <a:lvl1pPr marL="0" indent="0" algn="ctr">
              <a:spcBef>
                <a:spcPts val="0"/>
              </a:spcBef>
              <a:buNone/>
              <a:defRPr sz="1400" spc="80" baseline="0">
                <a:solidFill>
                  <a:schemeClr val="tx1"/>
                </a:solidFill>
              </a:defRPr>
            </a:lvl1pPr>
            <a:lvl2pPr marL="457200" indent="0" algn="ctr">
              <a:buNone/>
              <a:defRPr sz="1400"/>
            </a:lvl2pPr>
            <a:lvl3pPr marL="914400" indent="0" algn="ctr">
              <a:buNone/>
              <a:defRPr sz="1400"/>
            </a:lvl3pPr>
            <a:lvl4pPr marL="1371600" indent="0" algn="ctr">
              <a:buNone/>
              <a:defRPr sz="1400"/>
            </a:lvl4pPr>
            <a:lvl5pPr marL="1828800" indent="0" algn="ctr">
              <a:buNone/>
              <a:defRPr sz="1400"/>
            </a:lvl5pPr>
            <a:lvl6pPr marL="2286000" indent="0" algn="ctr">
              <a:buNone/>
              <a:defRPr sz="1400"/>
            </a:lvl6pPr>
            <a:lvl7pPr marL="2743200" indent="0" algn="ctr">
              <a:buNone/>
              <a:defRPr sz="1400"/>
            </a:lvl7pPr>
            <a:lvl8pPr marL="3200400" indent="0" algn="ctr">
              <a:buNone/>
              <a:defRPr sz="1400"/>
            </a:lvl8pPr>
            <a:lvl9pPr marL="3657600" indent="0" algn="ctr">
              <a:buNone/>
              <a:defRPr sz="1400"/>
            </a:lvl9pPr>
          </a:lstStyle>
          <a:p>
            <a:r>
              <a:rPr lang="cs-CZ" smtClean="0"/>
              <a:t>Kliknutím lze upravit styl předlohy.</a:t>
            </a:r>
            <a:endParaRPr lang="en-US" dirty="0"/>
          </a:p>
        </p:txBody>
      </p:sp>
      <p:sp>
        <p:nvSpPr>
          <p:cNvPr id="20" name="Date Placeholder 19"/>
          <p:cNvSpPr>
            <a:spLocks noGrp="1"/>
          </p:cNvSpPr>
          <p:nvPr>
            <p:ph type="dt" sz="half" idx="10"/>
          </p:nvPr>
        </p:nvSpPr>
        <p:spPr>
          <a:xfrm>
            <a:off x="3931920" y="1327188"/>
            <a:ext cx="1280160" cy="457200"/>
          </a:xfrm>
        </p:spPr>
        <p:txBody>
          <a:bodyPr/>
          <a:lstStyle>
            <a:lvl1pPr algn="ctr">
              <a:defRPr sz="1100" spc="0" baseline="0">
                <a:solidFill>
                  <a:schemeClr val="tx1"/>
                </a:solidFill>
                <a:latin typeface="+mn-lt"/>
              </a:defRPr>
            </a:lvl1pPr>
          </a:lstStyle>
          <a:p>
            <a:fld id="{B61BEF0D-F0BB-DE4B-95CE-6DB70DBA9567}" type="datetimeFigureOut">
              <a:rPr lang="en-US" smtClean="0"/>
              <a:pPr/>
              <a:t>3/20/2018</a:t>
            </a:fld>
            <a:endParaRPr lang="en-US" dirty="0"/>
          </a:p>
        </p:txBody>
      </p:sp>
      <p:sp>
        <p:nvSpPr>
          <p:cNvPr id="21" name="Footer Placeholder 20"/>
          <p:cNvSpPr>
            <a:spLocks noGrp="1"/>
          </p:cNvSpPr>
          <p:nvPr>
            <p:ph type="ftr" sz="quarter" idx="11"/>
          </p:nvPr>
        </p:nvSpPr>
        <p:spPr>
          <a:xfrm>
            <a:off x="1104936" y="5211060"/>
            <a:ext cx="4429125" cy="228600"/>
          </a:xfrm>
        </p:spPr>
        <p:txBody>
          <a:bodyPr/>
          <a:lstStyle>
            <a:lvl1pPr algn="l">
              <a:defRPr sz="900">
                <a:solidFill>
                  <a:schemeClr val="tx1">
                    <a:lumMod val="75000"/>
                    <a:lumOff val="25000"/>
                  </a:schemeClr>
                </a:solidFill>
              </a:defRPr>
            </a:lvl1pPr>
          </a:lstStyle>
          <a:p>
            <a:pPr>
              <a:defRPr/>
            </a:pPr>
            <a:endParaRPr lang="cs-CZ"/>
          </a:p>
        </p:txBody>
      </p:sp>
      <p:sp>
        <p:nvSpPr>
          <p:cNvPr id="22" name="Slide Number Placeholder 21"/>
          <p:cNvSpPr>
            <a:spLocks noGrp="1"/>
          </p:cNvSpPr>
          <p:nvPr>
            <p:ph type="sldNum" sz="quarter" idx="12"/>
          </p:nvPr>
        </p:nvSpPr>
        <p:spPr>
          <a:xfrm>
            <a:off x="6455190" y="5212080"/>
            <a:ext cx="1583911" cy="228600"/>
          </a:xfrm>
        </p:spPr>
        <p:txBody>
          <a:bodyPr/>
          <a:lstStyle>
            <a:lvl1pPr>
              <a:defRPr>
                <a:solidFill>
                  <a:schemeClr val="tx1">
                    <a:lumMod val="75000"/>
                    <a:lumOff val="25000"/>
                  </a:schemeClr>
                </a:solidFill>
              </a:defRPr>
            </a:lvl1pPr>
          </a:lstStyle>
          <a:p>
            <a:pPr>
              <a:defRPr/>
            </a:pPr>
            <a:fld id="{86D93141-C805-4F56-8E61-849A5C99B546}" type="slidenum">
              <a:rPr lang="cs-CZ" smtClean="0"/>
              <a:pPr>
                <a:defRPr/>
              </a:pPr>
              <a:t>‹#›</a:t>
            </a:fld>
            <a:endParaRPr lang="cs-CZ" dirty="0"/>
          </a:p>
        </p:txBody>
      </p:sp>
    </p:spTree>
    <p:extLst>
      <p:ext uri="{BB962C8B-B14F-4D97-AF65-F5344CB8AC3E}">
        <p14:creationId xmlns:p14="http://schemas.microsoft.com/office/powerpoint/2010/main" val="13746667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86D93141-C805-4F56-8E61-849A5C99B546}" type="slidenum">
              <a:rPr lang="cs-CZ" smtClean="0"/>
              <a:pPr>
                <a:defRPr/>
              </a:pPr>
              <a:t>‹#›</a:t>
            </a:fld>
            <a:endParaRPr lang="cs-CZ" dirty="0"/>
          </a:p>
        </p:txBody>
      </p:sp>
    </p:spTree>
    <p:extLst>
      <p:ext uri="{BB962C8B-B14F-4D97-AF65-F5344CB8AC3E}">
        <p14:creationId xmlns:p14="http://schemas.microsoft.com/office/powerpoint/2010/main" val="4120733529"/>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1771650" cy="52578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28650" y="762000"/>
            <a:ext cx="6057900" cy="52578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86D93141-C805-4F56-8E61-849A5C99B546}" type="slidenum">
              <a:rPr lang="cs-CZ" smtClean="0"/>
              <a:pPr>
                <a:defRPr/>
              </a:pPr>
              <a:t>‹#›</a:t>
            </a:fld>
            <a:endParaRPr lang="cs-CZ" dirty="0"/>
          </a:p>
        </p:txBody>
      </p:sp>
    </p:spTree>
    <p:extLst>
      <p:ext uri="{BB962C8B-B14F-4D97-AF65-F5344CB8AC3E}">
        <p14:creationId xmlns:p14="http://schemas.microsoft.com/office/powerpoint/2010/main" val="2155741224"/>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Úvodní sníme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467544" y="3212976"/>
            <a:ext cx="8064896" cy="1470025"/>
          </a:xfrm>
        </p:spPr>
        <p:txBody>
          <a:bodyPr anchor="t">
            <a:normAutofit/>
          </a:bodyPr>
          <a:lstStyle>
            <a:lvl1pPr>
              <a:lnSpc>
                <a:spcPts val="4500"/>
              </a:lnSpc>
              <a:defRPr sz="4500" b="1">
                <a:solidFill>
                  <a:schemeClr val="bg1"/>
                </a:solidFill>
              </a:defRPr>
            </a:lvl1pPr>
          </a:lstStyle>
          <a:p>
            <a:r>
              <a:rPr lang="cs-CZ" dirty="0" smtClean="0"/>
              <a:t>Klepnutím lze upravit styl předlohy nadpisů.</a:t>
            </a:r>
            <a:endParaRPr lang="cs-CZ" dirty="0"/>
          </a:p>
        </p:txBody>
      </p:sp>
      <p:sp>
        <p:nvSpPr>
          <p:cNvPr id="3" name="Podnadpis 2"/>
          <p:cNvSpPr>
            <a:spLocks noGrp="1"/>
          </p:cNvSpPr>
          <p:nvPr>
            <p:ph type="subTitle" idx="1"/>
          </p:nvPr>
        </p:nvSpPr>
        <p:spPr>
          <a:xfrm>
            <a:off x="467544" y="4725144"/>
            <a:ext cx="8064896" cy="504056"/>
          </a:xfrm>
        </p:spPr>
        <p:txBody>
          <a:bodyPr/>
          <a:lstStyle>
            <a:lvl1pPr marL="0" indent="0" algn="l">
              <a:lnSpc>
                <a:spcPts val="3500"/>
              </a:lnSpc>
              <a:buNone/>
              <a:defRPr sz="30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dirty="0"/>
          </a:p>
        </p:txBody>
      </p:sp>
      <p:sp>
        <p:nvSpPr>
          <p:cNvPr id="9" name="Zástupný symbol pro text 8"/>
          <p:cNvSpPr>
            <a:spLocks noGrp="1"/>
          </p:cNvSpPr>
          <p:nvPr>
            <p:ph type="body" sz="quarter" idx="10"/>
          </p:nvPr>
        </p:nvSpPr>
        <p:spPr>
          <a:xfrm>
            <a:off x="468313" y="5589588"/>
            <a:ext cx="8135937" cy="503237"/>
          </a:xfrm>
        </p:spPr>
        <p:txBody>
          <a:bodyPr anchor="ctr"/>
          <a:lstStyle>
            <a:lvl1pPr algn="l">
              <a:buNone/>
              <a:defRPr sz="1800" baseline="0"/>
            </a:lvl1pPr>
          </a:lstStyle>
          <a:p>
            <a:pPr lvl="0"/>
            <a:r>
              <a:rPr lang="cs-CZ" smtClean="0"/>
              <a:t>Klepnutím lze upravit styly předlohy textu.</a:t>
            </a:r>
          </a:p>
        </p:txBody>
      </p:sp>
    </p:spTree>
    <p:extLst>
      <p:ext uri="{BB962C8B-B14F-4D97-AF65-F5344CB8AC3E}">
        <p14:creationId xmlns:p14="http://schemas.microsoft.com/office/powerpoint/2010/main" val="2628949403"/>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ředělový list">
    <p:bg>
      <p:bgPr>
        <a:solidFill>
          <a:srgbClr val="007EC7"/>
        </a:solidFill>
        <a:effectLst/>
      </p:bgPr>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467544" y="3212976"/>
            <a:ext cx="8064896" cy="1500187"/>
          </a:xfrm>
        </p:spPr>
        <p:txBody>
          <a:bodyPr/>
          <a:lstStyle>
            <a:lvl1pPr marL="0" indent="0">
              <a:lnSpc>
                <a:spcPts val="4500"/>
              </a:lnSpc>
              <a:buNone/>
              <a:defRPr sz="4500" b="1"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Tree>
    <p:extLst>
      <p:ext uri="{BB962C8B-B14F-4D97-AF65-F5344CB8AC3E}">
        <p14:creationId xmlns:p14="http://schemas.microsoft.com/office/powerpoint/2010/main" val="361357228"/>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Nadpis na dva řád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Klepnutím lze upravit styl předlohy nadpisů.</a:t>
            </a:r>
            <a:endParaRPr lang="cs-CZ" dirty="0"/>
          </a:p>
        </p:txBody>
      </p:sp>
      <p:sp>
        <p:nvSpPr>
          <p:cNvPr id="3" name="Zástupný symbol pro obsah 2"/>
          <p:cNvSpPr>
            <a:spLocks noGrp="1"/>
          </p:cNvSpPr>
          <p:nvPr>
            <p:ph idx="1"/>
          </p:nvPr>
        </p:nvSpPr>
        <p:spPr>
          <a:xfrm>
            <a:off x="467544" y="2348880"/>
            <a:ext cx="8229600" cy="4247133"/>
          </a:xfrm>
        </p:spPr>
        <p:txBody>
          <a:bodyPr/>
          <a:lstStyle>
            <a:lvl1pPr marL="360000" indent="-360000" algn="just">
              <a:spcBef>
                <a:spcPts val="600"/>
              </a:spcBef>
              <a:spcAft>
                <a:spcPts val="600"/>
              </a:spcAft>
              <a:buFont typeface="Arial" pitchFamily="34" charset="0"/>
              <a:buChar char="―"/>
              <a:defRPr/>
            </a:lvl1pPr>
            <a:lvl2pPr marL="720000" indent="-360000">
              <a:spcBef>
                <a:spcPts val="600"/>
              </a:spcBef>
              <a:defRPr sz="2000"/>
            </a:lvl2pPr>
          </a:lstStyle>
          <a:p>
            <a:pPr lvl="0"/>
            <a:r>
              <a:rPr lang="cs-CZ" dirty="0" smtClean="0"/>
              <a:t>Klepnutím lze upravit styly předlohy textu.</a:t>
            </a:r>
          </a:p>
          <a:p>
            <a:pPr lvl="1"/>
            <a:r>
              <a:rPr lang="cs-CZ" dirty="0" smtClean="0"/>
              <a:t>Druhá úroveň</a:t>
            </a:r>
          </a:p>
        </p:txBody>
      </p:sp>
      <p:sp>
        <p:nvSpPr>
          <p:cNvPr id="7" name="Zástupný symbol pro text 6"/>
          <p:cNvSpPr>
            <a:spLocks noGrp="1"/>
          </p:cNvSpPr>
          <p:nvPr>
            <p:ph type="body" sz="quarter" idx="12"/>
          </p:nvPr>
        </p:nvSpPr>
        <p:spPr>
          <a:xfrm>
            <a:off x="467544" y="1268760"/>
            <a:ext cx="8136903" cy="914400"/>
          </a:xfrm>
        </p:spPr>
        <p:txBody>
          <a:bodyPr/>
          <a:lstStyle>
            <a:lvl1pPr marL="0" indent="0">
              <a:lnSpc>
                <a:spcPts val="3600"/>
              </a:lnSpc>
              <a:spcBef>
                <a:spcPts val="0"/>
              </a:spcBef>
              <a:spcAft>
                <a:spcPts val="0"/>
              </a:spcAft>
              <a:buNone/>
              <a:defRPr sz="3000" b="1" baseline="0">
                <a:solidFill>
                  <a:srgbClr val="007EC7"/>
                </a:solidFill>
              </a:defRPr>
            </a:lvl1pPr>
          </a:lstStyle>
          <a:p>
            <a:pPr lvl="0"/>
            <a:r>
              <a:rPr lang="cs-CZ" smtClean="0"/>
              <a:t>Klepnutím lze upravit styly předlohy textu.</a:t>
            </a:r>
          </a:p>
        </p:txBody>
      </p:sp>
      <p:sp>
        <p:nvSpPr>
          <p:cNvPr id="5" name="Zástupný symbol pro zápatí 4"/>
          <p:cNvSpPr>
            <a:spLocks noGrp="1"/>
          </p:cNvSpPr>
          <p:nvPr>
            <p:ph type="ftr" sz="quarter" idx="13"/>
          </p:nvPr>
        </p:nvSpPr>
        <p:spPr>
          <a:xfrm>
            <a:off x="468313" y="6453188"/>
            <a:ext cx="6911975" cy="288925"/>
          </a:xfrm>
        </p:spPr>
        <p:txBody>
          <a:bodyPr/>
          <a:lstStyle>
            <a:lvl1pPr>
              <a:defRPr>
                <a:solidFill>
                  <a:prstClr val="black"/>
                </a:solidFill>
              </a:defRPr>
            </a:lvl1pPr>
          </a:lstStyle>
          <a:p>
            <a:pPr>
              <a:defRPr/>
            </a:pPr>
            <a:endParaRPr lang="cs-CZ"/>
          </a:p>
        </p:txBody>
      </p:sp>
      <p:sp>
        <p:nvSpPr>
          <p:cNvPr id="6" name="Zástupný symbol pro číslo snímku 5"/>
          <p:cNvSpPr>
            <a:spLocks noGrp="1"/>
          </p:cNvSpPr>
          <p:nvPr>
            <p:ph type="sldNum" sz="quarter" idx="14"/>
          </p:nvPr>
        </p:nvSpPr>
        <p:spPr>
          <a:xfrm>
            <a:off x="7451725" y="6453188"/>
            <a:ext cx="1223963" cy="288925"/>
          </a:xfrm>
        </p:spPr>
        <p:txBody>
          <a:bodyPr/>
          <a:lstStyle>
            <a:lvl1pPr>
              <a:defRPr/>
            </a:lvl1pPr>
          </a:lstStyle>
          <a:p>
            <a:pPr>
              <a:defRPr/>
            </a:pPr>
            <a:fld id="{D209F002-F33A-4E63-8267-67F6925A45F5}" type="slidenum">
              <a:rPr lang="cs-CZ"/>
              <a:pPr>
                <a:defRPr/>
              </a:pPr>
              <a:t>‹#›</a:t>
            </a:fld>
            <a:endParaRPr lang="cs-CZ" dirty="0"/>
          </a:p>
        </p:txBody>
      </p:sp>
    </p:spTree>
    <p:extLst>
      <p:ext uri="{BB962C8B-B14F-4D97-AF65-F5344CB8AC3E}">
        <p14:creationId xmlns:p14="http://schemas.microsoft.com/office/powerpoint/2010/main" val="3030571598"/>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539552" y="3068960"/>
            <a:ext cx="8064896" cy="648072"/>
          </a:xfrm>
        </p:spPr>
        <p:txBody>
          <a:bodyPr anchor="ctr"/>
          <a:lstStyle>
            <a:lvl1pPr marL="0" indent="0">
              <a:buNone/>
              <a:defRPr sz="2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Klepnutím lze upravit styly předlohy textu.</a:t>
            </a:r>
          </a:p>
        </p:txBody>
      </p:sp>
      <p:sp>
        <p:nvSpPr>
          <p:cNvPr id="4" name="Zástupný symbol pro obsah 3"/>
          <p:cNvSpPr>
            <a:spLocks noGrp="1"/>
          </p:cNvSpPr>
          <p:nvPr>
            <p:ph sz="half" idx="2"/>
          </p:nvPr>
        </p:nvSpPr>
        <p:spPr>
          <a:xfrm>
            <a:off x="539552" y="3789039"/>
            <a:ext cx="3957836" cy="2520281"/>
          </a:xfrm>
        </p:spPr>
        <p:txBody>
          <a:bodyPr/>
          <a:lstStyle>
            <a:lvl1pPr>
              <a:defRPr sz="21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smtClean="0"/>
              <a:t>Klepnutím lze upravit styly předlohy textu.</a:t>
            </a:r>
          </a:p>
          <a:p>
            <a:pPr lvl="1"/>
            <a:r>
              <a:rPr lang="cs-CZ" dirty="0" smtClean="0"/>
              <a:t>Druhá úroveň</a:t>
            </a:r>
          </a:p>
          <a:p>
            <a:pPr lvl="2"/>
            <a:endParaRPr lang="cs-CZ" dirty="0"/>
          </a:p>
        </p:txBody>
      </p:sp>
      <p:sp>
        <p:nvSpPr>
          <p:cNvPr id="6" name="Zástupný symbol pro obsah 5"/>
          <p:cNvSpPr>
            <a:spLocks noGrp="1"/>
          </p:cNvSpPr>
          <p:nvPr>
            <p:ph sz="quarter" idx="4"/>
          </p:nvPr>
        </p:nvSpPr>
        <p:spPr>
          <a:xfrm>
            <a:off x="4645025" y="3789039"/>
            <a:ext cx="3959423" cy="2520281"/>
          </a:xfrm>
        </p:spPr>
        <p:txBody>
          <a:bodyPr/>
          <a:lstStyle>
            <a:lvl1pPr>
              <a:defRPr sz="21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smtClean="0"/>
              <a:t>Klepnutím lze upravit styly předlohy textu.</a:t>
            </a:r>
          </a:p>
          <a:p>
            <a:pPr lvl="1"/>
            <a:r>
              <a:rPr lang="cs-CZ" dirty="0" smtClean="0"/>
              <a:t>Druhá úroveň</a:t>
            </a:r>
          </a:p>
        </p:txBody>
      </p:sp>
      <p:sp>
        <p:nvSpPr>
          <p:cNvPr id="11" name="Zástupný symbol pro text 10"/>
          <p:cNvSpPr>
            <a:spLocks noGrp="1"/>
          </p:cNvSpPr>
          <p:nvPr>
            <p:ph type="body" sz="quarter" idx="13"/>
          </p:nvPr>
        </p:nvSpPr>
        <p:spPr>
          <a:xfrm>
            <a:off x="539552" y="1268760"/>
            <a:ext cx="8064896" cy="936104"/>
          </a:xfrm>
        </p:spPr>
        <p:txBody>
          <a:bodyPr anchor="ctr"/>
          <a:lstStyle>
            <a:lvl1pPr marL="0" indent="0">
              <a:lnSpc>
                <a:spcPts val="3600"/>
              </a:lnSpc>
              <a:spcBef>
                <a:spcPts val="0"/>
              </a:spcBef>
              <a:spcAft>
                <a:spcPts val="0"/>
              </a:spcAft>
              <a:buNone/>
              <a:defRPr sz="3000" b="1">
                <a:solidFill>
                  <a:srgbClr val="007EC7"/>
                </a:solidFill>
              </a:defRPr>
            </a:lvl1pPr>
          </a:lstStyle>
          <a:p>
            <a:pPr lvl="0"/>
            <a:r>
              <a:rPr lang="cs-CZ" smtClean="0"/>
              <a:t>Klepnutím lze upravit styly předlohy textu.</a:t>
            </a:r>
          </a:p>
        </p:txBody>
      </p:sp>
      <p:sp>
        <p:nvSpPr>
          <p:cNvPr id="7" name="Zástupný symbol pro zápatí 7"/>
          <p:cNvSpPr>
            <a:spLocks noGrp="1"/>
          </p:cNvSpPr>
          <p:nvPr>
            <p:ph type="ftr" sz="quarter" idx="14"/>
          </p:nvPr>
        </p:nvSpPr>
        <p:spPr>
          <a:xfrm>
            <a:off x="539750" y="6524625"/>
            <a:ext cx="6840538" cy="217488"/>
          </a:xfrm>
        </p:spPr>
        <p:txBody>
          <a:bodyPr/>
          <a:lstStyle>
            <a:lvl1pPr>
              <a:defRPr/>
            </a:lvl1pPr>
          </a:lstStyle>
          <a:p>
            <a:pPr>
              <a:defRPr/>
            </a:pPr>
            <a:endParaRPr lang="cs-CZ"/>
          </a:p>
        </p:txBody>
      </p:sp>
      <p:sp>
        <p:nvSpPr>
          <p:cNvPr id="8" name="Zástupný symbol pro číslo snímku 8"/>
          <p:cNvSpPr>
            <a:spLocks noGrp="1"/>
          </p:cNvSpPr>
          <p:nvPr>
            <p:ph type="sldNum" sz="quarter" idx="15"/>
          </p:nvPr>
        </p:nvSpPr>
        <p:spPr>
          <a:xfrm>
            <a:off x="7451725" y="6524625"/>
            <a:ext cx="1152525" cy="217488"/>
          </a:xfrm>
        </p:spPr>
        <p:txBody>
          <a:bodyPr/>
          <a:lstStyle>
            <a:lvl1pPr>
              <a:defRPr/>
            </a:lvl1pPr>
          </a:lstStyle>
          <a:p>
            <a:pPr>
              <a:defRPr/>
            </a:pPr>
            <a:fld id="{074E3AA5-A389-4662-8A66-C81AF2A1AE75}" type="slidenum">
              <a:rPr lang="cs-CZ"/>
              <a:pPr>
                <a:defRPr/>
              </a:pPr>
              <a:t>‹#›</a:t>
            </a:fld>
            <a:endParaRPr lang="cs-CZ" dirty="0"/>
          </a:p>
        </p:txBody>
      </p:sp>
    </p:spTree>
    <p:extLst>
      <p:ext uri="{BB962C8B-B14F-4D97-AF65-F5344CB8AC3E}">
        <p14:creationId xmlns:p14="http://schemas.microsoft.com/office/powerpoint/2010/main" val="2964751547"/>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4" name="Zástupný symbol pro obsah 3"/>
          <p:cNvSpPr>
            <a:spLocks noGrp="1"/>
          </p:cNvSpPr>
          <p:nvPr>
            <p:ph sz="half" idx="2"/>
          </p:nvPr>
        </p:nvSpPr>
        <p:spPr>
          <a:xfrm>
            <a:off x="539552" y="2708921"/>
            <a:ext cx="3957836" cy="3600400"/>
          </a:xfrm>
        </p:spPr>
        <p:txBody>
          <a:bodyPr/>
          <a:lstStyle>
            <a:lvl1pPr>
              <a:defRPr sz="21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smtClean="0"/>
              <a:t>Klepnutím lze upravit styly předlohy textu.</a:t>
            </a:r>
          </a:p>
          <a:p>
            <a:pPr lvl="1"/>
            <a:r>
              <a:rPr lang="cs-CZ" dirty="0" smtClean="0"/>
              <a:t>Druhá úroveň</a:t>
            </a:r>
          </a:p>
          <a:p>
            <a:pPr lvl="2"/>
            <a:endParaRPr lang="cs-CZ" dirty="0"/>
          </a:p>
        </p:txBody>
      </p:sp>
      <p:sp>
        <p:nvSpPr>
          <p:cNvPr id="6" name="Zástupný symbol pro obsah 5"/>
          <p:cNvSpPr>
            <a:spLocks noGrp="1"/>
          </p:cNvSpPr>
          <p:nvPr>
            <p:ph sz="quarter" idx="4"/>
          </p:nvPr>
        </p:nvSpPr>
        <p:spPr>
          <a:xfrm>
            <a:off x="4645025" y="2708921"/>
            <a:ext cx="3959423" cy="3600400"/>
          </a:xfrm>
        </p:spPr>
        <p:txBody>
          <a:bodyPr/>
          <a:lstStyle>
            <a:lvl1pPr>
              <a:defRPr sz="21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smtClean="0"/>
              <a:t>Klepnutím lze upravit styly předlohy textu.</a:t>
            </a:r>
          </a:p>
          <a:p>
            <a:pPr lvl="1"/>
            <a:r>
              <a:rPr lang="cs-CZ" dirty="0" smtClean="0"/>
              <a:t>Druhá úroveň</a:t>
            </a:r>
          </a:p>
        </p:txBody>
      </p:sp>
      <p:sp>
        <p:nvSpPr>
          <p:cNvPr id="11" name="Zástupný symbol pro text 10"/>
          <p:cNvSpPr>
            <a:spLocks noGrp="1"/>
          </p:cNvSpPr>
          <p:nvPr>
            <p:ph type="body" sz="quarter" idx="13"/>
          </p:nvPr>
        </p:nvSpPr>
        <p:spPr>
          <a:xfrm>
            <a:off x="539552" y="1268760"/>
            <a:ext cx="8064896" cy="792088"/>
          </a:xfrm>
        </p:spPr>
        <p:txBody>
          <a:bodyPr anchor="ctr"/>
          <a:lstStyle>
            <a:lvl1pPr marL="0" indent="0">
              <a:lnSpc>
                <a:spcPts val="3600"/>
              </a:lnSpc>
              <a:spcBef>
                <a:spcPts val="0"/>
              </a:spcBef>
              <a:spcAft>
                <a:spcPts val="0"/>
              </a:spcAft>
              <a:buNone/>
              <a:defRPr sz="3000" b="1">
                <a:solidFill>
                  <a:srgbClr val="007EC7"/>
                </a:solidFill>
              </a:defRPr>
            </a:lvl1pPr>
          </a:lstStyle>
          <a:p>
            <a:pPr lvl="0"/>
            <a:r>
              <a:rPr lang="cs-CZ" smtClean="0"/>
              <a:t>Klepnutím lze upravit styly předlohy textu.</a:t>
            </a:r>
          </a:p>
        </p:txBody>
      </p:sp>
      <p:sp>
        <p:nvSpPr>
          <p:cNvPr id="7" name="Zástupný symbol pro zápatí 7"/>
          <p:cNvSpPr>
            <a:spLocks noGrp="1"/>
          </p:cNvSpPr>
          <p:nvPr>
            <p:ph type="ftr" sz="quarter" idx="14"/>
          </p:nvPr>
        </p:nvSpPr>
        <p:spPr>
          <a:xfrm>
            <a:off x="539750" y="6524625"/>
            <a:ext cx="6840538" cy="217488"/>
          </a:xfrm>
        </p:spPr>
        <p:txBody>
          <a:bodyPr/>
          <a:lstStyle>
            <a:lvl1pPr>
              <a:defRPr/>
            </a:lvl1pPr>
          </a:lstStyle>
          <a:p>
            <a:pPr>
              <a:defRPr/>
            </a:pPr>
            <a:endParaRPr lang="cs-CZ"/>
          </a:p>
        </p:txBody>
      </p:sp>
      <p:sp>
        <p:nvSpPr>
          <p:cNvPr id="8" name="Zástupný symbol pro číslo snímku 8"/>
          <p:cNvSpPr>
            <a:spLocks noGrp="1"/>
          </p:cNvSpPr>
          <p:nvPr>
            <p:ph type="sldNum" sz="quarter" idx="15"/>
          </p:nvPr>
        </p:nvSpPr>
        <p:spPr>
          <a:xfrm>
            <a:off x="7451725" y="6524625"/>
            <a:ext cx="1152525" cy="217488"/>
          </a:xfrm>
        </p:spPr>
        <p:txBody>
          <a:bodyPr/>
          <a:lstStyle>
            <a:lvl1pPr>
              <a:defRPr/>
            </a:lvl1pPr>
          </a:lstStyle>
          <a:p>
            <a:pPr>
              <a:defRPr/>
            </a:pPr>
            <a:fld id="{F14A91B2-B293-4830-BB54-4DB706118B57}" type="slidenum">
              <a:rPr lang="cs-CZ"/>
              <a:pPr>
                <a:defRPr/>
              </a:pPr>
              <a:t>‹#›</a:t>
            </a:fld>
            <a:endParaRPr lang="cs-CZ" dirty="0"/>
          </a:p>
        </p:txBody>
      </p:sp>
    </p:spTree>
    <p:extLst>
      <p:ext uri="{BB962C8B-B14F-4D97-AF65-F5344CB8AC3E}">
        <p14:creationId xmlns:p14="http://schemas.microsoft.com/office/powerpoint/2010/main" val="81116242"/>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Závěrečný list">
    <p:bg>
      <p:bgPr>
        <a:solidFill>
          <a:srgbClr val="007EC7"/>
        </a:solidFill>
        <a:effectLst/>
      </p:bgPr>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467544" y="3212977"/>
            <a:ext cx="8064896" cy="1080119"/>
          </a:xfrm>
        </p:spPr>
        <p:txBody>
          <a:bodyPr/>
          <a:lstStyle>
            <a:lvl1pPr marL="0" indent="0">
              <a:lnSpc>
                <a:spcPts val="4500"/>
              </a:lnSpc>
              <a:buNone/>
              <a:defRPr sz="4500" b="1"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Tree>
    <p:extLst>
      <p:ext uri="{BB962C8B-B14F-4D97-AF65-F5344CB8AC3E}">
        <p14:creationId xmlns:p14="http://schemas.microsoft.com/office/powerpoint/2010/main" val="798095760"/>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467544" y="3212976"/>
            <a:ext cx="8064896" cy="1470025"/>
          </a:xfrm>
        </p:spPr>
        <p:txBody>
          <a:bodyPr anchor="t">
            <a:normAutofit/>
          </a:bodyPr>
          <a:lstStyle>
            <a:lvl1pPr>
              <a:lnSpc>
                <a:spcPts val="4500"/>
              </a:lnSpc>
              <a:defRPr sz="4500" b="1">
                <a:solidFill>
                  <a:schemeClr val="bg1"/>
                </a:solidFill>
              </a:defRPr>
            </a:lvl1pPr>
          </a:lstStyle>
          <a:p>
            <a:r>
              <a:rPr lang="cs-CZ" smtClean="0"/>
              <a:t>Kliknutím lze upravit styl.</a:t>
            </a:r>
            <a:endParaRPr lang="cs-CZ" dirty="0"/>
          </a:p>
        </p:txBody>
      </p:sp>
      <p:sp>
        <p:nvSpPr>
          <p:cNvPr id="3" name="Podnadpis 2"/>
          <p:cNvSpPr>
            <a:spLocks noGrp="1"/>
          </p:cNvSpPr>
          <p:nvPr>
            <p:ph type="subTitle" idx="1"/>
          </p:nvPr>
        </p:nvSpPr>
        <p:spPr>
          <a:xfrm>
            <a:off x="467544" y="4725144"/>
            <a:ext cx="8064896" cy="504056"/>
          </a:xfrm>
        </p:spPr>
        <p:txBody>
          <a:bodyPr/>
          <a:lstStyle>
            <a:lvl1pPr marL="0" indent="0" algn="l">
              <a:lnSpc>
                <a:spcPts val="3500"/>
              </a:lnSpc>
              <a:buNone/>
              <a:defRPr sz="30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9" name="Zástupný symbol pro text 8"/>
          <p:cNvSpPr>
            <a:spLocks noGrp="1"/>
          </p:cNvSpPr>
          <p:nvPr>
            <p:ph type="body" sz="quarter" idx="10"/>
          </p:nvPr>
        </p:nvSpPr>
        <p:spPr>
          <a:xfrm>
            <a:off x="468313" y="5589588"/>
            <a:ext cx="8135937" cy="503237"/>
          </a:xfrm>
        </p:spPr>
        <p:txBody>
          <a:bodyPr anchor="ctr"/>
          <a:lstStyle>
            <a:lvl1pPr algn="l">
              <a:buNone/>
              <a:defRPr sz="1800" baseline="0"/>
            </a:lvl1pPr>
          </a:lstStyle>
          <a:p>
            <a:pPr lvl="0"/>
            <a:r>
              <a:rPr lang="cs-CZ" smtClean="0"/>
              <a:t>Kliknutím lze upravit styly předlohy textu.</a:t>
            </a:r>
          </a:p>
        </p:txBody>
      </p:sp>
    </p:spTree>
    <p:extLst>
      <p:ext uri="{BB962C8B-B14F-4D97-AF65-F5344CB8AC3E}">
        <p14:creationId xmlns:p14="http://schemas.microsoft.com/office/powerpoint/2010/main" val="482508431"/>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Předělový list">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467544" y="3212976"/>
            <a:ext cx="8064896" cy="1500187"/>
          </a:xfrm>
        </p:spPr>
        <p:txBody>
          <a:bodyPr/>
          <a:lstStyle>
            <a:lvl1pPr marL="0" indent="0">
              <a:lnSpc>
                <a:spcPts val="4500"/>
              </a:lnSpc>
              <a:buNone/>
              <a:defRPr sz="4500" b="1"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Tree>
    <p:extLst>
      <p:ext uri="{BB962C8B-B14F-4D97-AF65-F5344CB8AC3E}">
        <p14:creationId xmlns:p14="http://schemas.microsoft.com/office/powerpoint/2010/main" val="1387391354"/>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09B482E8-6E0E-1B4F-B1FD-C69DB9E858D9}" type="datetimeFigureOut">
              <a:rPr lang="en-US" smtClean="0"/>
              <a:pPr/>
              <a:t>3/20/2018</a:t>
            </a:fld>
            <a:endParaRPr lang="en-US" dirty="0"/>
          </a:p>
        </p:txBody>
      </p:sp>
      <p:sp>
        <p:nvSpPr>
          <p:cNvPr id="8" name="Footer Placeholder 7"/>
          <p:cNvSpPr>
            <a:spLocks noGrp="1"/>
          </p:cNvSpPr>
          <p:nvPr>
            <p:ph type="ftr" sz="quarter" idx="11"/>
          </p:nvPr>
        </p:nvSpPr>
        <p:spPr/>
        <p:txBody>
          <a:bodyPr/>
          <a:lstStyle/>
          <a:p>
            <a:pPr>
              <a:defRPr/>
            </a:pPr>
            <a:endParaRPr lang="cs-CZ"/>
          </a:p>
        </p:txBody>
      </p:sp>
      <p:sp>
        <p:nvSpPr>
          <p:cNvPr id="9" name="Slide Number Placeholder 8"/>
          <p:cNvSpPr>
            <a:spLocks noGrp="1"/>
          </p:cNvSpPr>
          <p:nvPr>
            <p:ph type="sldNum" sz="quarter" idx="12"/>
          </p:nvPr>
        </p:nvSpPr>
        <p:spPr/>
        <p:txBody>
          <a:bodyPr/>
          <a:lstStyle/>
          <a:p>
            <a:pPr>
              <a:defRPr/>
            </a:pPr>
            <a:fld id="{81A1A158-7544-4A48-81C7-5DA61BD84489}" type="slidenum">
              <a:rPr lang="cs-CZ" smtClean="0"/>
              <a:pPr>
                <a:defRPr/>
              </a:pPr>
              <a:t>‹#›</a:t>
            </a:fld>
            <a:endParaRPr lang="cs-CZ" dirty="0"/>
          </a:p>
        </p:txBody>
      </p:sp>
    </p:spTree>
    <p:extLst>
      <p:ext uri="{BB962C8B-B14F-4D97-AF65-F5344CB8AC3E}">
        <p14:creationId xmlns:p14="http://schemas.microsoft.com/office/powerpoint/2010/main" val="1211576227"/>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Nadpis na dva řád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a:xfrm>
            <a:off x="467544" y="2348880"/>
            <a:ext cx="8229600" cy="4247133"/>
          </a:xfrm>
        </p:spPr>
        <p:txBody>
          <a:bodyPr/>
          <a:lstStyle>
            <a:lvl1pPr marL="360000" indent="-360000" algn="just">
              <a:spcBef>
                <a:spcPts val="600"/>
              </a:spcBef>
              <a:spcAft>
                <a:spcPts val="600"/>
              </a:spcAft>
              <a:buFont typeface="Arial" pitchFamily="34" charset="0"/>
              <a:buChar char="―"/>
              <a:defRPr/>
            </a:lvl1pPr>
            <a:lvl2pPr marL="720000" indent="-360000">
              <a:spcBef>
                <a:spcPts val="600"/>
              </a:spcBef>
              <a:defRPr sz="2000"/>
            </a:lvl2pPr>
          </a:lstStyle>
          <a:p>
            <a:pPr lvl="0"/>
            <a:r>
              <a:rPr lang="cs-CZ" smtClean="0"/>
              <a:t>Kliknutím lze upravit styly předlohy textu.</a:t>
            </a:r>
          </a:p>
          <a:p>
            <a:pPr lvl="1"/>
            <a:r>
              <a:rPr lang="cs-CZ" smtClean="0"/>
              <a:t>Druhá úroveň</a:t>
            </a:r>
          </a:p>
        </p:txBody>
      </p:sp>
      <p:sp>
        <p:nvSpPr>
          <p:cNvPr id="7" name="Zástupný symbol pro text 6"/>
          <p:cNvSpPr>
            <a:spLocks noGrp="1"/>
          </p:cNvSpPr>
          <p:nvPr>
            <p:ph type="body" sz="quarter" idx="12"/>
          </p:nvPr>
        </p:nvSpPr>
        <p:spPr>
          <a:xfrm>
            <a:off x="467544" y="1268760"/>
            <a:ext cx="8136903" cy="914400"/>
          </a:xfrm>
        </p:spPr>
        <p:txBody>
          <a:bodyPr/>
          <a:lstStyle>
            <a:lvl1pPr marL="0" indent="0">
              <a:lnSpc>
                <a:spcPts val="3600"/>
              </a:lnSpc>
              <a:spcBef>
                <a:spcPts val="0"/>
              </a:spcBef>
              <a:spcAft>
                <a:spcPts val="0"/>
              </a:spcAft>
              <a:buNone/>
              <a:defRPr sz="3000" b="1" baseline="0">
                <a:solidFill>
                  <a:srgbClr val="007EC7"/>
                </a:solidFill>
              </a:defRPr>
            </a:lvl1pPr>
          </a:lstStyle>
          <a:p>
            <a:pPr lvl="0"/>
            <a:r>
              <a:rPr lang="cs-CZ" smtClean="0"/>
              <a:t>Kliknutím lze upravit styly předlohy textu.</a:t>
            </a:r>
          </a:p>
        </p:txBody>
      </p:sp>
      <p:sp>
        <p:nvSpPr>
          <p:cNvPr id="5" name="Zástupný symbol pro zápatí 4"/>
          <p:cNvSpPr>
            <a:spLocks noGrp="1"/>
          </p:cNvSpPr>
          <p:nvPr>
            <p:ph type="ftr" sz="quarter" idx="13"/>
          </p:nvPr>
        </p:nvSpPr>
        <p:spPr>
          <a:xfrm>
            <a:off x="468313" y="6453188"/>
            <a:ext cx="6911975" cy="288925"/>
          </a:xfrm>
        </p:spPr>
        <p:txBody>
          <a:bodyPr/>
          <a:lstStyle>
            <a:lvl1pPr>
              <a:defRPr>
                <a:solidFill>
                  <a:schemeClr val="tx1"/>
                </a:solidFill>
              </a:defRPr>
            </a:lvl1pPr>
          </a:lstStyle>
          <a:p>
            <a:pPr>
              <a:defRPr/>
            </a:pPr>
            <a:endParaRPr lang="cs-CZ"/>
          </a:p>
        </p:txBody>
      </p:sp>
      <p:sp>
        <p:nvSpPr>
          <p:cNvPr id="6" name="Zástupný symbol pro číslo snímku 5"/>
          <p:cNvSpPr>
            <a:spLocks noGrp="1"/>
          </p:cNvSpPr>
          <p:nvPr>
            <p:ph type="sldNum" sz="quarter" idx="14"/>
          </p:nvPr>
        </p:nvSpPr>
        <p:spPr>
          <a:xfrm>
            <a:off x="7451725" y="6453188"/>
            <a:ext cx="1223963" cy="288925"/>
          </a:xfrm>
        </p:spPr>
        <p:txBody>
          <a:bodyPr/>
          <a:lstStyle>
            <a:lvl1pPr>
              <a:defRPr/>
            </a:lvl1pPr>
          </a:lstStyle>
          <a:p>
            <a:pPr>
              <a:defRPr/>
            </a:pPr>
            <a:fld id="{2938ECC0-D138-4A6C-BFA4-851B14183FD2}" type="slidenum">
              <a:rPr lang="cs-CZ"/>
              <a:pPr>
                <a:defRPr/>
              </a:pPr>
              <a:t>‹#›</a:t>
            </a:fld>
            <a:endParaRPr lang="cs-CZ" dirty="0"/>
          </a:p>
        </p:txBody>
      </p:sp>
    </p:spTree>
    <p:extLst>
      <p:ext uri="{BB962C8B-B14F-4D97-AF65-F5344CB8AC3E}">
        <p14:creationId xmlns:p14="http://schemas.microsoft.com/office/powerpoint/2010/main" val="2611363520"/>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39552" y="3068960"/>
            <a:ext cx="8064896" cy="648072"/>
          </a:xfrm>
        </p:spPr>
        <p:txBody>
          <a:bodyPr anchor="ctr"/>
          <a:lstStyle>
            <a:lvl1pPr marL="0" indent="0">
              <a:buNone/>
              <a:defRPr sz="2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9552" y="3789039"/>
            <a:ext cx="3957836" cy="2520281"/>
          </a:xfrm>
        </p:spPr>
        <p:txBody>
          <a:bodyPr/>
          <a:lstStyle>
            <a:lvl1pPr>
              <a:defRPr sz="21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p:txBody>
      </p:sp>
      <p:sp>
        <p:nvSpPr>
          <p:cNvPr id="6" name="Zástupný symbol pro obsah 5"/>
          <p:cNvSpPr>
            <a:spLocks noGrp="1"/>
          </p:cNvSpPr>
          <p:nvPr>
            <p:ph sz="quarter" idx="4"/>
          </p:nvPr>
        </p:nvSpPr>
        <p:spPr>
          <a:xfrm>
            <a:off x="4645025" y="3789039"/>
            <a:ext cx="3959423" cy="2520281"/>
          </a:xfrm>
        </p:spPr>
        <p:txBody>
          <a:bodyPr/>
          <a:lstStyle>
            <a:lvl1pPr>
              <a:defRPr sz="21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11" name="Zástupný symbol pro text 10"/>
          <p:cNvSpPr>
            <a:spLocks noGrp="1"/>
          </p:cNvSpPr>
          <p:nvPr>
            <p:ph type="body" sz="quarter" idx="13"/>
          </p:nvPr>
        </p:nvSpPr>
        <p:spPr>
          <a:xfrm>
            <a:off x="539552" y="1268760"/>
            <a:ext cx="8064896" cy="936104"/>
          </a:xfrm>
        </p:spPr>
        <p:txBody>
          <a:bodyPr anchor="ctr"/>
          <a:lstStyle>
            <a:lvl1pPr marL="0" indent="0">
              <a:lnSpc>
                <a:spcPts val="3600"/>
              </a:lnSpc>
              <a:spcBef>
                <a:spcPts val="0"/>
              </a:spcBef>
              <a:spcAft>
                <a:spcPts val="0"/>
              </a:spcAft>
              <a:buNone/>
              <a:defRPr sz="3000" b="1">
                <a:solidFill>
                  <a:srgbClr val="007EC7"/>
                </a:solidFill>
              </a:defRPr>
            </a:lvl1pPr>
          </a:lstStyle>
          <a:p>
            <a:pPr lvl="0"/>
            <a:r>
              <a:rPr lang="cs-CZ" smtClean="0"/>
              <a:t>Kliknutím lze upravit styly předlohy textu.</a:t>
            </a:r>
          </a:p>
        </p:txBody>
      </p:sp>
      <p:sp>
        <p:nvSpPr>
          <p:cNvPr id="7" name="Zástupný symbol pro zápatí 7"/>
          <p:cNvSpPr>
            <a:spLocks noGrp="1"/>
          </p:cNvSpPr>
          <p:nvPr>
            <p:ph type="ftr" sz="quarter" idx="14"/>
          </p:nvPr>
        </p:nvSpPr>
        <p:spPr>
          <a:xfrm>
            <a:off x="539750" y="6524625"/>
            <a:ext cx="6840538" cy="217488"/>
          </a:xfrm>
        </p:spPr>
        <p:txBody>
          <a:bodyPr/>
          <a:lstStyle>
            <a:lvl1pPr>
              <a:defRPr/>
            </a:lvl1pPr>
          </a:lstStyle>
          <a:p>
            <a:pPr>
              <a:defRPr/>
            </a:pPr>
            <a:endParaRPr lang="cs-CZ"/>
          </a:p>
        </p:txBody>
      </p:sp>
      <p:sp>
        <p:nvSpPr>
          <p:cNvPr id="8" name="Zástupný symbol pro číslo snímku 8"/>
          <p:cNvSpPr>
            <a:spLocks noGrp="1"/>
          </p:cNvSpPr>
          <p:nvPr>
            <p:ph type="sldNum" sz="quarter" idx="15"/>
          </p:nvPr>
        </p:nvSpPr>
        <p:spPr>
          <a:xfrm>
            <a:off x="7451725" y="6524625"/>
            <a:ext cx="1152525" cy="217488"/>
          </a:xfrm>
        </p:spPr>
        <p:txBody>
          <a:bodyPr/>
          <a:lstStyle>
            <a:lvl1pPr>
              <a:defRPr/>
            </a:lvl1pPr>
          </a:lstStyle>
          <a:p>
            <a:pPr>
              <a:defRPr/>
            </a:pPr>
            <a:fld id="{10AE7DA1-D763-46FB-A318-62A5759C3C63}" type="slidenum">
              <a:rPr lang="cs-CZ"/>
              <a:pPr>
                <a:defRPr/>
              </a:pPr>
              <a:t>‹#›</a:t>
            </a:fld>
            <a:endParaRPr lang="cs-CZ" dirty="0"/>
          </a:p>
        </p:txBody>
      </p:sp>
    </p:spTree>
    <p:extLst>
      <p:ext uri="{BB962C8B-B14F-4D97-AF65-F5344CB8AC3E}">
        <p14:creationId xmlns:p14="http://schemas.microsoft.com/office/powerpoint/2010/main" val="3887342148"/>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4" name="Zástupný symbol pro obsah 3"/>
          <p:cNvSpPr>
            <a:spLocks noGrp="1"/>
          </p:cNvSpPr>
          <p:nvPr>
            <p:ph sz="half" idx="2"/>
          </p:nvPr>
        </p:nvSpPr>
        <p:spPr>
          <a:xfrm>
            <a:off x="539552" y="2708921"/>
            <a:ext cx="3957836" cy="3600400"/>
          </a:xfrm>
        </p:spPr>
        <p:txBody>
          <a:bodyPr/>
          <a:lstStyle>
            <a:lvl1pPr>
              <a:defRPr sz="21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p:txBody>
      </p:sp>
      <p:sp>
        <p:nvSpPr>
          <p:cNvPr id="6" name="Zástupný symbol pro obsah 5"/>
          <p:cNvSpPr>
            <a:spLocks noGrp="1"/>
          </p:cNvSpPr>
          <p:nvPr>
            <p:ph sz="quarter" idx="4"/>
          </p:nvPr>
        </p:nvSpPr>
        <p:spPr>
          <a:xfrm>
            <a:off x="4645025" y="2708921"/>
            <a:ext cx="3959423" cy="3600400"/>
          </a:xfrm>
        </p:spPr>
        <p:txBody>
          <a:bodyPr/>
          <a:lstStyle>
            <a:lvl1pPr>
              <a:defRPr sz="21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11" name="Zástupný symbol pro text 10"/>
          <p:cNvSpPr>
            <a:spLocks noGrp="1"/>
          </p:cNvSpPr>
          <p:nvPr>
            <p:ph type="body" sz="quarter" idx="13"/>
          </p:nvPr>
        </p:nvSpPr>
        <p:spPr>
          <a:xfrm>
            <a:off x="539552" y="1268760"/>
            <a:ext cx="8064896" cy="792088"/>
          </a:xfrm>
        </p:spPr>
        <p:txBody>
          <a:bodyPr anchor="ctr"/>
          <a:lstStyle>
            <a:lvl1pPr marL="0" indent="0">
              <a:lnSpc>
                <a:spcPts val="3600"/>
              </a:lnSpc>
              <a:spcBef>
                <a:spcPts val="0"/>
              </a:spcBef>
              <a:spcAft>
                <a:spcPts val="0"/>
              </a:spcAft>
              <a:buNone/>
              <a:defRPr sz="3000" b="1">
                <a:solidFill>
                  <a:srgbClr val="007EC7"/>
                </a:solidFill>
              </a:defRPr>
            </a:lvl1pPr>
          </a:lstStyle>
          <a:p>
            <a:pPr lvl="0"/>
            <a:r>
              <a:rPr lang="cs-CZ" smtClean="0"/>
              <a:t>Kliknutím lze upravit styly předlohy textu.</a:t>
            </a:r>
          </a:p>
        </p:txBody>
      </p:sp>
      <p:sp>
        <p:nvSpPr>
          <p:cNvPr id="7" name="Zástupný symbol pro zápatí 7"/>
          <p:cNvSpPr>
            <a:spLocks noGrp="1"/>
          </p:cNvSpPr>
          <p:nvPr>
            <p:ph type="ftr" sz="quarter" idx="14"/>
          </p:nvPr>
        </p:nvSpPr>
        <p:spPr>
          <a:xfrm>
            <a:off x="539750" y="6524625"/>
            <a:ext cx="6840538" cy="217488"/>
          </a:xfrm>
        </p:spPr>
        <p:txBody>
          <a:bodyPr/>
          <a:lstStyle>
            <a:lvl1pPr>
              <a:defRPr/>
            </a:lvl1pPr>
          </a:lstStyle>
          <a:p>
            <a:pPr>
              <a:defRPr/>
            </a:pPr>
            <a:endParaRPr lang="cs-CZ"/>
          </a:p>
        </p:txBody>
      </p:sp>
      <p:sp>
        <p:nvSpPr>
          <p:cNvPr id="8" name="Zástupný symbol pro číslo snímku 8"/>
          <p:cNvSpPr>
            <a:spLocks noGrp="1"/>
          </p:cNvSpPr>
          <p:nvPr>
            <p:ph type="sldNum" sz="quarter" idx="15"/>
          </p:nvPr>
        </p:nvSpPr>
        <p:spPr>
          <a:xfrm>
            <a:off x="7451725" y="6524625"/>
            <a:ext cx="1152525" cy="217488"/>
          </a:xfrm>
        </p:spPr>
        <p:txBody>
          <a:bodyPr/>
          <a:lstStyle>
            <a:lvl1pPr>
              <a:defRPr/>
            </a:lvl1pPr>
          </a:lstStyle>
          <a:p>
            <a:pPr>
              <a:defRPr/>
            </a:pPr>
            <a:fld id="{4E208D55-F836-4A99-889C-ECFA9B0E42AB}" type="slidenum">
              <a:rPr lang="cs-CZ"/>
              <a:pPr>
                <a:defRPr/>
              </a:pPr>
              <a:t>‹#›</a:t>
            </a:fld>
            <a:endParaRPr lang="cs-CZ" dirty="0"/>
          </a:p>
        </p:txBody>
      </p:sp>
    </p:spTree>
    <p:extLst>
      <p:ext uri="{BB962C8B-B14F-4D97-AF65-F5344CB8AC3E}">
        <p14:creationId xmlns:p14="http://schemas.microsoft.com/office/powerpoint/2010/main" val="2524166617"/>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Závěrečný list">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467544" y="3212977"/>
            <a:ext cx="8064896" cy="1080119"/>
          </a:xfrm>
        </p:spPr>
        <p:txBody>
          <a:bodyPr/>
          <a:lstStyle>
            <a:lvl1pPr marL="0" indent="0">
              <a:lnSpc>
                <a:spcPts val="4500"/>
              </a:lnSpc>
              <a:buNone/>
              <a:defRPr sz="4500" b="1"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Tree>
    <p:extLst>
      <p:ext uri="{BB962C8B-B14F-4D97-AF65-F5344CB8AC3E}">
        <p14:creationId xmlns:p14="http://schemas.microsoft.com/office/powerpoint/2010/main" val="3195679163"/>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9144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3886200" y="1267731"/>
            <a:ext cx="1371600" cy="548640"/>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172717" y="2094309"/>
            <a:ext cx="6803136" cy="2587752"/>
          </a:xfrm>
        </p:spPr>
        <p:txBody>
          <a:bodyPr anchor="ctr">
            <a:noAutofit/>
          </a:bodyPr>
          <a:lstStyle>
            <a:lvl1pPr algn="ctr">
              <a:lnSpc>
                <a:spcPct val="83000"/>
              </a:lnSpc>
              <a:defRPr lang="en-US" sz="6200" kern="1200" cap="all" spc="-100" baseline="0" dirty="0">
                <a:solidFill>
                  <a:schemeClr val="tx1">
                    <a:lumMod val="85000"/>
                    <a:lumOff val="15000"/>
                  </a:schemeClr>
                </a:solidFill>
                <a:effectLst/>
                <a:latin typeface="+mj-lt"/>
                <a:ea typeface="+mn-ea"/>
                <a:cs typeface="+mn-cs"/>
              </a:defRPr>
            </a:lvl1pPr>
          </a:lstStyle>
          <a:p>
            <a:r>
              <a:rPr lang="cs-CZ" smtClean="0"/>
              <a:t>Kliknutím lze upravit styl.</a:t>
            </a:r>
            <a:endParaRPr lang="en-US" dirty="0"/>
          </a:p>
        </p:txBody>
      </p:sp>
      <p:sp>
        <p:nvSpPr>
          <p:cNvPr id="3" name="Text Placeholder 2"/>
          <p:cNvSpPr>
            <a:spLocks noGrp="1"/>
          </p:cNvSpPr>
          <p:nvPr>
            <p:ph type="body" idx="1"/>
          </p:nvPr>
        </p:nvSpPr>
        <p:spPr>
          <a:xfrm>
            <a:off x="1172718" y="4682062"/>
            <a:ext cx="6803136" cy="502920"/>
          </a:xfrm>
        </p:spPr>
        <p:txBody>
          <a:bodyPr anchor="t">
            <a:normAutofit/>
          </a:bodyPr>
          <a:lstStyle>
            <a:lvl1pPr marL="0" indent="0" algn="ctr">
              <a:buNone/>
              <a:defRPr sz="1400">
                <a:solidFill>
                  <a:schemeClr val="tx1"/>
                </a:solidFill>
                <a:effectLst/>
              </a:defRPr>
            </a:lvl1pPr>
            <a:lvl2pPr marL="457200" indent="0">
              <a:buNone/>
              <a:defRPr sz="1400">
                <a:solidFill>
                  <a:schemeClr val="tx1">
                    <a:tint val="75000"/>
                  </a:schemeClr>
                </a:solidFill>
              </a:defRPr>
            </a:lvl2pPr>
            <a:lvl3pPr marL="914400" indent="0">
              <a:buNone/>
              <a:defRPr sz="14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a:xfrm>
            <a:off x="3931920" y="1325880"/>
            <a:ext cx="1280160" cy="457200"/>
          </a:xfrm>
        </p:spPr>
        <p:txBody>
          <a:bodyPr/>
          <a:lstStyle>
            <a:lvl1pPr algn="ctr">
              <a:defRPr lang="en-US" sz="1100" kern="1200" spc="0" baseline="0">
                <a:solidFill>
                  <a:schemeClr val="tx1"/>
                </a:solidFill>
                <a:latin typeface="+mn-lt"/>
                <a:ea typeface="+mn-ea"/>
                <a:cs typeface="+mn-cs"/>
              </a:defRPr>
            </a:lvl1pPr>
          </a:lstStyle>
          <a:p>
            <a:fld id="{B61BEF0D-F0BB-DE4B-95CE-6DB70DBA9567}" type="datetimeFigureOut">
              <a:rPr lang="en-US" smtClean="0"/>
              <a:pPr/>
              <a:t>3/20/2018</a:t>
            </a:fld>
            <a:endParaRPr lang="en-US" dirty="0"/>
          </a:p>
        </p:txBody>
      </p:sp>
      <p:sp>
        <p:nvSpPr>
          <p:cNvPr id="5" name="Footer Placeholder 4"/>
          <p:cNvSpPr>
            <a:spLocks noGrp="1"/>
          </p:cNvSpPr>
          <p:nvPr>
            <p:ph type="ftr" sz="quarter" idx="11"/>
          </p:nvPr>
        </p:nvSpPr>
        <p:spPr>
          <a:xfrm>
            <a:off x="1104679" y="5211060"/>
            <a:ext cx="4430268" cy="228600"/>
          </a:xfrm>
        </p:spPr>
        <p:txBody>
          <a:bodyPr/>
          <a:lstStyle>
            <a:lvl1pPr algn="l">
              <a:defRPr/>
            </a:lvl1pPr>
          </a:lstStyle>
          <a:p>
            <a:pPr>
              <a:defRPr/>
            </a:pPr>
            <a:endParaRPr lang="cs-CZ"/>
          </a:p>
        </p:txBody>
      </p:sp>
      <p:sp>
        <p:nvSpPr>
          <p:cNvPr id="6" name="Slide Number Placeholder 5"/>
          <p:cNvSpPr>
            <a:spLocks noGrp="1"/>
          </p:cNvSpPr>
          <p:nvPr>
            <p:ph type="sldNum" sz="quarter" idx="12"/>
          </p:nvPr>
        </p:nvSpPr>
        <p:spPr>
          <a:xfrm>
            <a:off x="6453378" y="5211060"/>
            <a:ext cx="1584198" cy="228600"/>
          </a:xfrm>
        </p:spPr>
        <p:txBody>
          <a:bodyPr/>
          <a:lstStyle/>
          <a:p>
            <a:pPr>
              <a:defRPr/>
            </a:pPr>
            <a:fld id="{86D93141-C805-4F56-8E61-849A5C99B546}" type="slidenum">
              <a:rPr lang="cs-CZ" smtClean="0"/>
              <a:pPr>
                <a:defRPr/>
              </a:pPr>
              <a:t>‹#›</a:t>
            </a:fld>
            <a:endParaRPr lang="cs-CZ" dirty="0"/>
          </a:p>
        </p:txBody>
      </p:sp>
    </p:spTree>
    <p:extLst>
      <p:ext uri="{BB962C8B-B14F-4D97-AF65-F5344CB8AC3E}">
        <p14:creationId xmlns:p14="http://schemas.microsoft.com/office/powerpoint/2010/main" val="180294003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73152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75488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86D93141-C805-4F56-8E61-849A5C99B546}" type="slidenum">
              <a:rPr lang="cs-CZ" smtClean="0"/>
              <a:pPr>
                <a:defRPr/>
              </a:pPr>
              <a:t>‹#›</a:t>
            </a:fld>
            <a:endParaRPr lang="cs-CZ" dirty="0"/>
          </a:p>
        </p:txBody>
      </p:sp>
    </p:spTree>
    <p:extLst>
      <p:ext uri="{BB962C8B-B14F-4D97-AF65-F5344CB8AC3E}">
        <p14:creationId xmlns:p14="http://schemas.microsoft.com/office/powerpoint/2010/main" val="3019494788"/>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731520" y="2074334"/>
            <a:ext cx="365760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731520" y="2755898"/>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754880" y="2074334"/>
            <a:ext cx="365760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754880" y="2756581"/>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8" name="Footer Placeholder 7"/>
          <p:cNvSpPr>
            <a:spLocks noGrp="1"/>
          </p:cNvSpPr>
          <p:nvPr>
            <p:ph type="ftr" sz="quarter" idx="11"/>
          </p:nvPr>
        </p:nvSpPr>
        <p:spPr/>
        <p:txBody>
          <a:bodyPr/>
          <a:lstStyle/>
          <a:p>
            <a:pPr>
              <a:defRPr/>
            </a:pPr>
            <a:endParaRPr lang="cs-CZ"/>
          </a:p>
        </p:txBody>
      </p:sp>
      <p:sp>
        <p:nvSpPr>
          <p:cNvPr id="9" name="Slide Number Placeholder 8"/>
          <p:cNvSpPr>
            <a:spLocks noGrp="1"/>
          </p:cNvSpPr>
          <p:nvPr>
            <p:ph type="sldNum" sz="quarter" idx="12"/>
          </p:nvPr>
        </p:nvSpPr>
        <p:spPr/>
        <p:txBody>
          <a:bodyPr/>
          <a:lstStyle/>
          <a:p>
            <a:pPr>
              <a:defRPr/>
            </a:pPr>
            <a:fld id="{074E3AA5-A389-4662-8A66-C81AF2A1AE75}" type="slidenum">
              <a:rPr lang="cs-CZ" smtClean="0"/>
              <a:pPr>
                <a:defRPr/>
              </a:pPr>
              <a:t>‹#›</a:t>
            </a:fld>
            <a:endParaRPr lang="cs-CZ" dirty="0"/>
          </a:p>
        </p:txBody>
      </p:sp>
    </p:spTree>
    <p:extLst>
      <p:ext uri="{BB962C8B-B14F-4D97-AF65-F5344CB8AC3E}">
        <p14:creationId xmlns:p14="http://schemas.microsoft.com/office/powerpoint/2010/main" val="651909863"/>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4" name="Footer Placeholder 3"/>
          <p:cNvSpPr>
            <a:spLocks noGrp="1"/>
          </p:cNvSpPr>
          <p:nvPr>
            <p:ph type="ftr" sz="quarter" idx="11"/>
          </p:nvPr>
        </p:nvSpPr>
        <p:spPr/>
        <p:txBody>
          <a:bodyPr/>
          <a:lstStyle/>
          <a:p>
            <a:pPr>
              <a:defRPr/>
            </a:pPr>
            <a:endParaRPr lang="cs-CZ"/>
          </a:p>
        </p:txBody>
      </p:sp>
      <p:sp>
        <p:nvSpPr>
          <p:cNvPr id="5" name="Slide Number Placeholder 4"/>
          <p:cNvSpPr>
            <a:spLocks noGrp="1"/>
          </p:cNvSpPr>
          <p:nvPr>
            <p:ph type="sldNum" sz="quarter" idx="12"/>
          </p:nvPr>
        </p:nvSpPr>
        <p:spPr/>
        <p:txBody>
          <a:bodyPr/>
          <a:lstStyle/>
          <a:p>
            <a:pPr>
              <a:defRPr/>
            </a:pPr>
            <a:fld id="{86D93141-C805-4F56-8E61-849A5C99B546}" type="slidenum">
              <a:rPr lang="cs-CZ" smtClean="0"/>
              <a:pPr>
                <a:defRPr/>
              </a:pPr>
              <a:t>‹#›</a:t>
            </a:fld>
            <a:endParaRPr lang="cs-CZ" dirty="0"/>
          </a:p>
        </p:txBody>
      </p:sp>
    </p:spTree>
    <p:extLst>
      <p:ext uri="{BB962C8B-B14F-4D97-AF65-F5344CB8AC3E}">
        <p14:creationId xmlns:p14="http://schemas.microsoft.com/office/powerpoint/2010/main" val="1028920811"/>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3" name="Footer Placeholder 2"/>
          <p:cNvSpPr>
            <a:spLocks noGrp="1"/>
          </p:cNvSpPr>
          <p:nvPr>
            <p:ph type="ftr" sz="quarter" idx="11"/>
          </p:nvPr>
        </p:nvSpPr>
        <p:spPr/>
        <p:txBody>
          <a:bodyPr/>
          <a:lstStyle/>
          <a:p>
            <a:pPr>
              <a:defRPr/>
            </a:pPr>
            <a:endParaRPr lang="cs-CZ"/>
          </a:p>
        </p:txBody>
      </p:sp>
      <p:sp>
        <p:nvSpPr>
          <p:cNvPr id="4" name="Slide Number Placeholder 3"/>
          <p:cNvSpPr>
            <a:spLocks noGrp="1"/>
          </p:cNvSpPr>
          <p:nvPr>
            <p:ph type="sldNum" sz="quarter" idx="12"/>
          </p:nvPr>
        </p:nvSpPr>
        <p:spPr/>
        <p:txBody>
          <a:bodyPr/>
          <a:lstStyle/>
          <a:p>
            <a:pPr>
              <a:defRPr/>
            </a:pPr>
            <a:fld id="{86D93141-C805-4F56-8E61-849A5C99B546}" type="slidenum">
              <a:rPr lang="cs-CZ" smtClean="0"/>
              <a:pPr>
                <a:defRPr/>
              </a:pPr>
              <a:t>‹#›</a:t>
            </a:fld>
            <a:endParaRPr lang="cs-CZ" dirty="0"/>
          </a:p>
        </p:txBody>
      </p:sp>
    </p:spTree>
    <p:extLst>
      <p:ext uri="{BB962C8B-B14F-4D97-AF65-F5344CB8AC3E}">
        <p14:creationId xmlns:p14="http://schemas.microsoft.com/office/powerpoint/2010/main" val="838796936"/>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6" name="Rectangle 15"/>
          <p:cNvSpPr/>
          <p:nvPr/>
        </p:nvSpPr>
        <p:spPr>
          <a:xfrm>
            <a:off x="184147" y="173736"/>
            <a:ext cx="6398514" cy="65105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7392"/>
            <a:ext cx="1823085" cy="1645920"/>
          </a:xfrm>
        </p:spPr>
        <p:txBody>
          <a:bodyPr anchor="b">
            <a:normAutofit/>
          </a:bodyPr>
          <a:lstStyle>
            <a:lvl1pPr algn="l" defTabSz="914400" rtl="0" eaLnBrk="1" latinLnBrk="0" hangingPunct="1">
              <a:lnSpc>
                <a:spcPct val="90000"/>
              </a:lnSpc>
              <a:spcBef>
                <a:spcPct val="0"/>
              </a:spcBef>
              <a:buNone/>
              <a:defRPr lang="en-US" sz="2400" b="0" kern="1200" cap="none" spc="0" baseline="0" dirty="0">
                <a:solidFill>
                  <a:srgbClr val="FFFFFF"/>
                </a:solidFill>
                <a:effectLst/>
                <a:latin typeface="+mj-lt"/>
                <a:ea typeface="+mn-ea"/>
                <a:cs typeface="+mn-cs"/>
              </a:defRPr>
            </a:lvl1pPr>
          </a:lstStyle>
          <a:p>
            <a:r>
              <a:rPr lang="cs-CZ" smtClean="0"/>
              <a:t>Kliknutím lze upravit styl.</a:t>
            </a:r>
            <a:endParaRPr lang="en-US" dirty="0"/>
          </a:p>
        </p:txBody>
      </p:sp>
      <p:sp>
        <p:nvSpPr>
          <p:cNvPr id="3" name="Content Placeholder 2"/>
          <p:cNvSpPr>
            <a:spLocks noGrp="1"/>
          </p:cNvSpPr>
          <p:nvPr>
            <p:ph idx="1"/>
          </p:nvPr>
        </p:nvSpPr>
        <p:spPr>
          <a:xfrm>
            <a:off x="668976" y="907143"/>
            <a:ext cx="5428856" cy="5043714"/>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972300" y="2286000"/>
            <a:ext cx="1823085" cy="3505200"/>
          </a:xfrm>
        </p:spPr>
        <p:txBody>
          <a:bodyPr>
            <a:normAutofit/>
          </a:bodyPr>
          <a:lstStyle>
            <a:lvl1pPr marL="0" indent="0">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8" name="Date Placeholder 7"/>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9" name="Footer Placeholder 8"/>
          <p:cNvSpPr>
            <a:spLocks noGrp="1"/>
          </p:cNvSpPr>
          <p:nvPr>
            <p:ph type="ftr" sz="quarter" idx="11"/>
          </p:nvPr>
        </p:nvSpPr>
        <p:spPr/>
        <p:txBody>
          <a:bodyPr/>
          <a:lstStyle>
            <a:lvl1pPr algn="r">
              <a:defRPr/>
            </a:lvl1pPr>
          </a:lstStyle>
          <a:p>
            <a:pPr>
              <a:defRPr/>
            </a:pPr>
            <a:endParaRPr lang="cs-CZ"/>
          </a:p>
        </p:txBody>
      </p:sp>
      <p:sp>
        <p:nvSpPr>
          <p:cNvPr id="11" name="Slide Number Placeholder 10"/>
          <p:cNvSpPr>
            <a:spLocks noGrp="1"/>
          </p:cNvSpPr>
          <p:nvPr>
            <p:ph type="sldNum" sz="quarter" idx="12"/>
          </p:nvPr>
        </p:nvSpPr>
        <p:spPr>
          <a:xfrm>
            <a:off x="7795258" y="6310086"/>
            <a:ext cx="1097280" cy="274320"/>
          </a:xfrm>
        </p:spPr>
        <p:txBody>
          <a:bodyPr/>
          <a:lstStyle>
            <a:lvl1pPr>
              <a:defRPr>
                <a:solidFill>
                  <a:srgbClr val="FFFFFF"/>
                </a:solidFill>
              </a:defRPr>
            </a:lvl1pPr>
          </a:lstStyle>
          <a:p>
            <a:pPr>
              <a:defRPr/>
            </a:pPr>
            <a:fld id="{86D93141-C805-4F56-8E61-849A5C99B546}" type="slidenum">
              <a:rPr lang="cs-CZ" smtClean="0"/>
              <a:pPr>
                <a:defRPr/>
              </a:pPr>
              <a:t>‹#›</a:t>
            </a:fld>
            <a:endParaRPr lang="cs-CZ" dirty="0"/>
          </a:p>
        </p:txBody>
      </p:sp>
      <p:sp>
        <p:nvSpPr>
          <p:cNvPr id="12" name="Rectangle 11"/>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52120651"/>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4" name="Rectangle 13"/>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3504"/>
            <a:ext cx="1824228" cy="1645920"/>
          </a:xfrm>
        </p:spPr>
        <p:txBody>
          <a:bodyPr anchor="b">
            <a:noAutofit/>
          </a:bodyPr>
          <a:lstStyle>
            <a:lvl1pPr algn="l">
              <a:defRPr sz="2400" b="0">
                <a:solidFill>
                  <a:srgbClr val="FFFFFF"/>
                </a:solidFill>
                <a:latin typeface="+mj-lt"/>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71449" y="173736"/>
            <a:ext cx="6398514" cy="6510528"/>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972300" y="2286000"/>
            <a:ext cx="1824228" cy="3502152"/>
          </a:xfrm>
        </p:spPr>
        <p:txBody>
          <a:bodyPr>
            <a:normAutofit/>
          </a:bodyPr>
          <a:lstStyle>
            <a:lvl1pPr marL="0" indent="0" algn="l">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B61BEF0D-F0BB-DE4B-95CE-6DB70DBA9567}" type="datetimeFigureOut">
              <a:rPr lang="en-US" smtClean="0"/>
              <a:pPr/>
              <a:t>3/20/2018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9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pPr>
              <a:defRPr/>
            </a:pPr>
            <a:endParaRPr lang="cs-CZ"/>
          </a:p>
        </p:txBody>
      </p:sp>
      <p:sp>
        <p:nvSpPr>
          <p:cNvPr id="7" name="Slide Number Placeholder 6"/>
          <p:cNvSpPr>
            <a:spLocks noGrp="1"/>
          </p:cNvSpPr>
          <p:nvPr>
            <p:ph type="sldNum" sz="quarter" idx="12"/>
          </p:nvPr>
        </p:nvSpPr>
        <p:spPr>
          <a:xfrm>
            <a:off x="7797546" y="6309360"/>
            <a:ext cx="1097280" cy="274320"/>
          </a:xfrm>
        </p:spPr>
        <p:txBody>
          <a:bodyPr/>
          <a:lstStyle>
            <a:lvl1pPr>
              <a:defRPr>
                <a:solidFill>
                  <a:srgbClr val="FFFFFF"/>
                </a:solidFill>
              </a:defRPr>
            </a:lvl1pPr>
          </a:lstStyle>
          <a:p>
            <a:pPr>
              <a:defRPr/>
            </a:pPr>
            <a:fld id="{86D93141-C805-4F56-8E61-849A5C99B546}" type="slidenum">
              <a:rPr lang="cs-CZ" smtClean="0"/>
              <a:pPr>
                <a:defRPr/>
              </a:pPr>
              <a:t>‹#›</a:t>
            </a:fld>
            <a:endParaRPr lang="cs-CZ" dirty="0"/>
          </a:p>
        </p:txBody>
      </p:sp>
      <p:sp>
        <p:nvSpPr>
          <p:cNvPr id="11" name="Rectangle 10"/>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06760031"/>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6022" y="173736"/>
            <a:ext cx="8791956" cy="6510528"/>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731520" y="642594"/>
            <a:ext cx="7680960" cy="1371600"/>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731520" y="2103120"/>
            <a:ext cx="7680960" cy="393192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234768" y="6309360"/>
            <a:ext cx="2057400" cy="274320"/>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fld id="{09B482E8-6E0E-1B4F-B1FD-C69DB9E858D9}" type="datetimeFigureOut">
              <a:rPr lang="en-US" smtClean="0"/>
              <a:pPr/>
              <a:t>3/20/2018</a:t>
            </a:fld>
            <a:endParaRPr lang="en-US" dirty="0"/>
          </a:p>
        </p:txBody>
      </p:sp>
      <p:sp>
        <p:nvSpPr>
          <p:cNvPr id="5" name="Footer Placeholder 4"/>
          <p:cNvSpPr>
            <a:spLocks noGrp="1"/>
          </p:cNvSpPr>
          <p:nvPr>
            <p:ph type="ftr" sz="quarter" idx="3"/>
          </p:nvPr>
        </p:nvSpPr>
        <p:spPr>
          <a:xfrm>
            <a:off x="2596896" y="6309360"/>
            <a:ext cx="3950208" cy="274320"/>
          </a:xfrm>
          <a:prstGeom prst="rect">
            <a:avLst/>
          </a:prstGeom>
        </p:spPr>
        <p:txBody>
          <a:bodyPr vert="horz" lIns="91440" tIns="45720" rIns="91440" bIns="45720" rtlCol="0" anchor="b"/>
          <a:lstStyle>
            <a:lvl1pPr algn="ctr">
              <a:defRPr sz="900">
                <a:solidFill>
                  <a:schemeClr val="tx1">
                    <a:lumMod val="75000"/>
                    <a:lumOff val="25000"/>
                  </a:schemeClr>
                </a:solidFill>
              </a:defRPr>
            </a:lvl1pPr>
          </a:lstStyle>
          <a:p>
            <a:pPr>
              <a:defRPr/>
            </a:pPr>
            <a:endParaRPr lang="cs-CZ"/>
          </a:p>
        </p:txBody>
      </p:sp>
      <p:sp>
        <p:nvSpPr>
          <p:cNvPr id="6" name="Slide Number Placeholder 5"/>
          <p:cNvSpPr>
            <a:spLocks noGrp="1"/>
          </p:cNvSpPr>
          <p:nvPr>
            <p:ph type="sldNum" sz="quarter" idx="4"/>
          </p:nvPr>
        </p:nvSpPr>
        <p:spPr>
          <a:xfrm>
            <a:off x="7823382" y="6309360"/>
            <a:ext cx="1097280" cy="274320"/>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pPr>
              <a:defRPr/>
            </a:pPr>
            <a:fld id="{81A1A158-7544-4A48-81C7-5DA61BD84489}" type="slidenum">
              <a:rPr lang="cs-CZ" smtClean="0"/>
              <a:pPr>
                <a:defRPr/>
              </a:pPr>
              <a:t>‹#›</a:t>
            </a:fld>
            <a:endParaRPr lang="cs-CZ" dirty="0"/>
          </a:p>
        </p:txBody>
      </p:sp>
    </p:spTree>
    <p:extLst>
      <p:ext uri="{BB962C8B-B14F-4D97-AF65-F5344CB8AC3E}">
        <p14:creationId xmlns:p14="http://schemas.microsoft.com/office/powerpoint/2010/main" val="3296016782"/>
      </p:ext>
    </p:extLst>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 id="2147483941" r:id="rId12"/>
    <p:sldLayoutId id="2147483942" r:id="rId13"/>
    <p:sldLayoutId id="2147483771" r:id="rId14"/>
    <p:sldLayoutId id="2147483772" r:id="rId15"/>
    <p:sldLayoutId id="2147483773" r:id="rId16"/>
    <p:sldLayoutId id="2147483774" r:id="rId17"/>
    <p:sldLayoutId id="2147483763" r:id="rId18"/>
    <p:sldLayoutId id="2147483764" r:id="rId19"/>
    <p:sldLayoutId id="2147483765" r:id="rId20"/>
    <p:sldLayoutId id="2147483766" r:id="rId21"/>
    <p:sldLayoutId id="2147483767" r:id="rId22"/>
    <p:sldLayoutId id="2147483768" r:id="rId23"/>
  </p:sldLayoutIdLst>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lang="en-US" sz="40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svscr.cz/zivocisne-produkty/prodej-med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svscr.cz/wp-content/files/Pokyn_k_provadeni_nekterych_ustanoveni_narizeni__EU__c._852_2004.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svscr.cz/zivocisne-produkty/cinnosti-registrace-schvaleni-povoleni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bezpecnostpotravin.cz/" TargetMode="External"/><Relationship Id="rId2" Type="http://schemas.openxmlformats.org/officeDocument/2006/relationships/hyperlink" Target="http://www.potravinynapranyri.cz/" TargetMode="External"/><Relationship Id="rId1" Type="http://schemas.openxmlformats.org/officeDocument/2006/relationships/slideLayout" Target="../slideLayouts/slideLayout2.xml"/><Relationship Id="rId5" Type="http://schemas.openxmlformats.org/officeDocument/2006/relationships/hyperlink" Target="http://www.bezpecnostpotravin.cz/prodejce-na-farmarskem-trhu-v-praze-vydaval-med-z-ciny-za-cesky.aspx" TargetMode="External"/><Relationship Id="rId4" Type="http://schemas.openxmlformats.org/officeDocument/2006/relationships/hyperlink" Target="https://www.svscr.cz/svs-odhalila-vyrobnu-falsovaneho-medu/"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a:spLocks noGrp="1"/>
          </p:cNvSpPr>
          <p:nvPr>
            <p:ph type="ctrTitle"/>
          </p:nvPr>
        </p:nvSpPr>
        <p:spPr>
          <a:xfrm>
            <a:off x="468313" y="1268759"/>
            <a:ext cx="8064500" cy="2016223"/>
          </a:xfrm>
        </p:spPr>
        <p:txBody>
          <a:bodyPr>
            <a:normAutofit/>
          </a:bodyPr>
          <a:lstStyle/>
          <a:p>
            <a:pPr algn="ctr"/>
            <a:r>
              <a:rPr lang="cs-CZ" sz="4800" dirty="0" smtClean="0">
                <a:solidFill>
                  <a:srgbClr val="CC3300"/>
                </a:solidFill>
                <a:effectLst>
                  <a:outerShdw blurRad="38100" dist="38100" dir="2700000" algn="tl">
                    <a:srgbClr val="000000">
                      <a:alpha val="43137"/>
                    </a:srgbClr>
                  </a:outerShdw>
                </a:effectLst>
              </a:rPr>
              <a:t>Med</a:t>
            </a:r>
            <a:br>
              <a:rPr lang="cs-CZ" sz="4800" dirty="0" smtClean="0">
                <a:solidFill>
                  <a:srgbClr val="CC3300"/>
                </a:solidFill>
                <a:effectLst>
                  <a:outerShdw blurRad="38100" dist="38100" dir="2700000" algn="tl">
                    <a:srgbClr val="000000">
                      <a:alpha val="43137"/>
                    </a:srgbClr>
                  </a:outerShdw>
                </a:effectLst>
              </a:rPr>
            </a:br>
            <a:r>
              <a:rPr lang="cs-CZ" sz="4800" dirty="0" smtClean="0">
                <a:solidFill>
                  <a:srgbClr val="CC3300"/>
                </a:solidFill>
                <a:effectLst>
                  <a:outerShdw blurRad="38100" dist="38100" dir="2700000" algn="tl">
                    <a:srgbClr val="000000">
                      <a:alpha val="43137"/>
                    </a:srgbClr>
                  </a:outerShdw>
                </a:effectLst>
              </a:rPr>
              <a:t>registrace a schvalování při prodeji, kontroly</a:t>
            </a:r>
            <a:endParaRPr lang="cs-CZ" sz="4800" dirty="0" smtClean="0">
              <a:latin typeface="Arial" charset="0"/>
              <a:cs typeface="Arial" charset="0"/>
            </a:endParaRPr>
          </a:p>
        </p:txBody>
      </p:sp>
      <p:sp>
        <p:nvSpPr>
          <p:cNvPr id="15363" name="Podnadpis 2"/>
          <p:cNvSpPr>
            <a:spLocks noGrp="1"/>
          </p:cNvSpPr>
          <p:nvPr>
            <p:ph type="subTitle" idx="1"/>
          </p:nvPr>
        </p:nvSpPr>
        <p:spPr>
          <a:xfrm>
            <a:off x="468313" y="3428999"/>
            <a:ext cx="8064500" cy="1728194"/>
          </a:xfrm>
        </p:spPr>
        <p:txBody>
          <a:bodyPr>
            <a:noAutofit/>
          </a:bodyPr>
          <a:lstStyle/>
          <a:p>
            <a:pPr marL="971550" lvl="1" indent="-514350" algn="just" fontAlgn="base">
              <a:lnSpc>
                <a:spcPct val="115000"/>
              </a:lnSpc>
              <a:spcBef>
                <a:spcPct val="0"/>
              </a:spcBef>
              <a:buFont typeface="+mj-lt"/>
              <a:buAutoNum type="alphaLcParenR"/>
              <a:defRPr/>
            </a:pPr>
            <a:r>
              <a:rPr lang="cs-CZ" sz="2600" b="1" dirty="0" smtClean="0">
                <a:ln>
                  <a:solidFill>
                    <a:srgbClr val="00B050"/>
                  </a:solidFill>
                </a:ln>
                <a:solidFill>
                  <a:srgbClr val="000099"/>
                </a:solidFill>
                <a:latin typeface="Arial" charset="0"/>
                <a:ea typeface="Calibri" panose="020F0502020204030204" pitchFamily="34" charset="0"/>
                <a:cs typeface="Arial" charset="0"/>
              </a:rPr>
              <a:t>Výroba</a:t>
            </a:r>
            <a:endParaRPr lang="cs-CZ" sz="2600" b="1" dirty="0">
              <a:ln>
                <a:solidFill>
                  <a:srgbClr val="00B050"/>
                </a:solidFill>
              </a:ln>
              <a:solidFill>
                <a:srgbClr val="000099"/>
              </a:solidFill>
              <a:latin typeface="Arial" charset="0"/>
              <a:ea typeface="Calibri" panose="020F0502020204030204" pitchFamily="34" charset="0"/>
              <a:cs typeface="Arial" charset="0"/>
            </a:endParaRPr>
          </a:p>
          <a:p>
            <a:pPr marL="971550" lvl="1" indent="-514350" algn="just" fontAlgn="base">
              <a:lnSpc>
                <a:spcPct val="115000"/>
              </a:lnSpc>
              <a:spcBef>
                <a:spcPct val="0"/>
              </a:spcBef>
              <a:buFont typeface="+mj-lt"/>
              <a:buAutoNum type="alphaLcParenR"/>
              <a:defRPr/>
            </a:pPr>
            <a:r>
              <a:rPr lang="cs-CZ" sz="2600" b="1" dirty="0" smtClean="0">
                <a:ln>
                  <a:solidFill>
                    <a:srgbClr val="00B050"/>
                  </a:solidFill>
                </a:ln>
                <a:solidFill>
                  <a:srgbClr val="000099"/>
                </a:solidFill>
                <a:latin typeface="Arial" charset="0"/>
                <a:ea typeface="Calibri" panose="020F0502020204030204" pitchFamily="34" charset="0"/>
                <a:cs typeface="Arial" charset="0"/>
              </a:rPr>
              <a:t>Prodej (registrace a schvalování)</a:t>
            </a:r>
          </a:p>
          <a:p>
            <a:pPr marL="971550" lvl="1" indent="-514350" algn="just" fontAlgn="base">
              <a:lnSpc>
                <a:spcPct val="115000"/>
              </a:lnSpc>
              <a:spcBef>
                <a:spcPct val="0"/>
              </a:spcBef>
              <a:buFont typeface="+mj-lt"/>
              <a:buAutoNum type="alphaLcParenR"/>
              <a:defRPr/>
            </a:pPr>
            <a:r>
              <a:rPr lang="cs-CZ" sz="2600" b="1" dirty="0" smtClean="0">
                <a:ln>
                  <a:solidFill>
                    <a:srgbClr val="00B050"/>
                  </a:solidFill>
                </a:ln>
                <a:solidFill>
                  <a:srgbClr val="000099"/>
                </a:solidFill>
                <a:latin typeface="Arial" charset="0"/>
                <a:ea typeface="Calibri" panose="020F0502020204030204" pitchFamily="34" charset="0"/>
                <a:cs typeface="Arial" charset="0"/>
              </a:rPr>
              <a:t>Kontrolní činnost SVS</a:t>
            </a:r>
            <a:endParaRPr lang="cs-CZ" sz="2600" b="1" dirty="0">
              <a:ln>
                <a:solidFill>
                  <a:srgbClr val="00B050"/>
                </a:solidFill>
              </a:ln>
              <a:solidFill>
                <a:srgbClr val="000099"/>
              </a:solidFill>
              <a:latin typeface="Arial" charset="0"/>
              <a:ea typeface="Calibri" panose="020F0502020204030204" pitchFamily="34" charset="0"/>
              <a:cs typeface="Arial" charset="0"/>
            </a:endParaRPr>
          </a:p>
        </p:txBody>
      </p:sp>
      <p:sp>
        <p:nvSpPr>
          <p:cNvPr id="15364" name="Zástupný symbol pro text 3"/>
          <p:cNvSpPr>
            <a:spLocks noGrp="1"/>
          </p:cNvSpPr>
          <p:nvPr>
            <p:ph type="body" sz="quarter" idx="10"/>
          </p:nvPr>
        </p:nvSpPr>
        <p:spPr>
          <a:xfrm>
            <a:off x="396875" y="5157193"/>
            <a:ext cx="8135938" cy="720079"/>
          </a:xfrm>
        </p:spPr>
        <p:txBody>
          <a:bodyPr/>
          <a:lstStyle/>
          <a:p>
            <a:pPr eaLnBrk="1" hangingPunct="1"/>
            <a:r>
              <a:rPr lang="cs-CZ" dirty="0" smtClean="0">
                <a:latin typeface="Arial" charset="0"/>
                <a:cs typeface="Arial" charset="0"/>
              </a:rPr>
              <a:t>MVDr. Pavel Texl, Nasavrky, 14. 03. 2018</a:t>
            </a:r>
          </a:p>
        </p:txBody>
      </p:sp>
      <p:sp>
        <p:nvSpPr>
          <p:cNvPr id="15365" name="Nadpis 1"/>
          <p:cNvSpPr txBox="1">
            <a:spLocks/>
          </p:cNvSpPr>
          <p:nvPr/>
        </p:nvSpPr>
        <p:spPr bwMode="auto">
          <a:xfrm>
            <a:off x="2123729" y="622053"/>
            <a:ext cx="5400600" cy="430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sz="1600" b="1" dirty="0" smtClean="0"/>
              <a:t>Odbor veterinární hygieny a ochrany veřejného zdraví ÚVS SVS</a:t>
            </a:r>
            <a:endParaRPr lang="cs-CZ" sz="1600" b="1" dirty="0"/>
          </a:p>
        </p:txBody>
      </p:sp>
      <p:pic>
        <p:nvPicPr>
          <p:cNvPr id="6" name="Picture 2" descr="C:\0\Grafický manuál - NEXA - styl SVS 2014\SVS_znacka_1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622053"/>
            <a:ext cx="1152128" cy="430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 „ze dvora“</a:t>
            </a:r>
            <a:endParaRPr lang="cs-CZ" sz="4800" dirty="0"/>
          </a:p>
        </p:txBody>
      </p:sp>
      <p:sp>
        <p:nvSpPr>
          <p:cNvPr id="3" name="Zástupný symbol pro obsah 2"/>
          <p:cNvSpPr>
            <a:spLocks noGrp="1"/>
          </p:cNvSpPr>
          <p:nvPr>
            <p:ph idx="1"/>
          </p:nvPr>
        </p:nvSpPr>
        <p:spPr>
          <a:xfrm>
            <a:off x="731520" y="1628800"/>
            <a:ext cx="7680960" cy="4608512"/>
          </a:xfrm>
        </p:spPr>
        <p:txBody>
          <a:bodyPr>
            <a:normAutofit fontScale="92500" lnSpcReduction="10000"/>
          </a:bodyPr>
          <a:lstStyle/>
          <a:p>
            <a:pPr marL="0" indent="0" algn="ctr">
              <a:buNone/>
            </a:pPr>
            <a:r>
              <a:rPr lang="cs-CZ" b="1" u="sng" dirty="0" smtClean="0"/>
              <a:t>Povinnosti prodejce  - sledovatelnost</a:t>
            </a:r>
          </a:p>
          <a:p>
            <a:r>
              <a:rPr lang="cs-CZ" dirty="0" smtClean="0"/>
              <a:t>V případě </a:t>
            </a:r>
            <a:r>
              <a:rPr lang="cs-CZ" dirty="0" smtClean="0">
                <a:solidFill>
                  <a:srgbClr val="FF0000"/>
                </a:solidFill>
              </a:rPr>
              <a:t>prodeje ze stanoviště </a:t>
            </a:r>
            <a:r>
              <a:rPr lang="cs-CZ" dirty="0" smtClean="0"/>
              <a:t>(z domácnosti chovatele) </a:t>
            </a:r>
            <a:r>
              <a:rPr lang="cs-CZ" dirty="0" smtClean="0">
                <a:solidFill>
                  <a:srgbClr val="FF0000"/>
                </a:solidFill>
              </a:rPr>
              <a:t>nemusí</a:t>
            </a:r>
            <a:r>
              <a:rPr lang="cs-CZ" dirty="0" smtClean="0"/>
              <a:t> včelař dokládat zdroj medu, je zřejmý</a:t>
            </a:r>
          </a:p>
          <a:p>
            <a:r>
              <a:rPr lang="cs-CZ" dirty="0" smtClean="0"/>
              <a:t>V případě </a:t>
            </a:r>
            <a:r>
              <a:rPr lang="cs-CZ" dirty="0" smtClean="0">
                <a:solidFill>
                  <a:srgbClr val="FF0000"/>
                </a:solidFill>
              </a:rPr>
              <a:t>prodeje na </a:t>
            </a:r>
            <a:r>
              <a:rPr lang="cs-CZ" dirty="0">
                <a:solidFill>
                  <a:srgbClr val="FF0000"/>
                </a:solidFill>
              </a:rPr>
              <a:t>tržnici nemusí </a:t>
            </a:r>
            <a:r>
              <a:rPr lang="cs-CZ" dirty="0" smtClean="0"/>
              <a:t>med doprovázet </a:t>
            </a:r>
            <a:r>
              <a:rPr lang="cs-CZ" dirty="0" smtClean="0">
                <a:solidFill>
                  <a:srgbClr val="FF0000"/>
                </a:solidFill>
              </a:rPr>
              <a:t>obchodní doklad</a:t>
            </a:r>
            <a:r>
              <a:rPr lang="cs-CZ" dirty="0" smtClean="0"/>
              <a:t> (nařízení EU č. 931/2011), nicméně v případě </a:t>
            </a:r>
            <a:r>
              <a:rPr lang="cs-CZ" dirty="0" smtClean="0">
                <a:solidFill>
                  <a:srgbClr val="FF0000"/>
                </a:solidFill>
              </a:rPr>
              <a:t>požadavku</a:t>
            </a:r>
            <a:r>
              <a:rPr lang="cs-CZ" dirty="0" smtClean="0"/>
              <a:t> dozorujícího </a:t>
            </a:r>
            <a:r>
              <a:rPr lang="cs-CZ" dirty="0" smtClean="0">
                <a:solidFill>
                  <a:srgbClr val="FF0000"/>
                </a:solidFill>
              </a:rPr>
              <a:t>orgánu musí </a:t>
            </a:r>
            <a:r>
              <a:rPr lang="cs-CZ" dirty="0" smtClean="0"/>
              <a:t>být chovatel schopen </a:t>
            </a:r>
            <a:r>
              <a:rPr lang="cs-CZ" dirty="0" smtClean="0">
                <a:solidFill>
                  <a:srgbClr val="FF0000"/>
                </a:solidFill>
              </a:rPr>
              <a:t>doložit původ </a:t>
            </a:r>
            <a:r>
              <a:rPr lang="cs-CZ" dirty="0" smtClean="0"/>
              <a:t>medu</a:t>
            </a:r>
          </a:p>
          <a:p>
            <a:r>
              <a:rPr lang="cs-CZ" dirty="0" smtClean="0"/>
              <a:t>Dodává-li chovatel do </a:t>
            </a:r>
            <a:r>
              <a:rPr lang="cs-CZ" dirty="0" smtClean="0">
                <a:solidFill>
                  <a:srgbClr val="FF0000"/>
                </a:solidFill>
              </a:rPr>
              <a:t>místního maloobchodu musí </a:t>
            </a:r>
            <a:r>
              <a:rPr lang="cs-CZ" dirty="0" smtClean="0"/>
              <a:t>být med </a:t>
            </a:r>
            <a:r>
              <a:rPr lang="cs-CZ" dirty="0" smtClean="0">
                <a:solidFill>
                  <a:srgbClr val="FF0000"/>
                </a:solidFill>
              </a:rPr>
              <a:t>vždy</a:t>
            </a:r>
            <a:r>
              <a:rPr lang="cs-CZ" dirty="0" smtClean="0"/>
              <a:t> doprovázen </a:t>
            </a:r>
            <a:r>
              <a:rPr lang="cs-CZ" dirty="0" smtClean="0">
                <a:solidFill>
                  <a:srgbClr val="FF0000"/>
                </a:solidFill>
              </a:rPr>
              <a:t>obchodním dokladem </a:t>
            </a:r>
            <a:r>
              <a:rPr lang="cs-CZ" dirty="0" smtClean="0"/>
              <a:t>(nařízení EU č. 931/2011)</a:t>
            </a:r>
          </a:p>
          <a:p>
            <a:pPr marL="0" indent="0" algn="ctr">
              <a:buNone/>
            </a:pPr>
            <a:r>
              <a:rPr lang="cs-CZ" b="1" u="sng" dirty="0" smtClean="0"/>
              <a:t>Náležitosti obchodního dokladu</a:t>
            </a:r>
          </a:p>
          <a:p>
            <a:r>
              <a:rPr lang="cs-CZ" dirty="0" smtClean="0"/>
              <a:t>Přesný popis potraviny</a:t>
            </a:r>
          </a:p>
          <a:p>
            <a:r>
              <a:rPr lang="cs-CZ" dirty="0" smtClean="0"/>
              <a:t>Objem nebo množství</a:t>
            </a:r>
          </a:p>
          <a:p>
            <a:r>
              <a:rPr lang="cs-CZ" dirty="0" smtClean="0"/>
              <a:t>Jméno a adresa PPP, odkud a kam byl med distribuován</a:t>
            </a:r>
          </a:p>
          <a:p>
            <a:r>
              <a:rPr lang="cs-CZ" dirty="0" smtClean="0"/>
              <a:t>Odkaz na šarži (datum minimální trvanlivosti, popř. použitelnosti)</a:t>
            </a:r>
          </a:p>
          <a:p>
            <a:r>
              <a:rPr lang="cs-CZ" dirty="0" smtClean="0"/>
              <a:t>Datum odeslání</a:t>
            </a:r>
          </a:p>
        </p:txBody>
      </p:sp>
    </p:spTree>
    <p:extLst>
      <p:ext uri="{BB962C8B-B14F-4D97-AF65-F5344CB8AC3E}">
        <p14:creationId xmlns:p14="http://schemas.microsoft.com/office/powerpoint/2010/main" val="467673263"/>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 „ze dvora“</a:t>
            </a:r>
            <a:endParaRPr lang="cs-CZ" sz="4800" dirty="0"/>
          </a:p>
        </p:txBody>
      </p:sp>
      <p:sp>
        <p:nvSpPr>
          <p:cNvPr id="3" name="Zástupný symbol pro obsah 2"/>
          <p:cNvSpPr>
            <a:spLocks noGrp="1"/>
          </p:cNvSpPr>
          <p:nvPr>
            <p:ph idx="1"/>
          </p:nvPr>
        </p:nvSpPr>
        <p:spPr>
          <a:xfrm>
            <a:off x="731520" y="1628800"/>
            <a:ext cx="7680960" cy="4608512"/>
          </a:xfrm>
        </p:spPr>
        <p:txBody>
          <a:bodyPr>
            <a:normAutofit fontScale="92500" lnSpcReduction="10000"/>
          </a:bodyPr>
          <a:lstStyle/>
          <a:p>
            <a:pPr marL="0" indent="0" algn="ctr">
              <a:buNone/>
            </a:pPr>
            <a:r>
              <a:rPr lang="cs-CZ" b="1" u="sng" dirty="0" smtClean="0"/>
              <a:t>Povinnosti prodejce  - označování</a:t>
            </a:r>
          </a:p>
          <a:p>
            <a:pPr marL="0" indent="0">
              <a:buNone/>
            </a:pPr>
            <a:r>
              <a:rPr lang="cs-CZ" dirty="0" smtClean="0"/>
              <a:t>Med je balená potravina a proto musí být náležitě označen !!!*</a:t>
            </a:r>
          </a:p>
          <a:p>
            <a:pPr marL="0" indent="0">
              <a:buNone/>
            </a:pPr>
            <a:r>
              <a:rPr lang="cs-CZ" dirty="0" smtClean="0"/>
              <a:t>*</a:t>
            </a:r>
            <a:r>
              <a:rPr lang="cs-CZ" sz="1400" dirty="0" smtClean="0"/>
              <a:t>Pokud chovatel dodává med do jím provozovaného zařízení stravovacích služeb, nemusí být označen</a:t>
            </a:r>
          </a:p>
          <a:p>
            <a:pPr marL="0" indent="0">
              <a:buNone/>
            </a:pPr>
            <a:endParaRPr lang="cs-CZ" sz="1200" dirty="0" smtClean="0"/>
          </a:p>
          <a:p>
            <a:r>
              <a:rPr lang="cs-CZ" dirty="0" smtClean="0">
                <a:solidFill>
                  <a:srgbClr val="FF0000"/>
                </a:solidFill>
              </a:rPr>
              <a:t>Název potraviny </a:t>
            </a:r>
            <a:r>
              <a:rPr lang="cs-CZ" dirty="0" smtClean="0"/>
              <a:t>(MED), jsou-li uvedeny další, doplňující údaje, musí být </a:t>
            </a:r>
            <a:r>
              <a:rPr lang="cs-CZ" dirty="0" smtClean="0"/>
              <a:t>pravdivé</a:t>
            </a:r>
          </a:p>
          <a:p>
            <a:r>
              <a:rPr lang="cs-CZ" dirty="0" smtClean="0">
                <a:solidFill>
                  <a:srgbClr val="FF0000"/>
                </a:solidFill>
              </a:rPr>
              <a:t>Jméno nebo obchodní název a adresa PPP</a:t>
            </a:r>
            <a:endParaRPr lang="cs-CZ" dirty="0" smtClean="0">
              <a:solidFill>
                <a:srgbClr val="FF0000"/>
              </a:solidFill>
            </a:endParaRPr>
          </a:p>
          <a:p>
            <a:r>
              <a:rPr lang="cs-CZ" dirty="0" smtClean="0">
                <a:solidFill>
                  <a:srgbClr val="FF0000"/>
                </a:solidFill>
              </a:rPr>
              <a:t>Čisté množství </a:t>
            </a:r>
            <a:r>
              <a:rPr lang="cs-CZ" dirty="0" smtClean="0"/>
              <a:t>v objemových nebo hmotnostních jednotkách</a:t>
            </a:r>
          </a:p>
          <a:p>
            <a:r>
              <a:rPr lang="cs-CZ" dirty="0" smtClean="0">
                <a:solidFill>
                  <a:srgbClr val="FF0000"/>
                </a:solidFill>
              </a:rPr>
              <a:t>Datum minimální trvanlivosti (DMT)</a:t>
            </a:r>
            <a:r>
              <a:rPr lang="cs-CZ" dirty="0" smtClean="0"/>
              <a:t>, popř. datum použitelnosti. Uvádí se slovy: „minimální trvanlivost do 31.12.2018“, nebo slovy: „minimální trvanlivost do konce května 2018“ nebo pokud je stanovena DMT delší než 18 měsíců slovy: „ minimální trvanlivost do konce 2018“</a:t>
            </a:r>
          </a:p>
          <a:p>
            <a:r>
              <a:rPr lang="cs-CZ" dirty="0" smtClean="0">
                <a:solidFill>
                  <a:srgbClr val="FF0000"/>
                </a:solidFill>
              </a:rPr>
              <a:t>Podmínky uchování nebo použití</a:t>
            </a:r>
          </a:p>
          <a:p>
            <a:r>
              <a:rPr lang="cs-CZ" dirty="0" smtClean="0">
                <a:solidFill>
                  <a:srgbClr val="FF0000"/>
                </a:solidFill>
              </a:rPr>
              <a:t>Země původu nebo místo provenience</a:t>
            </a:r>
          </a:p>
        </p:txBody>
      </p:sp>
    </p:spTree>
    <p:extLst>
      <p:ext uri="{BB962C8B-B14F-4D97-AF65-F5344CB8AC3E}">
        <p14:creationId xmlns:p14="http://schemas.microsoft.com/office/powerpoint/2010/main" val="1878908485"/>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 „ze dvora“</a:t>
            </a:r>
            <a:endParaRPr lang="cs-CZ" sz="4800" dirty="0"/>
          </a:p>
        </p:txBody>
      </p:sp>
      <p:sp>
        <p:nvSpPr>
          <p:cNvPr id="3" name="Zástupný symbol pro obsah 2"/>
          <p:cNvSpPr>
            <a:spLocks noGrp="1"/>
          </p:cNvSpPr>
          <p:nvPr>
            <p:ph idx="1"/>
          </p:nvPr>
        </p:nvSpPr>
        <p:spPr>
          <a:xfrm>
            <a:off x="731520" y="1628800"/>
            <a:ext cx="7680960" cy="4608512"/>
          </a:xfrm>
        </p:spPr>
        <p:txBody>
          <a:bodyPr>
            <a:normAutofit/>
          </a:bodyPr>
          <a:lstStyle/>
          <a:p>
            <a:pPr marL="0" indent="0" algn="ctr">
              <a:buNone/>
            </a:pPr>
            <a:r>
              <a:rPr lang="cs-CZ" b="1" u="sng" dirty="0" smtClean="0"/>
              <a:t>Povinnosti prodejce - kvalita a zdravotní nezávadnost</a:t>
            </a:r>
          </a:p>
          <a:p>
            <a:pPr marL="0" indent="0">
              <a:buNone/>
            </a:pPr>
            <a:endParaRPr lang="cs-CZ" dirty="0" smtClean="0">
              <a:solidFill>
                <a:srgbClr val="FF0000"/>
              </a:solidFill>
            </a:endParaRPr>
          </a:p>
          <a:p>
            <a:r>
              <a:rPr lang="cs-CZ" dirty="0" smtClean="0">
                <a:solidFill>
                  <a:srgbClr val="FF0000"/>
                </a:solidFill>
              </a:rPr>
              <a:t>Na trh nesmí být uváděna potravina jiná než bezpečná </a:t>
            </a:r>
            <a:r>
              <a:rPr lang="cs-CZ" dirty="0" smtClean="0"/>
              <a:t>(nařízení ES č.178/2002)</a:t>
            </a:r>
          </a:p>
          <a:p>
            <a:r>
              <a:rPr lang="cs-CZ" dirty="0" smtClean="0"/>
              <a:t>Med uváděný na trh musí splňovat všechny požadavky na jeho kvalitu, stanovené v příslušných právních předpisech ( např. vyhláška č. 76/2003 Sb.)</a:t>
            </a:r>
          </a:p>
          <a:p>
            <a:r>
              <a:rPr lang="cs-CZ" b="1" u="sng" dirty="0" smtClean="0">
                <a:solidFill>
                  <a:srgbClr val="FF0000"/>
                </a:solidFill>
              </a:rPr>
              <a:t>Zodpovědnost</a:t>
            </a:r>
            <a:r>
              <a:rPr lang="cs-CZ" dirty="0" smtClean="0"/>
              <a:t> za dodržování právních norem v oblasti prodeje medu nese </a:t>
            </a:r>
            <a:r>
              <a:rPr lang="cs-CZ" b="1" u="sng" dirty="0" smtClean="0">
                <a:solidFill>
                  <a:srgbClr val="FF0000"/>
                </a:solidFill>
              </a:rPr>
              <a:t>vždy ten, kdo uvádí potravinu na trh </a:t>
            </a:r>
            <a:r>
              <a:rPr lang="cs-CZ" dirty="0" smtClean="0"/>
              <a:t>(ten, kdo prodává)</a:t>
            </a:r>
          </a:p>
        </p:txBody>
      </p:sp>
    </p:spTree>
    <p:extLst>
      <p:ext uri="{BB962C8B-B14F-4D97-AF65-F5344CB8AC3E}">
        <p14:creationId xmlns:p14="http://schemas.microsoft.com/office/powerpoint/2010/main" val="4720784"/>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 „ze dvora“</a:t>
            </a:r>
            <a:endParaRPr lang="cs-CZ" sz="4800" dirty="0"/>
          </a:p>
        </p:txBody>
      </p:sp>
      <p:sp>
        <p:nvSpPr>
          <p:cNvPr id="3" name="Zástupný symbol pro obsah 2"/>
          <p:cNvSpPr>
            <a:spLocks noGrp="1"/>
          </p:cNvSpPr>
          <p:nvPr>
            <p:ph idx="1"/>
          </p:nvPr>
        </p:nvSpPr>
        <p:spPr>
          <a:xfrm>
            <a:off x="731520" y="1628800"/>
            <a:ext cx="7680960" cy="4608512"/>
          </a:xfrm>
        </p:spPr>
        <p:txBody>
          <a:bodyPr>
            <a:normAutofit/>
          </a:bodyPr>
          <a:lstStyle/>
          <a:p>
            <a:pPr marL="0" indent="0">
              <a:buNone/>
            </a:pPr>
            <a:endParaRPr lang="cs-CZ" sz="2800" dirty="0"/>
          </a:p>
          <a:p>
            <a:pPr marL="0" indent="0" algn="ctr">
              <a:buNone/>
            </a:pPr>
            <a:r>
              <a:rPr lang="cs-CZ" sz="2800" dirty="0" smtClean="0"/>
              <a:t>Nejdůležitější zásady </a:t>
            </a:r>
            <a:r>
              <a:rPr lang="cs-CZ" sz="2800" dirty="0"/>
              <a:t>jsou uvedeny</a:t>
            </a:r>
            <a:r>
              <a:rPr lang="cs-CZ" sz="2800" dirty="0" smtClean="0"/>
              <a:t>:</a:t>
            </a:r>
          </a:p>
          <a:p>
            <a:pPr marL="0" indent="0" algn="ctr">
              <a:buNone/>
            </a:pPr>
            <a:endParaRPr lang="cs-CZ" sz="2800" dirty="0" smtClean="0"/>
          </a:p>
          <a:p>
            <a:pPr marL="0" indent="0" algn="ctr">
              <a:buNone/>
            </a:pPr>
            <a:r>
              <a:rPr lang="cs-CZ" sz="2800" b="1" dirty="0" smtClean="0">
                <a:ln>
                  <a:solidFill>
                    <a:sysClr val="windowText" lastClr="000000"/>
                  </a:solidFill>
                </a:ln>
                <a:hlinkClick r:id="rId2"/>
              </a:rPr>
              <a:t>https</a:t>
            </a:r>
            <a:r>
              <a:rPr lang="cs-CZ" sz="2800" b="1" dirty="0">
                <a:ln>
                  <a:solidFill>
                    <a:sysClr val="windowText" lastClr="000000"/>
                  </a:solidFill>
                </a:ln>
                <a:hlinkClick r:id="rId2"/>
              </a:rPr>
              <a:t>://www.svscr.cz/zivocisne-produkty/prodej-medu</a:t>
            </a:r>
            <a:r>
              <a:rPr lang="cs-CZ" sz="2800" b="1" dirty="0" smtClean="0">
                <a:ln>
                  <a:solidFill>
                    <a:sysClr val="windowText" lastClr="000000"/>
                  </a:solidFill>
                </a:ln>
                <a:hlinkClick r:id="rId2"/>
              </a:rPr>
              <a:t>/</a:t>
            </a:r>
            <a:endParaRPr lang="cs-CZ" b="1" dirty="0" smtClean="0">
              <a:ln>
                <a:solidFill>
                  <a:sysClr val="windowText" lastClr="000000"/>
                </a:solidFill>
              </a:ln>
            </a:endParaRPr>
          </a:p>
          <a:p>
            <a:pPr marL="0" indent="0">
              <a:buNone/>
            </a:pPr>
            <a:endParaRPr lang="cs-CZ" dirty="0" smtClean="0">
              <a:ln>
                <a:solidFill>
                  <a:sysClr val="windowText" lastClr="000000"/>
                </a:solidFill>
              </a:ln>
            </a:endParaRPr>
          </a:p>
          <a:p>
            <a:pPr marL="0" indent="0">
              <a:buNone/>
            </a:pPr>
            <a:r>
              <a:rPr lang="cs-CZ" sz="2800" b="1" u="sng" dirty="0">
                <a:solidFill>
                  <a:srgbClr val="FF0000"/>
                </a:solidFill>
              </a:rPr>
              <a:t>D ů l e ž i t é   !</a:t>
            </a:r>
          </a:p>
          <a:p>
            <a:pPr marL="0" indent="0">
              <a:buNone/>
            </a:pPr>
            <a:endParaRPr lang="cs-CZ" b="1" u="sng" dirty="0">
              <a:ln>
                <a:solidFill>
                  <a:sysClr val="windowText" lastClr="000000"/>
                </a:solidFill>
              </a:ln>
              <a:solidFill>
                <a:srgbClr val="FF0000"/>
              </a:solidFill>
            </a:endParaRPr>
          </a:p>
          <a:p>
            <a:pPr marL="0" indent="0">
              <a:buNone/>
            </a:pPr>
            <a:r>
              <a:rPr lang="cs-CZ" b="1" u="sng" dirty="0">
                <a:solidFill>
                  <a:srgbClr val="FF0000"/>
                </a:solidFill>
              </a:rPr>
              <a:t>Ze dvora mohu prodávat výhradně svůj med, tedy od mých včel !!!</a:t>
            </a:r>
          </a:p>
        </p:txBody>
      </p:sp>
    </p:spTree>
    <p:extLst>
      <p:ext uri="{BB962C8B-B14F-4D97-AF65-F5344CB8AC3E}">
        <p14:creationId xmlns:p14="http://schemas.microsoft.com/office/powerpoint/2010/main" val="1656724009"/>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1274238"/>
          </a:xfrm>
        </p:spPr>
        <p:txBody>
          <a:bodyPr>
            <a:normAutofit fontScale="90000"/>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 – dodání do výkupny</a:t>
            </a:r>
            <a:endParaRPr lang="cs-CZ" sz="4800" dirty="0"/>
          </a:p>
        </p:txBody>
      </p:sp>
      <p:sp>
        <p:nvSpPr>
          <p:cNvPr id="3" name="Zástupný symbol pro obsah 2"/>
          <p:cNvSpPr>
            <a:spLocks noGrp="1"/>
          </p:cNvSpPr>
          <p:nvPr>
            <p:ph idx="1"/>
          </p:nvPr>
        </p:nvSpPr>
        <p:spPr>
          <a:xfrm>
            <a:off x="731520" y="1988840"/>
            <a:ext cx="7680960" cy="4248472"/>
          </a:xfrm>
        </p:spPr>
        <p:txBody>
          <a:bodyPr>
            <a:normAutofit fontScale="92500" lnSpcReduction="20000"/>
          </a:bodyPr>
          <a:lstStyle/>
          <a:p>
            <a:pPr marL="0" indent="0" algn="ctr">
              <a:buNone/>
            </a:pPr>
            <a:endParaRPr lang="cs-CZ" sz="2800" dirty="0"/>
          </a:p>
          <a:p>
            <a:pPr marL="0" indent="0" algn="ctr">
              <a:buNone/>
            </a:pPr>
            <a:r>
              <a:rPr lang="cs-CZ" sz="2800" dirty="0" smtClean="0"/>
              <a:t>Dodání (prodej) medu do výkupny je </a:t>
            </a:r>
            <a:r>
              <a:rPr lang="cs-CZ" sz="2800" dirty="0" smtClean="0">
                <a:solidFill>
                  <a:srgbClr val="FF0000"/>
                </a:solidFill>
              </a:rPr>
              <a:t>vždy</a:t>
            </a:r>
            <a:r>
              <a:rPr lang="cs-CZ" sz="2800" dirty="0" smtClean="0"/>
              <a:t> běžným </a:t>
            </a:r>
            <a:r>
              <a:rPr lang="cs-CZ" sz="2800" dirty="0" smtClean="0">
                <a:solidFill>
                  <a:srgbClr val="FF0000"/>
                </a:solidFill>
              </a:rPr>
              <a:t>uvedením medu na trh</a:t>
            </a:r>
            <a:r>
              <a:rPr lang="cs-CZ" sz="2800" dirty="0" smtClean="0"/>
              <a:t>. Proto </a:t>
            </a:r>
            <a:r>
              <a:rPr lang="cs-CZ" sz="2800" dirty="0" smtClean="0">
                <a:solidFill>
                  <a:srgbClr val="FF0000"/>
                </a:solidFill>
              </a:rPr>
              <a:t>musí</a:t>
            </a:r>
            <a:r>
              <a:rPr lang="cs-CZ" sz="2800" dirty="0" smtClean="0"/>
              <a:t> být ten, kdo dodá do výkupny vždy </a:t>
            </a:r>
            <a:r>
              <a:rPr lang="cs-CZ" sz="2800" dirty="0" smtClean="0">
                <a:solidFill>
                  <a:srgbClr val="FF0000"/>
                </a:solidFill>
              </a:rPr>
              <a:t>registrován* </a:t>
            </a:r>
            <a:r>
              <a:rPr lang="cs-CZ" sz="2800" dirty="0" smtClean="0">
                <a:solidFill>
                  <a:srgbClr val="FF0000"/>
                </a:solidFill>
              </a:rPr>
              <a:t>u KVS</a:t>
            </a:r>
            <a:r>
              <a:rPr lang="cs-CZ" sz="2800" dirty="0" smtClean="0"/>
              <a:t>, dodává-li také med, který nepochází od jeho včelstev, registrován a schválen příslušnou KVS</a:t>
            </a:r>
            <a:r>
              <a:rPr lang="cs-CZ" sz="2800" dirty="0" smtClean="0"/>
              <a:t>.</a:t>
            </a:r>
          </a:p>
          <a:p>
            <a:pPr>
              <a:buFont typeface="Arial" panose="020B0604020202020204" pitchFamily="34" charset="0"/>
              <a:buChar char="•"/>
            </a:pPr>
            <a:r>
              <a:rPr lang="cs-CZ" sz="1600" dirty="0" smtClean="0">
                <a:solidFill>
                  <a:srgbClr val="FF0000"/>
                </a:solidFill>
              </a:rPr>
              <a:t>Podmínka registrace je splněna skutečností, že všichni chovatelé včel – hospodářských zvířat jsou povinně registrováni v ústřední evidenci zvířat (plemenářský zákon). SVS využívá této skutečnosti v souladu s Pokyny pro provádění některých ustanovení nařízení ES č. 852/2004 o hygieně potravin. Tyto pokyny jsou </a:t>
            </a:r>
            <a:r>
              <a:rPr lang="cs-CZ" sz="1600" dirty="0">
                <a:solidFill>
                  <a:srgbClr val="FF0000"/>
                </a:solidFill>
              </a:rPr>
              <a:t>k dispozici: </a:t>
            </a:r>
            <a:r>
              <a:rPr lang="cs-CZ" sz="1600" dirty="0">
                <a:solidFill>
                  <a:srgbClr val="FF0000"/>
                </a:solidFill>
                <a:hlinkClick r:id="rId2"/>
              </a:rPr>
              <a:t>http://www.svscr.cz/wp-content/files/Pokyn_k_provadeni_nekterych_ustanoveni_narizeni__EU__c._</a:t>
            </a:r>
            <a:r>
              <a:rPr lang="cs-CZ" sz="1600" dirty="0" smtClean="0">
                <a:solidFill>
                  <a:srgbClr val="FF0000"/>
                </a:solidFill>
                <a:hlinkClick r:id="rId2"/>
              </a:rPr>
              <a:t>852_2004.pdf</a:t>
            </a:r>
            <a:endParaRPr lang="cs-CZ" sz="1600" dirty="0" smtClean="0">
              <a:solidFill>
                <a:srgbClr val="FF0000"/>
              </a:solidFill>
            </a:endParaRPr>
          </a:p>
          <a:p>
            <a:pPr>
              <a:buFont typeface="Arial" panose="020B0604020202020204" pitchFamily="34" charset="0"/>
              <a:buChar char="•"/>
            </a:pPr>
            <a:endParaRPr lang="cs-CZ" sz="1600" dirty="0"/>
          </a:p>
        </p:txBody>
      </p:sp>
    </p:spTree>
    <p:extLst>
      <p:ext uri="{BB962C8B-B14F-4D97-AF65-F5344CB8AC3E}">
        <p14:creationId xmlns:p14="http://schemas.microsoft.com/office/powerpoint/2010/main" val="435551819"/>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1274238"/>
          </a:xfrm>
        </p:spPr>
        <p:txBody>
          <a:bodyPr>
            <a:normAutofit fontScale="90000"/>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 – dodání do výkupny</a:t>
            </a:r>
            <a:endParaRPr lang="cs-CZ" sz="4800" dirty="0"/>
          </a:p>
        </p:txBody>
      </p:sp>
      <p:sp>
        <p:nvSpPr>
          <p:cNvPr id="3" name="Zástupný symbol pro obsah 2"/>
          <p:cNvSpPr>
            <a:spLocks noGrp="1"/>
          </p:cNvSpPr>
          <p:nvPr>
            <p:ph idx="1"/>
          </p:nvPr>
        </p:nvSpPr>
        <p:spPr>
          <a:xfrm>
            <a:off x="731520" y="1988840"/>
            <a:ext cx="7680960" cy="3744416"/>
          </a:xfrm>
        </p:spPr>
        <p:txBody>
          <a:bodyPr>
            <a:normAutofit/>
          </a:bodyPr>
          <a:lstStyle/>
          <a:p>
            <a:pPr marL="0" indent="0" algn="ctr">
              <a:buNone/>
            </a:pPr>
            <a:r>
              <a:rPr lang="cs-CZ" sz="2800" b="1" u="sng" dirty="0"/>
              <a:t>Povinnosti </a:t>
            </a:r>
            <a:r>
              <a:rPr lang="cs-CZ" sz="2800" b="1" u="sng" dirty="0" smtClean="0"/>
              <a:t>PPP, který dodává med do výkupny</a:t>
            </a:r>
            <a:endParaRPr lang="cs-CZ" sz="2800" b="1" u="sng" dirty="0"/>
          </a:p>
          <a:p>
            <a:r>
              <a:rPr lang="cs-CZ" sz="2800" dirty="0" smtClean="0"/>
              <a:t>Registrace (registrace a schválení)</a:t>
            </a:r>
            <a:endParaRPr lang="cs-CZ" sz="2800" dirty="0"/>
          </a:p>
          <a:p>
            <a:r>
              <a:rPr lang="cs-CZ" sz="2800" dirty="0"/>
              <a:t>Požadavky na sledovatelnost</a:t>
            </a:r>
          </a:p>
          <a:p>
            <a:r>
              <a:rPr lang="cs-CZ" sz="2800" dirty="0"/>
              <a:t>Požadavky na označování</a:t>
            </a:r>
          </a:p>
          <a:p>
            <a:r>
              <a:rPr lang="cs-CZ" sz="2800" dirty="0"/>
              <a:t>Požadavky na kvalitu a zdravotní nezávadnost</a:t>
            </a:r>
          </a:p>
          <a:p>
            <a:endParaRPr lang="cs-CZ" sz="2800" dirty="0" smtClean="0"/>
          </a:p>
        </p:txBody>
      </p:sp>
    </p:spTree>
    <p:extLst>
      <p:ext uri="{BB962C8B-B14F-4D97-AF65-F5344CB8AC3E}">
        <p14:creationId xmlns:p14="http://schemas.microsoft.com/office/powerpoint/2010/main" val="1548986600"/>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1274238"/>
          </a:xfrm>
        </p:spPr>
        <p:txBody>
          <a:bodyPr>
            <a:normAutofit fontScale="90000"/>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 – dodání do výkupny</a:t>
            </a:r>
            <a:endParaRPr lang="cs-CZ" sz="4800" dirty="0"/>
          </a:p>
        </p:txBody>
      </p:sp>
      <p:sp>
        <p:nvSpPr>
          <p:cNvPr id="3" name="Zástupný symbol pro obsah 2"/>
          <p:cNvSpPr>
            <a:spLocks noGrp="1"/>
          </p:cNvSpPr>
          <p:nvPr>
            <p:ph idx="1"/>
          </p:nvPr>
        </p:nvSpPr>
        <p:spPr>
          <a:xfrm>
            <a:off x="731520" y="1988840"/>
            <a:ext cx="7680960" cy="3960440"/>
          </a:xfrm>
        </p:spPr>
        <p:txBody>
          <a:bodyPr>
            <a:normAutofit fontScale="70000" lnSpcReduction="20000"/>
          </a:bodyPr>
          <a:lstStyle/>
          <a:p>
            <a:pPr marL="0" indent="0" algn="ctr">
              <a:buNone/>
            </a:pPr>
            <a:r>
              <a:rPr lang="cs-CZ" sz="2800" b="1" u="sng" dirty="0"/>
              <a:t>Povinnosti </a:t>
            </a:r>
            <a:r>
              <a:rPr lang="cs-CZ" sz="2800" b="1" u="sng" dirty="0" smtClean="0"/>
              <a:t>PPP, který dodává med do výkupny – registrace (schválení)</a:t>
            </a:r>
            <a:endParaRPr lang="cs-CZ" sz="2800" b="1" u="sng" dirty="0"/>
          </a:p>
          <a:p>
            <a:r>
              <a:rPr lang="cs-CZ" sz="2800" dirty="0" smtClean="0"/>
              <a:t>Registrací se rozumí ohlášení </a:t>
            </a:r>
            <a:r>
              <a:rPr lang="cs-CZ" sz="2800" dirty="0" smtClean="0"/>
              <a:t>činnosti</a:t>
            </a:r>
            <a:endParaRPr lang="cs-CZ" sz="2800" dirty="0" smtClean="0"/>
          </a:p>
          <a:p>
            <a:r>
              <a:rPr lang="cs-CZ" sz="2800" dirty="0" smtClean="0"/>
              <a:t>Registrací a schválením se rozumí vydání rozhodnutí KVS na základě žádosti o registraci a schválení</a:t>
            </a:r>
          </a:p>
          <a:p>
            <a:r>
              <a:rPr lang="cs-CZ" sz="2800" dirty="0" smtClean="0"/>
              <a:t>Formuláře ke stažení:</a:t>
            </a:r>
          </a:p>
          <a:p>
            <a:pPr marL="0" indent="0">
              <a:buNone/>
            </a:pPr>
            <a:r>
              <a:rPr lang="cs-CZ" sz="2800" dirty="0">
                <a:hlinkClick r:id="rId2"/>
              </a:rPr>
              <a:t>https://www.svscr.cz/zivocisne-produkty/cinnosti-registrace-schvaleni-povoleni2</a:t>
            </a:r>
            <a:r>
              <a:rPr lang="cs-CZ" sz="2800" dirty="0" smtClean="0">
                <a:hlinkClick r:id="rId2"/>
              </a:rPr>
              <a:t>/</a:t>
            </a:r>
            <a:endParaRPr lang="cs-CZ" sz="2800" dirty="0" smtClean="0"/>
          </a:p>
          <a:p>
            <a:r>
              <a:rPr lang="cs-CZ" sz="2800" dirty="0" smtClean="0"/>
              <a:t>Bližší, konkrétní podmínky, sdělí příslušná KVS</a:t>
            </a:r>
          </a:p>
          <a:p>
            <a:r>
              <a:rPr lang="cs-CZ" sz="2800" dirty="0" smtClean="0"/>
              <a:t>Vždy je lepší konzultovat předpokládanou činnost na KVS, aby nedošlo k registraci (schválení) k jiné činnosti, než kterou zamýšlíte provozovat</a:t>
            </a:r>
          </a:p>
          <a:p>
            <a:endParaRPr lang="cs-CZ" sz="2800" dirty="0"/>
          </a:p>
        </p:txBody>
      </p:sp>
    </p:spTree>
    <p:extLst>
      <p:ext uri="{BB962C8B-B14F-4D97-AF65-F5344CB8AC3E}">
        <p14:creationId xmlns:p14="http://schemas.microsoft.com/office/powerpoint/2010/main" val="3897872035"/>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1274238"/>
          </a:xfrm>
        </p:spPr>
        <p:txBody>
          <a:bodyPr>
            <a:normAutofit fontScale="90000"/>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 – dodání do výkupny</a:t>
            </a:r>
            <a:endParaRPr lang="cs-CZ" sz="4800" dirty="0"/>
          </a:p>
        </p:txBody>
      </p:sp>
      <p:sp>
        <p:nvSpPr>
          <p:cNvPr id="3" name="Zástupný symbol pro obsah 2"/>
          <p:cNvSpPr>
            <a:spLocks noGrp="1"/>
          </p:cNvSpPr>
          <p:nvPr>
            <p:ph idx="1"/>
          </p:nvPr>
        </p:nvSpPr>
        <p:spPr>
          <a:xfrm>
            <a:off x="731520" y="1988840"/>
            <a:ext cx="7680960" cy="3960440"/>
          </a:xfrm>
        </p:spPr>
        <p:txBody>
          <a:bodyPr>
            <a:normAutofit fontScale="77500" lnSpcReduction="20000"/>
          </a:bodyPr>
          <a:lstStyle/>
          <a:p>
            <a:pPr marL="0" indent="0" algn="ctr">
              <a:buNone/>
            </a:pPr>
            <a:r>
              <a:rPr lang="cs-CZ" sz="2800" b="1" u="sng" dirty="0"/>
              <a:t>Povinnosti </a:t>
            </a:r>
            <a:r>
              <a:rPr lang="cs-CZ" sz="2800" b="1" u="sng" dirty="0" smtClean="0"/>
              <a:t>PPP, který dodává med do výkupny – sledovatelnost</a:t>
            </a:r>
          </a:p>
          <a:p>
            <a:pPr marL="0" indent="0">
              <a:buNone/>
            </a:pPr>
            <a:r>
              <a:rPr lang="cs-CZ" sz="2800" dirty="0" smtClean="0">
                <a:solidFill>
                  <a:srgbClr val="FF0000"/>
                </a:solidFill>
              </a:rPr>
              <a:t>Vychází z jednoho ze základních požadavků potravinového práva – </a:t>
            </a:r>
            <a:r>
              <a:rPr lang="cs-CZ" sz="2800" b="1" u="sng" dirty="0" smtClean="0">
                <a:solidFill>
                  <a:srgbClr val="FF0000"/>
                </a:solidFill>
              </a:rPr>
              <a:t>jeden krok zpět, jeden krok vpřed</a:t>
            </a:r>
          </a:p>
          <a:p>
            <a:pPr marL="0" indent="0">
              <a:buNone/>
            </a:pPr>
            <a:endParaRPr lang="cs-CZ" sz="2800" b="1" u="sng" dirty="0"/>
          </a:p>
          <a:p>
            <a:pPr marL="0" indent="0">
              <a:buNone/>
            </a:pPr>
            <a:r>
              <a:rPr lang="cs-CZ" sz="2800" b="1" dirty="0"/>
              <a:t>Náležitosti obchodního </a:t>
            </a:r>
            <a:r>
              <a:rPr lang="cs-CZ" sz="2800" b="1" dirty="0" smtClean="0"/>
              <a:t>dokladu:</a:t>
            </a:r>
            <a:endParaRPr lang="cs-CZ" sz="2800" b="1" dirty="0"/>
          </a:p>
          <a:p>
            <a:pPr>
              <a:buFont typeface="Wingdings" panose="05000000000000000000" pitchFamily="2" charset="2"/>
              <a:buChar char="Ø"/>
            </a:pPr>
            <a:r>
              <a:rPr lang="cs-CZ" sz="2100" dirty="0"/>
              <a:t>Přesný popis potraviny</a:t>
            </a:r>
          </a:p>
          <a:p>
            <a:pPr>
              <a:buFont typeface="Wingdings" panose="05000000000000000000" pitchFamily="2" charset="2"/>
              <a:buChar char="Ø"/>
            </a:pPr>
            <a:r>
              <a:rPr lang="cs-CZ" sz="2100" dirty="0"/>
              <a:t>Objem nebo množství</a:t>
            </a:r>
          </a:p>
          <a:p>
            <a:pPr>
              <a:buFont typeface="Wingdings" panose="05000000000000000000" pitchFamily="2" charset="2"/>
              <a:buChar char="Ø"/>
            </a:pPr>
            <a:r>
              <a:rPr lang="cs-CZ" sz="2100" dirty="0"/>
              <a:t>Jméno a adresa PPP, odkud a kam byl med distribuován</a:t>
            </a:r>
          </a:p>
          <a:p>
            <a:pPr>
              <a:buFont typeface="Wingdings" panose="05000000000000000000" pitchFamily="2" charset="2"/>
              <a:buChar char="Ø"/>
            </a:pPr>
            <a:r>
              <a:rPr lang="cs-CZ" sz="2100" dirty="0"/>
              <a:t>Odkaz na šarži (datum minimální trvanlivosti, popř. použitelnosti)</a:t>
            </a:r>
          </a:p>
          <a:p>
            <a:pPr>
              <a:buFont typeface="Wingdings" panose="05000000000000000000" pitchFamily="2" charset="2"/>
              <a:buChar char="Ø"/>
            </a:pPr>
            <a:r>
              <a:rPr lang="cs-CZ" sz="2100" dirty="0"/>
              <a:t>Datum odeslání</a:t>
            </a:r>
          </a:p>
          <a:p>
            <a:endParaRPr lang="cs-CZ" sz="2800" dirty="0"/>
          </a:p>
        </p:txBody>
      </p:sp>
    </p:spTree>
    <p:extLst>
      <p:ext uri="{BB962C8B-B14F-4D97-AF65-F5344CB8AC3E}">
        <p14:creationId xmlns:p14="http://schemas.microsoft.com/office/powerpoint/2010/main" val="450456634"/>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1274238"/>
          </a:xfrm>
        </p:spPr>
        <p:txBody>
          <a:bodyPr>
            <a:normAutofit fontScale="90000"/>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 – dodání do výkupny</a:t>
            </a:r>
            <a:endParaRPr lang="cs-CZ" sz="4800" dirty="0"/>
          </a:p>
        </p:txBody>
      </p:sp>
      <p:sp>
        <p:nvSpPr>
          <p:cNvPr id="3" name="Zástupný symbol pro obsah 2"/>
          <p:cNvSpPr>
            <a:spLocks noGrp="1"/>
          </p:cNvSpPr>
          <p:nvPr>
            <p:ph idx="1"/>
          </p:nvPr>
        </p:nvSpPr>
        <p:spPr>
          <a:xfrm>
            <a:off x="731520" y="1988840"/>
            <a:ext cx="7680960" cy="3960440"/>
          </a:xfrm>
        </p:spPr>
        <p:txBody>
          <a:bodyPr>
            <a:normAutofit fontScale="47500" lnSpcReduction="20000"/>
          </a:bodyPr>
          <a:lstStyle/>
          <a:p>
            <a:pPr marL="0" indent="0" algn="ctr">
              <a:buNone/>
            </a:pPr>
            <a:r>
              <a:rPr lang="cs-CZ" sz="2800" b="1" u="sng" dirty="0"/>
              <a:t>Povinnosti </a:t>
            </a:r>
            <a:r>
              <a:rPr lang="cs-CZ" sz="2800" b="1" u="sng" dirty="0" smtClean="0"/>
              <a:t>PPP, který dodává med do výkupny – označování</a:t>
            </a:r>
          </a:p>
          <a:p>
            <a:r>
              <a:rPr lang="cs-CZ" sz="2800" dirty="0" smtClean="0">
                <a:solidFill>
                  <a:srgbClr val="FF0000"/>
                </a:solidFill>
              </a:rPr>
              <a:t>Vychází z principu pravdivě a dostatečně informovat příjemce (spotřebitele) o potravině a neuvádět ho v omyl</a:t>
            </a:r>
          </a:p>
          <a:p>
            <a:r>
              <a:rPr lang="cs-CZ" sz="2800" dirty="0" smtClean="0">
                <a:solidFill>
                  <a:srgbClr val="FF0000"/>
                </a:solidFill>
              </a:rPr>
              <a:t>Med je potravina jednosložková, může být smíchán zase jen s medem</a:t>
            </a:r>
          </a:p>
          <a:p>
            <a:pPr marL="0" indent="0">
              <a:buNone/>
            </a:pPr>
            <a:endParaRPr lang="cs-CZ" sz="2800" b="1" u="sng" dirty="0"/>
          </a:p>
          <a:p>
            <a:pPr marL="0" indent="0">
              <a:buNone/>
            </a:pPr>
            <a:r>
              <a:rPr lang="cs-CZ" sz="2800" b="1" dirty="0" smtClean="0"/>
              <a:t>Povinné informace:</a:t>
            </a:r>
          </a:p>
          <a:p>
            <a:pPr>
              <a:buFont typeface="Wingdings" panose="05000000000000000000" pitchFamily="2" charset="2"/>
              <a:buChar char="Ø"/>
            </a:pPr>
            <a:r>
              <a:rPr lang="cs-CZ" sz="2800" b="1" dirty="0">
                <a:solidFill>
                  <a:srgbClr val="FF0000"/>
                </a:solidFill>
              </a:rPr>
              <a:t>Název potraviny </a:t>
            </a:r>
            <a:r>
              <a:rPr lang="cs-CZ" sz="2800" dirty="0"/>
              <a:t>(MED), jsou-li uvedeny další, doplňující údaje, musí být </a:t>
            </a:r>
            <a:r>
              <a:rPr lang="cs-CZ" sz="2800" dirty="0" smtClean="0"/>
              <a:t>pravdivé</a:t>
            </a:r>
          </a:p>
          <a:p>
            <a:pPr lvl="0">
              <a:buFont typeface="Wingdings" panose="05000000000000000000" pitchFamily="2" charset="2"/>
              <a:buChar char="Ø"/>
            </a:pPr>
            <a:r>
              <a:rPr lang="cs-CZ" sz="2700" b="1" dirty="0">
                <a:solidFill>
                  <a:srgbClr val="FF0000"/>
                </a:solidFill>
              </a:rPr>
              <a:t>Jméno nebo obchodní název a adresa PPP</a:t>
            </a:r>
          </a:p>
          <a:p>
            <a:pPr>
              <a:buFont typeface="Wingdings" panose="05000000000000000000" pitchFamily="2" charset="2"/>
              <a:buChar char="Ø"/>
            </a:pPr>
            <a:r>
              <a:rPr lang="cs-CZ" sz="2800" b="1" dirty="0" smtClean="0">
                <a:solidFill>
                  <a:srgbClr val="FF0000"/>
                </a:solidFill>
              </a:rPr>
              <a:t>Čisté </a:t>
            </a:r>
            <a:r>
              <a:rPr lang="cs-CZ" sz="2800" b="1" dirty="0">
                <a:solidFill>
                  <a:srgbClr val="FF0000"/>
                </a:solidFill>
              </a:rPr>
              <a:t>množství </a:t>
            </a:r>
            <a:r>
              <a:rPr lang="cs-CZ" sz="2800" dirty="0"/>
              <a:t>v objemových nebo hmotnostních jednotkách</a:t>
            </a:r>
          </a:p>
          <a:p>
            <a:pPr>
              <a:buFont typeface="Wingdings" panose="05000000000000000000" pitchFamily="2" charset="2"/>
              <a:buChar char="Ø"/>
            </a:pPr>
            <a:r>
              <a:rPr lang="cs-CZ" sz="2800" b="1" dirty="0">
                <a:solidFill>
                  <a:srgbClr val="FF0000"/>
                </a:solidFill>
              </a:rPr>
              <a:t>Datum minimální trvanlivosti (DMT)</a:t>
            </a:r>
            <a:r>
              <a:rPr lang="cs-CZ" sz="2800" dirty="0"/>
              <a:t>, popř. datum použitelnosti. Uvádí se slovy: „minimální trvanlivost do 31.12.2018“, nebo slovy: „minimální trvanlivost do konce května 2018“ nebo pokud je stanovena DMT delší než 18 měsíců slovy: „ minimální trvanlivost do konce 2018“</a:t>
            </a:r>
          </a:p>
          <a:p>
            <a:pPr>
              <a:buFont typeface="Wingdings" panose="05000000000000000000" pitchFamily="2" charset="2"/>
              <a:buChar char="Ø"/>
            </a:pPr>
            <a:r>
              <a:rPr lang="cs-CZ" sz="2800" b="1" dirty="0">
                <a:solidFill>
                  <a:srgbClr val="FF0000"/>
                </a:solidFill>
              </a:rPr>
              <a:t>Podmínky uchování nebo použití</a:t>
            </a:r>
          </a:p>
          <a:p>
            <a:pPr>
              <a:buFont typeface="Wingdings" panose="05000000000000000000" pitchFamily="2" charset="2"/>
              <a:buChar char="Ø"/>
            </a:pPr>
            <a:r>
              <a:rPr lang="cs-CZ" sz="2800" b="1" dirty="0">
                <a:solidFill>
                  <a:srgbClr val="FF0000"/>
                </a:solidFill>
              </a:rPr>
              <a:t>Země původu nebo místo provenience</a:t>
            </a:r>
            <a:endParaRPr lang="cs-CZ" sz="2800" b="1" dirty="0"/>
          </a:p>
          <a:p>
            <a:endParaRPr lang="cs-CZ" sz="2800" dirty="0"/>
          </a:p>
        </p:txBody>
      </p:sp>
    </p:spTree>
    <p:extLst>
      <p:ext uri="{BB962C8B-B14F-4D97-AF65-F5344CB8AC3E}">
        <p14:creationId xmlns:p14="http://schemas.microsoft.com/office/powerpoint/2010/main" val="3811539498"/>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1274238"/>
          </a:xfrm>
        </p:spPr>
        <p:txBody>
          <a:bodyPr>
            <a:normAutofit fontScale="90000"/>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 – dodání do výkupny</a:t>
            </a:r>
            <a:endParaRPr lang="cs-CZ" sz="4800" dirty="0"/>
          </a:p>
        </p:txBody>
      </p:sp>
      <p:sp>
        <p:nvSpPr>
          <p:cNvPr id="3" name="Zástupný symbol pro obsah 2"/>
          <p:cNvSpPr>
            <a:spLocks noGrp="1"/>
          </p:cNvSpPr>
          <p:nvPr>
            <p:ph idx="1"/>
          </p:nvPr>
        </p:nvSpPr>
        <p:spPr>
          <a:xfrm>
            <a:off x="731520" y="1988840"/>
            <a:ext cx="7680960" cy="3960440"/>
          </a:xfrm>
        </p:spPr>
        <p:txBody>
          <a:bodyPr>
            <a:normAutofit/>
          </a:bodyPr>
          <a:lstStyle/>
          <a:p>
            <a:pPr marL="0" indent="0" algn="ctr">
              <a:buNone/>
            </a:pPr>
            <a:r>
              <a:rPr lang="cs-CZ" sz="2800" b="1" u="sng" dirty="0"/>
              <a:t>Povinnosti </a:t>
            </a:r>
            <a:r>
              <a:rPr lang="cs-CZ" sz="2800" b="1" u="sng" dirty="0" smtClean="0"/>
              <a:t>PPP, který dodává med do výkupny – kvalita a zdravotní nezávadnost</a:t>
            </a:r>
          </a:p>
          <a:p>
            <a:pPr lvl="0">
              <a:buClr>
                <a:prstClr val="black">
                  <a:lumMod val="85000"/>
                  <a:lumOff val="15000"/>
                </a:prstClr>
              </a:buClr>
            </a:pPr>
            <a:r>
              <a:rPr lang="cs-CZ" dirty="0">
                <a:solidFill>
                  <a:srgbClr val="FF0000"/>
                </a:solidFill>
              </a:rPr>
              <a:t>Na trh nesmí být uváděna potravina jiná než bezpečná </a:t>
            </a:r>
            <a:r>
              <a:rPr lang="cs-CZ" dirty="0">
                <a:solidFill>
                  <a:prstClr val="black"/>
                </a:solidFill>
              </a:rPr>
              <a:t>(nařízení ES č.178/2002)</a:t>
            </a:r>
          </a:p>
          <a:p>
            <a:pPr lvl="0">
              <a:buClr>
                <a:prstClr val="black">
                  <a:lumMod val="85000"/>
                  <a:lumOff val="15000"/>
                </a:prstClr>
              </a:buClr>
            </a:pPr>
            <a:r>
              <a:rPr lang="cs-CZ" dirty="0">
                <a:solidFill>
                  <a:prstClr val="black"/>
                </a:solidFill>
              </a:rPr>
              <a:t>Med uváděný na trh musí splňovat všechny požadavky na jeho kvalitu, stanovené v příslušných právních předpisech ( např. vyhláška č. 76/2003 Sb.)</a:t>
            </a:r>
          </a:p>
          <a:p>
            <a:pPr lvl="0">
              <a:buClr>
                <a:prstClr val="black">
                  <a:lumMod val="85000"/>
                  <a:lumOff val="15000"/>
                </a:prstClr>
              </a:buClr>
            </a:pPr>
            <a:r>
              <a:rPr lang="cs-CZ" b="1" u="sng" dirty="0">
                <a:solidFill>
                  <a:srgbClr val="FF0000"/>
                </a:solidFill>
              </a:rPr>
              <a:t>Zodpovědnost</a:t>
            </a:r>
            <a:r>
              <a:rPr lang="cs-CZ" dirty="0">
                <a:solidFill>
                  <a:prstClr val="black"/>
                </a:solidFill>
              </a:rPr>
              <a:t> za dodržování právních norem v oblasti prodeje medu nese </a:t>
            </a:r>
            <a:r>
              <a:rPr lang="cs-CZ" b="1" u="sng" dirty="0">
                <a:solidFill>
                  <a:srgbClr val="FF0000"/>
                </a:solidFill>
              </a:rPr>
              <a:t>vždy ten, kdo uvádí potravinu na trh </a:t>
            </a:r>
            <a:r>
              <a:rPr lang="cs-CZ" dirty="0">
                <a:solidFill>
                  <a:prstClr val="black"/>
                </a:solidFill>
              </a:rPr>
              <a:t>(ten, kdo prodává</a:t>
            </a:r>
            <a:r>
              <a:rPr lang="cs-CZ" dirty="0" smtClean="0">
                <a:solidFill>
                  <a:prstClr val="black"/>
                </a:solidFill>
              </a:rPr>
              <a:t>)</a:t>
            </a:r>
            <a:endParaRPr lang="cs-CZ" dirty="0">
              <a:solidFill>
                <a:prstClr val="black"/>
              </a:solidFill>
            </a:endParaRPr>
          </a:p>
        </p:txBody>
      </p:sp>
    </p:spTree>
    <p:extLst>
      <p:ext uri="{BB962C8B-B14F-4D97-AF65-F5344CB8AC3E}">
        <p14:creationId xmlns:p14="http://schemas.microsoft.com/office/powerpoint/2010/main" val="2804807909"/>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pPr marL="0" lvl="1" algn="ctr">
              <a:lnSpc>
                <a:spcPts val="4500"/>
              </a:lnSpc>
              <a:spcBef>
                <a:spcPts val="900"/>
              </a:spcBef>
            </a:pPr>
            <a:r>
              <a:rPr lang="cs-CZ" sz="6000" b="1" dirty="0">
                <a:ln>
                  <a:solidFill>
                    <a:srgbClr val="00B050"/>
                  </a:solidFill>
                </a:ln>
                <a:solidFill>
                  <a:srgbClr val="000099"/>
                </a:solidFill>
                <a:latin typeface="Arial" charset="0"/>
                <a:ea typeface="Calibri" panose="020F0502020204030204" pitchFamily="34" charset="0"/>
                <a:cs typeface="Arial" charset="0"/>
              </a:rPr>
              <a:t>Výroba</a:t>
            </a:r>
          </a:p>
          <a:p>
            <a:endParaRPr lang="cs-CZ" dirty="0"/>
          </a:p>
        </p:txBody>
      </p:sp>
    </p:spTree>
    <p:extLst>
      <p:ext uri="{BB962C8B-B14F-4D97-AF65-F5344CB8AC3E}">
        <p14:creationId xmlns:p14="http://schemas.microsoft.com/office/powerpoint/2010/main" val="3490330061"/>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1274238"/>
          </a:xfrm>
        </p:spPr>
        <p:txBody>
          <a:bodyPr>
            <a:normAutofit fontScale="90000"/>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 – internetový prodej</a:t>
            </a:r>
            <a:endParaRPr lang="cs-CZ" sz="4800" dirty="0"/>
          </a:p>
        </p:txBody>
      </p:sp>
      <p:sp>
        <p:nvSpPr>
          <p:cNvPr id="3" name="Zástupný symbol pro obsah 2"/>
          <p:cNvSpPr>
            <a:spLocks noGrp="1"/>
          </p:cNvSpPr>
          <p:nvPr>
            <p:ph idx="1"/>
          </p:nvPr>
        </p:nvSpPr>
        <p:spPr>
          <a:xfrm>
            <a:off x="731520" y="1988840"/>
            <a:ext cx="7680960" cy="3960440"/>
          </a:xfrm>
        </p:spPr>
        <p:txBody>
          <a:bodyPr>
            <a:normAutofit/>
          </a:bodyPr>
          <a:lstStyle/>
          <a:p>
            <a:r>
              <a:rPr lang="cs-CZ" sz="2000" b="1" u="sng" dirty="0" smtClean="0">
                <a:solidFill>
                  <a:srgbClr val="FF0000"/>
                </a:solidFill>
              </a:rPr>
              <a:t>Internetový prodej</a:t>
            </a:r>
            <a:r>
              <a:rPr lang="cs-CZ" sz="2000" dirty="0" smtClean="0">
                <a:solidFill>
                  <a:prstClr val="black"/>
                </a:solidFill>
              </a:rPr>
              <a:t> je prodej „na dálku“, prostřednictvím internetu </a:t>
            </a:r>
            <a:r>
              <a:rPr lang="cs-CZ" sz="2000" dirty="0" smtClean="0">
                <a:solidFill>
                  <a:srgbClr val="FF0000"/>
                </a:solidFill>
              </a:rPr>
              <a:t>nelze prodávat </a:t>
            </a:r>
            <a:r>
              <a:rPr lang="cs-CZ" sz="2000" dirty="0" smtClean="0">
                <a:solidFill>
                  <a:prstClr val="black"/>
                </a:solidFill>
              </a:rPr>
              <a:t>med </a:t>
            </a:r>
            <a:r>
              <a:rPr lang="cs-CZ" sz="2000" dirty="0" smtClean="0">
                <a:solidFill>
                  <a:srgbClr val="FF0000"/>
                </a:solidFill>
              </a:rPr>
              <a:t>formou prodeje „ze dvora“</a:t>
            </a:r>
          </a:p>
          <a:p>
            <a:endParaRPr lang="cs-CZ" sz="2000" dirty="0" smtClean="0">
              <a:solidFill>
                <a:srgbClr val="FF0000"/>
              </a:solidFill>
            </a:endParaRPr>
          </a:p>
          <a:p>
            <a:r>
              <a:rPr lang="cs-CZ" sz="2000" b="1" u="sng" dirty="0">
                <a:solidFill>
                  <a:srgbClr val="FF0000"/>
                </a:solidFill>
              </a:rPr>
              <a:t>Internetová </a:t>
            </a:r>
            <a:r>
              <a:rPr lang="cs-CZ" sz="2000" b="1" u="sng" dirty="0" smtClean="0">
                <a:solidFill>
                  <a:srgbClr val="FF0000"/>
                </a:solidFill>
              </a:rPr>
              <a:t>nabídka (reklama)</a:t>
            </a:r>
            <a:r>
              <a:rPr lang="cs-CZ" sz="2000" dirty="0" smtClean="0"/>
              <a:t> </a:t>
            </a:r>
            <a:r>
              <a:rPr lang="cs-CZ" sz="2000" dirty="0"/>
              <a:t>např. formou internetové reklamy s uvedením sdělení, že med si lze vyzvednout na adrese chovatele, na stanovišti včelstev nebo na hospodářství chovatele </a:t>
            </a:r>
            <a:r>
              <a:rPr lang="cs-CZ" sz="2000" dirty="0">
                <a:solidFill>
                  <a:srgbClr val="FF0000"/>
                </a:solidFill>
              </a:rPr>
              <a:t>je v souladu s pravidly pro prodej „ze dvora</a:t>
            </a:r>
            <a:r>
              <a:rPr lang="cs-CZ" sz="2000" dirty="0" smtClean="0">
                <a:solidFill>
                  <a:srgbClr val="FF0000"/>
                </a:solidFill>
              </a:rPr>
              <a:t>“</a:t>
            </a:r>
          </a:p>
          <a:p>
            <a:endParaRPr lang="cs-CZ" sz="2000" dirty="0" smtClean="0">
              <a:solidFill>
                <a:srgbClr val="FF0000"/>
              </a:solidFill>
            </a:endParaRPr>
          </a:p>
          <a:p>
            <a:r>
              <a:rPr lang="cs-CZ" sz="2000" b="1" u="sng" dirty="0">
                <a:solidFill>
                  <a:srgbClr val="FF0000"/>
                </a:solidFill>
              </a:rPr>
              <a:t>Internetový </a:t>
            </a:r>
            <a:r>
              <a:rPr lang="cs-CZ" sz="2000" b="1" u="sng" dirty="0" smtClean="0">
                <a:solidFill>
                  <a:srgbClr val="FF0000"/>
                </a:solidFill>
              </a:rPr>
              <a:t>prodej </a:t>
            </a:r>
            <a:r>
              <a:rPr lang="cs-CZ" sz="2000" dirty="0" smtClean="0"/>
              <a:t>je v kompetenci SZPI, nikoliv SVS</a:t>
            </a:r>
            <a:endParaRPr lang="cs-CZ" sz="2000" dirty="0">
              <a:solidFill>
                <a:srgbClr val="FF0000"/>
              </a:solidFill>
            </a:endParaRPr>
          </a:p>
        </p:txBody>
      </p:sp>
    </p:spTree>
    <p:extLst>
      <p:ext uri="{BB962C8B-B14F-4D97-AF65-F5344CB8AC3E}">
        <p14:creationId xmlns:p14="http://schemas.microsoft.com/office/powerpoint/2010/main" val="1071708715"/>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770182"/>
          </a:xfrm>
        </p:spPr>
        <p:txBody>
          <a:bodyPr>
            <a:normAutofit/>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 - obecně</a:t>
            </a:r>
            <a:endParaRPr lang="cs-CZ" sz="4800" dirty="0"/>
          </a:p>
        </p:txBody>
      </p:sp>
      <p:sp>
        <p:nvSpPr>
          <p:cNvPr id="3" name="Zástupný symbol pro obsah 2"/>
          <p:cNvSpPr>
            <a:spLocks noGrp="1"/>
          </p:cNvSpPr>
          <p:nvPr>
            <p:ph idx="1"/>
          </p:nvPr>
        </p:nvSpPr>
        <p:spPr>
          <a:xfrm>
            <a:off x="731520" y="1412776"/>
            <a:ext cx="7680960" cy="4896544"/>
          </a:xfrm>
        </p:spPr>
        <p:txBody>
          <a:bodyPr>
            <a:normAutofit/>
          </a:bodyPr>
          <a:lstStyle/>
          <a:p>
            <a:r>
              <a:rPr lang="cs-CZ" sz="1900" dirty="0" smtClean="0"/>
              <a:t>Stejně jako při prodeji medu je postupováno při prodeji mateří kašičky a propolisu, pokud by byly uváděny na trh jako potraviny. Jestliže jsou tyto produkty uváděny na trh jako součást farmakologického průmyslu, kosmetického průmyslu nebo jinak než jako potravina, platí pro ně odlišná pravidla, než pro potraviny (uváděná v této prezentaci)</a:t>
            </a:r>
          </a:p>
          <a:p>
            <a:r>
              <a:rPr lang="cs-CZ" sz="1900" dirty="0" smtClean="0"/>
              <a:t>Pyl je sice „produktem včelaření“ nicméně není produktem živočišného původu, protože je včelami pouze mechanicky „sbírán“ a transportován do úlu bez jakéhokoliv dalšího zásahu. Proto je pyl (</a:t>
            </a:r>
            <a:r>
              <a:rPr lang="cs-CZ" sz="1900" dirty="0" err="1" smtClean="0"/>
              <a:t>rouskový</a:t>
            </a:r>
            <a:r>
              <a:rPr lang="cs-CZ" sz="1900" dirty="0" smtClean="0"/>
              <a:t>) produktem rostlinného původu</a:t>
            </a:r>
          </a:p>
          <a:p>
            <a:r>
              <a:rPr lang="cs-CZ" sz="1900" dirty="0" smtClean="0"/>
              <a:t>Jakékoliv výrobky s medem nebo z medu již nejsou z pohledu legislativy „med“ a spadají pod dozor SZPI v rámci zákonem rozdělených kompetencí dozorových orgánů</a:t>
            </a:r>
          </a:p>
        </p:txBody>
      </p:sp>
    </p:spTree>
    <p:extLst>
      <p:ext uri="{BB962C8B-B14F-4D97-AF65-F5344CB8AC3E}">
        <p14:creationId xmlns:p14="http://schemas.microsoft.com/office/powerpoint/2010/main" val="3372581298"/>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395536" y="1556792"/>
            <a:ext cx="8064896" cy="3384376"/>
          </a:xfrm>
        </p:spPr>
        <p:txBody>
          <a:bodyPr>
            <a:normAutofit fontScale="25000" lnSpcReduction="20000"/>
          </a:bodyPr>
          <a:lstStyle/>
          <a:p>
            <a:pPr marL="0" lvl="1" algn="ctr">
              <a:lnSpc>
                <a:spcPts val="4500"/>
              </a:lnSpc>
              <a:spcBef>
                <a:spcPts val="900"/>
              </a:spcBef>
            </a:pPr>
            <a:r>
              <a:rPr lang="cs-CZ" sz="14400" b="1" dirty="0">
                <a:ln>
                  <a:solidFill>
                    <a:srgbClr val="00B050"/>
                  </a:solidFill>
                </a:ln>
                <a:solidFill>
                  <a:srgbClr val="000099"/>
                </a:solidFill>
                <a:latin typeface="Arial" charset="0"/>
                <a:ea typeface="Calibri" panose="020F0502020204030204" pitchFamily="34" charset="0"/>
                <a:cs typeface="Arial" charset="0"/>
              </a:rPr>
              <a:t>Kontrolní činnost </a:t>
            </a:r>
            <a:r>
              <a:rPr lang="cs-CZ" sz="14400" b="1" dirty="0" smtClean="0">
                <a:ln>
                  <a:solidFill>
                    <a:srgbClr val="00B050"/>
                  </a:solidFill>
                </a:ln>
                <a:solidFill>
                  <a:srgbClr val="000099"/>
                </a:solidFill>
                <a:latin typeface="Arial" charset="0"/>
                <a:ea typeface="Calibri" panose="020F0502020204030204" pitchFamily="34" charset="0"/>
                <a:cs typeface="Arial" charset="0"/>
              </a:rPr>
              <a:t>SVS</a:t>
            </a:r>
          </a:p>
          <a:p>
            <a:pPr marL="0" lvl="1" algn="ctr">
              <a:lnSpc>
                <a:spcPts val="4500"/>
              </a:lnSpc>
              <a:spcBef>
                <a:spcPts val="900"/>
              </a:spcBef>
            </a:pPr>
            <a:endParaRPr lang="cs-CZ" sz="4800" b="1" dirty="0" smtClean="0">
              <a:ln>
                <a:solidFill>
                  <a:srgbClr val="00B050"/>
                </a:solidFill>
              </a:ln>
              <a:solidFill>
                <a:srgbClr val="000099"/>
              </a:solidFill>
              <a:latin typeface="Arial" charset="0"/>
              <a:ea typeface="Calibri" panose="020F0502020204030204" pitchFamily="34" charset="0"/>
              <a:cs typeface="Arial" charset="0"/>
            </a:endParaRPr>
          </a:p>
          <a:p>
            <a:pPr marL="685800" lvl="1" indent="-685800">
              <a:lnSpc>
                <a:spcPts val="4500"/>
              </a:lnSpc>
              <a:spcBef>
                <a:spcPts val="900"/>
              </a:spcBef>
              <a:buFont typeface="Arial" panose="020B0604020202020204" pitchFamily="34" charset="0"/>
              <a:buChar char="•"/>
            </a:pPr>
            <a:r>
              <a:rPr lang="cs-CZ" sz="8000" b="1" dirty="0" smtClean="0">
                <a:ln>
                  <a:solidFill>
                    <a:srgbClr val="00B050"/>
                  </a:solidFill>
                </a:ln>
                <a:solidFill>
                  <a:srgbClr val="000099"/>
                </a:solidFill>
                <a:latin typeface="Arial" charset="0"/>
                <a:ea typeface="Calibri" panose="020F0502020204030204" pitchFamily="34" charset="0"/>
                <a:cs typeface="Arial" charset="0"/>
              </a:rPr>
              <a:t>METR 2017</a:t>
            </a:r>
          </a:p>
          <a:p>
            <a:pPr marL="685800" lvl="1" indent="-685800">
              <a:lnSpc>
                <a:spcPts val="4500"/>
              </a:lnSpc>
              <a:spcBef>
                <a:spcPts val="900"/>
              </a:spcBef>
              <a:buFont typeface="Arial" panose="020B0604020202020204" pitchFamily="34" charset="0"/>
              <a:buChar char="•"/>
            </a:pPr>
            <a:r>
              <a:rPr lang="cs-CZ" sz="8000" b="1" dirty="0" smtClean="0">
                <a:ln>
                  <a:solidFill>
                    <a:srgbClr val="00B050"/>
                  </a:solidFill>
                </a:ln>
                <a:solidFill>
                  <a:srgbClr val="000099"/>
                </a:solidFill>
                <a:latin typeface="Arial" charset="0"/>
                <a:ea typeface="Calibri" panose="020F0502020204030204" pitchFamily="34" charset="0"/>
                <a:cs typeface="Arial" charset="0"/>
              </a:rPr>
              <a:t>Kontroly v místě určení</a:t>
            </a:r>
          </a:p>
          <a:p>
            <a:pPr marL="685800" lvl="1" indent="-685800">
              <a:lnSpc>
                <a:spcPts val="4500"/>
              </a:lnSpc>
              <a:spcBef>
                <a:spcPts val="900"/>
              </a:spcBef>
              <a:buFont typeface="Arial" panose="020B0604020202020204" pitchFamily="34" charset="0"/>
              <a:buChar char="•"/>
            </a:pPr>
            <a:r>
              <a:rPr lang="cs-CZ" sz="8000" b="1" dirty="0" smtClean="0">
                <a:ln>
                  <a:solidFill>
                    <a:srgbClr val="00B050"/>
                  </a:solidFill>
                </a:ln>
                <a:solidFill>
                  <a:srgbClr val="000099"/>
                </a:solidFill>
                <a:latin typeface="Arial" charset="0"/>
                <a:ea typeface="Calibri" panose="020F0502020204030204" pitchFamily="34" charset="0"/>
                <a:cs typeface="Arial" charset="0"/>
              </a:rPr>
              <a:t>Ostatní kontroly</a:t>
            </a:r>
          </a:p>
          <a:p>
            <a:pPr marL="685800" lvl="1" indent="-685800">
              <a:lnSpc>
                <a:spcPts val="4500"/>
              </a:lnSpc>
              <a:spcBef>
                <a:spcPts val="900"/>
              </a:spcBef>
              <a:buFont typeface="Arial" panose="020B0604020202020204" pitchFamily="34" charset="0"/>
              <a:buChar char="•"/>
            </a:pPr>
            <a:endParaRPr lang="cs-CZ" sz="2400" b="1" dirty="0">
              <a:ln>
                <a:solidFill>
                  <a:srgbClr val="00B050"/>
                </a:solidFill>
              </a:ln>
              <a:solidFill>
                <a:srgbClr val="000099"/>
              </a:solidFill>
              <a:latin typeface="Arial" charset="0"/>
              <a:ea typeface="Calibri" panose="020F0502020204030204" pitchFamily="34" charset="0"/>
              <a:cs typeface="Arial" charset="0"/>
            </a:endParaRPr>
          </a:p>
          <a:p>
            <a:endParaRPr lang="cs-CZ" dirty="0"/>
          </a:p>
        </p:txBody>
      </p:sp>
    </p:spTree>
    <p:extLst>
      <p:ext uri="{BB962C8B-B14F-4D97-AF65-F5344CB8AC3E}">
        <p14:creationId xmlns:p14="http://schemas.microsoft.com/office/powerpoint/2010/main" val="1192078371"/>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a:bodyPr>
          <a:lstStyle/>
          <a:p>
            <a:pPr lvl="1" algn="ctr" rtl="0">
              <a:lnSpc>
                <a:spcPct val="90000"/>
              </a:lnSpc>
              <a:spcBef>
                <a:spcPct val="0"/>
              </a:spcBef>
            </a:pPr>
            <a:r>
              <a:rPr lang="cs-CZ" sz="3600" b="1" dirty="0" smtClean="0">
                <a:ln>
                  <a:solidFill>
                    <a:srgbClr val="00B050"/>
                  </a:solidFill>
                </a:ln>
                <a:solidFill>
                  <a:srgbClr val="000099"/>
                </a:solidFill>
                <a:latin typeface="Arial" charset="0"/>
                <a:ea typeface="Calibri" panose="020F0502020204030204" pitchFamily="34" charset="0"/>
                <a:cs typeface="Arial" charset="0"/>
              </a:rPr>
              <a:t>MKA METR 2017</a:t>
            </a:r>
            <a:endParaRPr lang="cs-CZ" sz="3600" dirty="0"/>
          </a:p>
        </p:txBody>
      </p:sp>
      <p:sp>
        <p:nvSpPr>
          <p:cNvPr id="3" name="Zástupný symbol pro obsah 2"/>
          <p:cNvSpPr>
            <a:spLocks noGrp="1"/>
          </p:cNvSpPr>
          <p:nvPr>
            <p:ph idx="1"/>
          </p:nvPr>
        </p:nvSpPr>
        <p:spPr>
          <a:xfrm>
            <a:off x="731520" y="1484784"/>
            <a:ext cx="7680960" cy="4752528"/>
          </a:xfrm>
        </p:spPr>
        <p:txBody>
          <a:bodyPr>
            <a:normAutofit fontScale="70000" lnSpcReduction="20000"/>
          </a:bodyPr>
          <a:lstStyle/>
          <a:p>
            <a:pPr marL="0" indent="0" algn="ctr">
              <a:lnSpc>
                <a:spcPct val="120000"/>
              </a:lnSpc>
              <a:buNone/>
            </a:pPr>
            <a:r>
              <a:rPr lang="cs-CZ" sz="2100" b="1" u="sng" dirty="0"/>
              <a:t>Cíle MKA METR 2017</a:t>
            </a:r>
          </a:p>
          <a:p>
            <a:r>
              <a:rPr lang="cs-CZ" dirty="0"/>
              <a:t>Cílem kontrolní akce bylo především zjistit a ověřit kvalitu a nezávadnost prodávaného medu v rámci prodeje </a:t>
            </a:r>
            <a:r>
              <a:rPr lang="cs-CZ" b="1" dirty="0">
                <a:solidFill>
                  <a:srgbClr val="FF0000"/>
                </a:solidFill>
              </a:rPr>
              <a:t>„ze dvora“ </a:t>
            </a:r>
          </a:p>
          <a:p>
            <a:r>
              <a:rPr lang="cs-CZ" dirty="0" smtClean="0"/>
              <a:t>Důležitým </a:t>
            </a:r>
            <a:r>
              <a:rPr lang="cs-CZ" dirty="0"/>
              <a:t>cílem bylo </a:t>
            </a:r>
            <a:r>
              <a:rPr lang="cs-CZ" dirty="0" smtClean="0"/>
              <a:t>také ověřit </a:t>
            </a:r>
            <a:r>
              <a:rPr lang="cs-CZ" dirty="0"/>
              <a:t>u prodávaného medu, zda jeho původ na etiketě odpovídá skutečnosti, a to především u medů, deklarovaných jako med z ČR</a:t>
            </a:r>
          </a:p>
          <a:p>
            <a:pPr marL="0" indent="0" algn="ctr">
              <a:lnSpc>
                <a:spcPct val="120000"/>
              </a:lnSpc>
              <a:buNone/>
            </a:pPr>
            <a:r>
              <a:rPr lang="cs-CZ" sz="2100" b="1" u="sng" dirty="0"/>
              <a:t>Místa kontrol</a:t>
            </a:r>
          </a:p>
          <a:p>
            <a:r>
              <a:rPr lang="cs-CZ" dirty="0"/>
              <a:t>Tržnice a </a:t>
            </a:r>
            <a:r>
              <a:rPr lang="cs-CZ" dirty="0" smtClean="0"/>
              <a:t>tržiště a/nebo stanoviště </a:t>
            </a:r>
            <a:r>
              <a:rPr lang="cs-CZ" dirty="0"/>
              <a:t>chovatelů včel</a:t>
            </a:r>
          </a:p>
          <a:p>
            <a:pPr marL="0" indent="0" algn="ctr">
              <a:lnSpc>
                <a:spcPct val="120000"/>
              </a:lnSpc>
              <a:buNone/>
            </a:pPr>
            <a:r>
              <a:rPr lang="cs-CZ" sz="2100" b="1" u="sng" dirty="0"/>
              <a:t>Vzorky</a:t>
            </a:r>
          </a:p>
          <a:p>
            <a:r>
              <a:rPr lang="cs-CZ" dirty="0"/>
              <a:t>Při každé kontrole byl odebrán vzorek</a:t>
            </a:r>
          </a:p>
          <a:p>
            <a:r>
              <a:rPr lang="cs-CZ" dirty="0"/>
              <a:t>Kontrolní akce probíhala od konce června 2017 do poloviny září 2017</a:t>
            </a:r>
          </a:p>
          <a:p>
            <a:r>
              <a:rPr lang="cs-CZ" dirty="0"/>
              <a:t>V rámci akce proběhlo </a:t>
            </a:r>
            <a:r>
              <a:rPr lang="cs-CZ" b="1" dirty="0">
                <a:solidFill>
                  <a:srgbClr val="FF0000"/>
                </a:solidFill>
              </a:rPr>
              <a:t>205</a:t>
            </a:r>
            <a:r>
              <a:rPr lang="cs-CZ" dirty="0"/>
              <a:t> kontrol na území všech krajů včetně Prahy</a:t>
            </a:r>
          </a:p>
          <a:p>
            <a:pPr marL="0" indent="0" algn="ctr">
              <a:lnSpc>
                <a:spcPct val="120000"/>
              </a:lnSpc>
              <a:buNone/>
            </a:pPr>
            <a:r>
              <a:rPr lang="cs-CZ" sz="2100" b="1" u="sng" dirty="0"/>
              <a:t>Rozsah vyšetřování vzorků</a:t>
            </a:r>
          </a:p>
          <a:p>
            <a:r>
              <a:rPr lang="cs-CZ" dirty="0"/>
              <a:t>Rozsah vyšetření u všech odebraných vzorků: Fyzikálně chemické parametry podle přílohy vyhlášky č 76/2003 Sb. a senzorické posouzení</a:t>
            </a:r>
          </a:p>
          <a:p>
            <a:r>
              <a:rPr lang="cs-CZ" dirty="0"/>
              <a:t>U části vzorků, kde byl na etiketě deklarován původ ČR, byl vyšetřován geografický původ a u medů deklarovaných jako </a:t>
            </a:r>
            <a:r>
              <a:rPr lang="cs-CZ" dirty="0" err="1"/>
              <a:t>jednodruhové</a:t>
            </a:r>
            <a:r>
              <a:rPr lang="cs-CZ" dirty="0"/>
              <a:t> byla provedena pylová analýza</a:t>
            </a:r>
          </a:p>
          <a:p>
            <a:r>
              <a:rPr lang="cs-CZ" dirty="0"/>
              <a:t>U části vzorků bylo na základě kontrolních zjištění provedeno stanovení reziduí inhibičních látek (vybraná ATB nebo skupina ATB)</a:t>
            </a:r>
          </a:p>
          <a:p>
            <a:pPr marL="0" indent="0">
              <a:buNone/>
            </a:pPr>
            <a:endParaRPr lang="cs-CZ" dirty="0" smtClean="0"/>
          </a:p>
        </p:txBody>
      </p:sp>
    </p:spTree>
    <p:extLst>
      <p:ext uri="{BB962C8B-B14F-4D97-AF65-F5344CB8AC3E}">
        <p14:creationId xmlns:p14="http://schemas.microsoft.com/office/powerpoint/2010/main" val="874273768"/>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fontScale="90000"/>
          </a:bodyPr>
          <a:lstStyle/>
          <a:p>
            <a:pPr lvl="1" algn="ctr" rtl="0">
              <a:lnSpc>
                <a:spcPct val="90000"/>
              </a:lnSpc>
              <a:spcBef>
                <a:spcPct val="0"/>
              </a:spcBef>
            </a:pPr>
            <a:r>
              <a:rPr lang="cs-CZ" sz="4000" b="1" dirty="0" smtClean="0">
                <a:ln>
                  <a:solidFill>
                    <a:srgbClr val="00B050"/>
                  </a:solidFill>
                </a:ln>
                <a:solidFill>
                  <a:srgbClr val="000099"/>
                </a:solidFill>
                <a:latin typeface="Arial" charset="0"/>
                <a:ea typeface="Calibri" panose="020F0502020204030204" pitchFamily="34" charset="0"/>
                <a:cs typeface="Arial" charset="0"/>
              </a:rPr>
              <a:t>MKA METR 2017 - vyhodnocení</a:t>
            </a:r>
            <a:endParaRPr lang="cs-CZ" sz="4000" dirty="0"/>
          </a:p>
        </p:txBody>
      </p:sp>
      <p:sp>
        <p:nvSpPr>
          <p:cNvPr id="3" name="Zástupný symbol pro obsah 2"/>
          <p:cNvSpPr>
            <a:spLocks noGrp="1"/>
          </p:cNvSpPr>
          <p:nvPr>
            <p:ph idx="1"/>
          </p:nvPr>
        </p:nvSpPr>
        <p:spPr>
          <a:xfrm>
            <a:off x="683568" y="1844824"/>
            <a:ext cx="7680960" cy="4032448"/>
          </a:xfrm>
        </p:spPr>
        <p:txBody>
          <a:bodyPr>
            <a:normAutofit fontScale="85000" lnSpcReduction="20000"/>
          </a:bodyPr>
          <a:lstStyle/>
          <a:p>
            <a:pPr marL="0" indent="0" algn="ctr">
              <a:lnSpc>
                <a:spcPct val="120000"/>
              </a:lnSpc>
              <a:buNone/>
            </a:pPr>
            <a:r>
              <a:rPr lang="cs-CZ" sz="1900" b="1" u="sng" dirty="0"/>
              <a:t>Základní statistika</a:t>
            </a:r>
          </a:p>
          <a:p>
            <a:r>
              <a:rPr lang="cs-CZ" dirty="0"/>
              <a:t>100 kontrol na tržnicích</a:t>
            </a:r>
          </a:p>
          <a:p>
            <a:r>
              <a:rPr lang="cs-CZ" dirty="0"/>
              <a:t>105 kontrol na stanovištích včel</a:t>
            </a:r>
          </a:p>
          <a:p>
            <a:r>
              <a:rPr lang="cs-CZ" dirty="0"/>
              <a:t>Méně pochybení na stanovištích</a:t>
            </a:r>
          </a:p>
          <a:p>
            <a:r>
              <a:rPr lang="cs-CZ" b="1" dirty="0">
                <a:solidFill>
                  <a:srgbClr val="FF0000"/>
                </a:solidFill>
              </a:rPr>
              <a:t>14 vzorků nevyhovujících </a:t>
            </a:r>
            <a:r>
              <a:rPr lang="cs-CZ" b="1" u="sng" dirty="0">
                <a:solidFill>
                  <a:srgbClr val="FF0000"/>
                </a:solidFill>
              </a:rPr>
              <a:t>(6,8 %)</a:t>
            </a:r>
          </a:p>
          <a:p>
            <a:r>
              <a:rPr lang="cs-CZ" b="1" dirty="0">
                <a:solidFill>
                  <a:srgbClr val="FF0000"/>
                </a:solidFill>
              </a:rPr>
              <a:t>3 vzorky nevyhověly ve více ukazatelích (2 parametry – 2 vzorky, 3 parametry – jeden vzorek)</a:t>
            </a:r>
          </a:p>
          <a:p>
            <a:r>
              <a:rPr lang="cs-CZ" dirty="0"/>
              <a:t>Nejvíce vzorků nevyhovělo v parametrech </a:t>
            </a:r>
            <a:r>
              <a:rPr lang="cs-CZ" b="1" dirty="0">
                <a:solidFill>
                  <a:srgbClr val="FF0000"/>
                </a:solidFill>
              </a:rPr>
              <a:t>aktivita diastázy (4)</a:t>
            </a:r>
            <a:r>
              <a:rPr lang="cs-CZ" dirty="0"/>
              <a:t>, </a:t>
            </a:r>
            <a:r>
              <a:rPr lang="cs-CZ" b="1" dirty="0">
                <a:solidFill>
                  <a:srgbClr val="FF0000"/>
                </a:solidFill>
              </a:rPr>
              <a:t>HMF</a:t>
            </a:r>
            <a:r>
              <a:rPr lang="cs-CZ" dirty="0"/>
              <a:t> </a:t>
            </a:r>
            <a:r>
              <a:rPr lang="cs-CZ" b="1" dirty="0">
                <a:solidFill>
                  <a:srgbClr val="FF0000"/>
                </a:solidFill>
              </a:rPr>
              <a:t>(5) </a:t>
            </a:r>
            <a:r>
              <a:rPr lang="cs-CZ" dirty="0"/>
              <a:t>a </a:t>
            </a:r>
            <a:r>
              <a:rPr lang="cs-CZ" b="1" dirty="0">
                <a:solidFill>
                  <a:srgbClr val="FF0000"/>
                </a:solidFill>
              </a:rPr>
              <a:t>elektrická vodivost (5)</a:t>
            </a:r>
          </a:p>
          <a:p>
            <a:r>
              <a:rPr lang="cs-CZ" dirty="0"/>
              <a:t>Nejnižší naměřená hodnota aktivity diastázy: 3,4, nejvyšší naměřená hodnota HMF: 245</a:t>
            </a:r>
          </a:p>
          <a:p>
            <a:r>
              <a:rPr lang="cs-CZ" dirty="0"/>
              <a:t>Vždy jeden vzorek nevyhověl v parametrech </a:t>
            </a:r>
            <a:r>
              <a:rPr lang="cs-CZ" b="1" dirty="0"/>
              <a:t>sacharóza, botanický původ, nečistoty, senzorické posouzení</a:t>
            </a:r>
          </a:p>
          <a:p>
            <a:r>
              <a:rPr lang="cs-CZ" b="1" u="sng" dirty="0">
                <a:ln>
                  <a:solidFill>
                    <a:schemeClr val="tx1"/>
                  </a:solidFill>
                </a:ln>
                <a:solidFill>
                  <a:srgbClr val="FF0000"/>
                </a:solidFill>
              </a:rPr>
              <a:t>Všechny vzorky byly vyhovující v parametrech reziduí inhibičních látek (vybraná ATB)</a:t>
            </a:r>
          </a:p>
          <a:p>
            <a:endParaRPr lang="cs-CZ" dirty="0" smtClean="0"/>
          </a:p>
        </p:txBody>
      </p:sp>
    </p:spTree>
    <p:extLst>
      <p:ext uri="{BB962C8B-B14F-4D97-AF65-F5344CB8AC3E}">
        <p14:creationId xmlns:p14="http://schemas.microsoft.com/office/powerpoint/2010/main" val="2256416609"/>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fontScale="90000"/>
          </a:bodyPr>
          <a:lstStyle/>
          <a:p>
            <a:pPr lvl="1" algn="ctr" rtl="0">
              <a:lnSpc>
                <a:spcPct val="90000"/>
              </a:lnSpc>
              <a:spcBef>
                <a:spcPct val="0"/>
              </a:spcBef>
            </a:pPr>
            <a:r>
              <a:rPr lang="cs-CZ" sz="4000" b="1" dirty="0" smtClean="0">
                <a:ln>
                  <a:solidFill>
                    <a:srgbClr val="00B050"/>
                  </a:solidFill>
                </a:ln>
                <a:solidFill>
                  <a:srgbClr val="000099"/>
                </a:solidFill>
                <a:latin typeface="Arial" charset="0"/>
                <a:ea typeface="Calibri" panose="020F0502020204030204" pitchFamily="34" charset="0"/>
                <a:cs typeface="Arial" charset="0"/>
              </a:rPr>
              <a:t>MKA METR 2017 - vyhodnocení</a:t>
            </a:r>
            <a:endParaRPr lang="cs-CZ" sz="4000" dirty="0"/>
          </a:p>
        </p:txBody>
      </p:sp>
      <p:sp>
        <p:nvSpPr>
          <p:cNvPr id="3" name="Zástupný symbol pro obsah 2"/>
          <p:cNvSpPr>
            <a:spLocks noGrp="1"/>
          </p:cNvSpPr>
          <p:nvPr>
            <p:ph idx="1"/>
          </p:nvPr>
        </p:nvSpPr>
        <p:spPr>
          <a:xfrm>
            <a:off x="731520" y="1844824"/>
            <a:ext cx="7680960" cy="4032448"/>
          </a:xfrm>
        </p:spPr>
        <p:txBody>
          <a:bodyPr>
            <a:normAutofit/>
          </a:bodyPr>
          <a:lstStyle/>
          <a:p>
            <a:pPr marL="0" indent="0" algn="ctr">
              <a:buNone/>
            </a:pPr>
            <a:r>
              <a:rPr lang="cs-CZ" b="1" dirty="0"/>
              <a:t>Tabulka (Statistika nevyhovujících vzorků podle krajů)</a:t>
            </a:r>
          </a:p>
          <a:p>
            <a:pPr marL="0" indent="0" algn="ctr">
              <a:buNone/>
            </a:pPr>
            <a:endParaRPr lang="cs-CZ" sz="2400" b="1" dirty="0" smtClean="0"/>
          </a:p>
          <a:p>
            <a:pPr marL="0" indent="0" algn="ctr">
              <a:buNone/>
            </a:pPr>
            <a:endParaRPr lang="cs-CZ" sz="2400" b="1" dirty="0"/>
          </a:p>
          <a:p>
            <a:pPr marL="0" indent="0" algn="ctr">
              <a:buNone/>
            </a:pPr>
            <a:endParaRPr lang="cs-CZ" sz="2400" b="1" dirty="0" smtClean="0"/>
          </a:p>
          <a:p>
            <a:pPr marL="0" indent="0" algn="ctr">
              <a:buNone/>
            </a:pPr>
            <a:endParaRPr lang="cs-CZ" sz="2400" b="1" dirty="0"/>
          </a:p>
          <a:p>
            <a:pPr marL="0" indent="0" algn="ctr">
              <a:buNone/>
            </a:pPr>
            <a:endParaRPr lang="cs-CZ" sz="2400" b="1" dirty="0"/>
          </a:p>
          <a:p>
            <a:pPr marL="0" indent="0" algn="ctr">
              <a:buNone/>
            </a:pPr>
            <a:endParaRPr lang="cs-CZ" sz="2400" b="1" dirty="0"/>
          </a:p>
          <a:p>
            <a:pPr marL="0" indent="0" algn="ctr">
              <a:buNone/>
            </a:pPr>
            <a:endParaRPr lang="cs-CZ" sz="2400" b="1" dirty="0"/>
          </a:p>
          <a:p>
            <a:pPr>
              <a:buFont typeface="Wingdings" panose="05000000000000000000" pitchFamily="2" charset="2"/>
              <a:buChar char="Ø"/>
            </a:pPr>
            <a:endParaRPr lang="cs-CZ" sz="2400" dirty="0"/>
          </a:p>
          <a:p>
            <a:pPr marL="0" indent="0" algn="ctr">
              <a:buNone/>
            </a:pPr>
            <a:endParaRPr lang="cs-CZ" sz="2400" dirty="0" smtClean="0"/>
          </a:p>
        </p:txBody>
      </p:sp>
      <p:pic>
        <p:nvPicPr>
          <p:cNvPr id="4" name="Obrázek 3"/>
          <p:cNvPicPr>
            <a:picLocks noChangeAspect="1"/>
          </p:cNvPicPr>
          <p:nvPr/>
        </p:nvPicPr>
        <p:blipFill>
          <a:blip r:embed="rId2"/>
          <a:stretch>
            <a:fillRect/>
          </a:stretch>
        </p:blipFill>
        <p:spPr>
          <a:xfrm>
            <a:off x="1475655" y="2348880"/>
            <a:ext cx="6272733" cy="3744416"/>
          </a:xfrm>
          <a:prstGeom prst="rect">
            <a:avLst/>
          </a:prstGeom>
        </p:spPr>
      </p:pic>
    </p:spTree>
    <p:extLst>
      <p:ext uri="{BB962C8B-B14F-4D97-AF65-F5344CB8AC3E}">
        <p14:creationId xmlns:p14="http://schemas.microsoft.com/office/powerpoint/2010/main" val="2574121157"/>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fontScale="90000"/>
          </a:bodyPr>
          <a:lstStyle/>
          <a:p>
            <a:pPr lvl="1" algn="ctr" rtl="0">
              <a:lnSpc>
                <a:spcPct val="90000"/>
              </a:lnSpc>
              <a:spcBef>
                <a:spcPct val="0"/>
              </a:spcBef>
            </a:pPr>
            <a:r>
              <a:rPr lang="cs-CZ" sz="4000" b="1" dirty="0" smtClean="0">
                <a:ln>
                  <a:solidFill>
                    <a:srgbClr val="00B050"/>
                  </a:solidFill>
                </a:ln>
                <a:solidFill>
                  <a:srgbClr val="000099"/>
                </a:solidFill>
                <a:latin typeface="Arial" charset="0"/>
                <a:ea typeface="Calibri" panose="020F0502020204030204" pitchFamily="34" charset="0"/>
                <a:cs typeface="Arial" charset="0"/>
              </a:rPr>
              <a:t>MKA METR 2017 - vyhodnocení</a:t>
            </a:r>
            <a:endParaRPr lang="cs-CZ" sz="4000" dirty="0"/>
          </a:p>
        </p:txBody>
      </p:sp>
      <p:sp>
        <p:nvSpPr>
          <p:cNvPr id="3" name="Zástupný symbol pro obsah 2"/>
          <p:cNvSpPr>
            <a:spLocks noGrp="1"/>
          </p:cNvSpPr>
          <p:nvPr>
            <p:ph idx="1"/>
          </p:nvPr>
        </p:nvSpPr>
        <p:spPr>
          <a:xfrm>
            <a:off x="731520" y="1628800"/>
            <a:ext cx="7680960" cy="4680520"/>
          </a:xfrm>
        </p:spPr>
        <p:txBody>
          <a:bodyPr>
            <a:normAutofit/>
          </a:bodyPr>
          <a:lstStyle/>
          <a:p>
            <a:r>
              <a:rPr lang="cs-CZ" sz="2000" dirty="0"/>
              <a:t>Některá kontrolní zjištění jsou zveřejněna formou tiskových zpráv, na portálu </a:t>
            </a:r>
            <a:r>
              <a:rPr lang="cs-CZ" sz="2000" dirty="0">
                <a:hlinkClick r:id="rId2"/>
              </a:rPr>
              <a:t>www.potravinynapranyri.cz</a:t>
            </a:r>
            <a:r>
              <a:rPr lang="cs-CZ" sz="2000" dirty="0"/>
              <a:t> nebo na portálu </a:t>
            </a:r>
            <a:r>
              <a:rPr lang="cs-CZ" sz="2000" dirty="0">
                <a:hlinkClick r:id="rId3"/>
              </a:rPr>
              <a:t>www.bezpecnostpotravin.cz</a:t>
            </a:r>
            <a:endParaRPr lang="cs-CZ" sz="2000" dirty="0"/>
          </a:p>
          <a:p>
            <a:endParaRPr lang="cs-CZ" sz="2400" b="1" dirty="0">
              <a:solidFill>
                <a:srgbClr val="FF0000"/>
              </a:solidFill>
            </a:endParaRPr>
          </a:p>
          <a:p>
            <a:pPr marL="0" indent="0" algn="ctr">
              <a:buNone/>
            </a:pPr>
            <a:r>
              <a:rPr lang="cs-CZ" sz="2000" b="1" u="sng" dirty="0"/>
              <a:t>Příklady </a:t>
            </a:r>
            <a:r>
              <a:rPr lang="cs-CZ" sz="2000" b="1" u="sng" dirty="0" smtClean="0"/>
              <a:t>článků</a:t>
            </a:r>
          </a:p>
          <a:p>
            <a:pPr marL="0" indent="0" algn="ctr">
              <a:buNone/>
            </a:pPr>
            <a:endParaRPr lang="cs-CZ" sz="2000" b="1" u="sng" dirty="0"/>
          </a:p>
          <a:p>
            <a:r>
              <a:rPr lang="cs-CZ" sz="2000" b="1" dirty="0">
                <a:solidFill>
                  <a:srgbClr val="002060"/>
                </a:solidFill>
                <a:hlinkClick r:id="rId4"/>
              </a:rPr>
              <a:t>https://www.svscr.cz/svs-odhalila-vyrobnu-falsovaneho-medu/</a:t>
            </a:r>
            <a:endParaRPr lang="cs-CZ" sz="2000" b="1" dirty="0">
              <a:solidFill>
                <a:srgbClr val="002060"/>
              </a:solidFill>
            </a:endParaRPr>
          </a:p>
          <a:p>
            <a:r>
              <a:rPr lang="cs-CZ" sz="2000" b="1" dirty="0">
                <a:hlinkClick r:id="rId5"/>
              </a:rPr>
              <a:t>http://www.bezpecnostpotravin.cz/prodejce-na-farmarskem-trhu-v-praze-vydaval-med-z-ciny-za-cesky.aspx</a:t>
            </a:r>
            <a:endParaRPr lang="cs-CZ" sz="2000" b="1" dirty="0"/>
          </a:p>
          <a:p>
            <a:endParaRPr lang="cs-CZ" sz="2400" dirty="0"/>
          </a:p>
          <a:p>
            <a:endParaRPr lang="cs-CZ" sz="1600" dirty="0"/>
          </a:p>
          <a:p>
            <a:endParaRPr lang="cs-CZ" sz="2400" b="1" dirty="0"/>
          </a:p>
          <a:p>
            <a:pPr marL="0" indent="0">
              <a:buNone/>
            </a:pPr>
            <a:endParaRPr lang="cs-CZ" sz="2400" b="1" dirty="0"/>
          </a:p>
        </p:txBody>
      </p:sp>
    </p:spTree>
    <p:extLst>
      <p:ext uri="{BB962C8B-B14F-4D97-AF65-F5344CB8AC3E}">
        <p14:creationId xmlns:p14="http://schemas.microsoft.com/office/powerpoint/2010/main" val="2031985961"/>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a:bodyPr>
          <a:lstStyle/>
          <a:p>
            <a:pPr lvl="1" algn="ctr" rtl="0">
              <a:lnSpc>
                <a:spcPct val="90000"/>
              </a:lnSpc>
              <a:spcBef>
                <a:spcPct val="0"/>
              </a:spcBef>
            </a:pPr>
            <a:r>
              <a:rPr lang="cs-CZ" sz="3600" b="1" dirty="0" smtClean="0">
                <a:ln>
                  <a:solidFill>
                    <a:srgbClr val="00B050"/>
                  </a:solidFill>
                </a:ln>
                <a:solidFill>
                  <a:srgbClr val="000099"/>
                </a:solidFill>
                <a:latin typeface="Arial" charset="0"/>
                <a:ea typeface="Calibri" panose="020F0502020204030204" pitchFamily="34" charset="0"/>
                <a:cs typeface="Arial" charset="0"/>
              </a:rPr>
              <a:t>Kontroly v místě určení</a:t>
            </a:r>
            <a:endParaRPr lang="cs-CZ" sz="3600" dirty="0"/>
          </a:p>
        </p:txBody>
      </p:sp>
      <p:sp>
        <p:nvSpPr>
          <p:cNvPr id="3" name="Zástupný symbol pro obsah 2"/>
          <p:cNvSpPr>
            <a:spLocks noGrp="1"/>
          </p:cNvSpPr>
          <p:nvPr>
            <p:ph idx="1"/>
          </p:nvPr>
        </p:nvSpPr>
        <p:spPr>
          <a:xfrm>
            <a:off x="731520" y="1628800"/>
            <a:ext cx="7680960" cy="4680520"/>
          </a:xfrm>
        </p:spPr>
        <p:txBody>
          <a:bodyPr>
            <a:normAutofit fontScale="62500" lnSpcReduction="20000"/>
          </a:bodyPr>
          <a:lstStyle/>
          <a:p>
            <a:pPr marL="0" indent="0" algn="ctr">
              <a:lnSpc>
                <a:spcPct val="120000"/>
              </a:lnSpc>
              <a:buNone/>
            </a:pPr>
            <a:r>
              <a:rPr lang="cs-CZ" sz="2900" b="1" u="sng" dirty="0"/>
              <a:t>Statistika kontrol v místě určení</a:t>
            </a:r>
          </a:p>
          <a:p>
            <a:r>
              <a:rPr lang="cs-CZ" sz="2400" dirty="0"/>
              <a:t>V roce 2017 provedla Státní veterinární správa </a:t>
            </a:r>
            <a:r>
              <a:rPr lang="cs-CZ" sz="2400" b="1" dirty="0">
                <a:solidFill>
                  <a:srgbClr val="FF0000"/>
                </a:solidFill>
              </a:rPr>
              <a:t>60 kontrol </a:t>
            </a:r>
            <a:r>
              <a:rPr lang="cs-CZ" sz="2400" dirty="0"/>
              <a:t>v místě určení, zaměřených na obchodování (dovoz) </a:t>
            </a:r>
            <a:r>
              <a:rPr lang="cs-CZ" sz="2400" dirty="0" smtClean="0"/>
              <a:t>medu</a:t>
            </a:r>
            <a:endParaRPr lang="cs-CZ" sz="2400" dirty="0"/>
          </a:p>
          <a:p>
            <a:r>
              <a:rPr lang="cs-CZ" sz="2400" dirty="0"/>
              <a:t>Během těchto 60 kontrol byly odebrány vzorky v </a:t>
            </a:r>
            <a:r>
              <a:rPr lang="cs-CZ" sz="2400" b="1" dirty="0">
                <a:solidFill>
                  <a:srgbClr val="FF0000"/>
                </a:solidFill>
              </a:rPr>
              <a:t>31 případech</a:t>
            </a:r>
            <a:r>
              <a:rPr lang="cs-CZ" sz="2400" dirty="0"/>
              <a:t>, celkem bylo odebráno </a:t>
            </a:r>
            <a:r>
              <a:rPr lang="cs-CZ" sz="2400" b="1" dirty="0">
                <a:solidFill>
                  <a:srgbClr val="FF0000"/>
                </a:solidFill>
              </a:rPr>
              <a:t>70 </a:t>
            </a:r>
            <a:r>
              <a:rPr lang="cs-CZ" sz="2400" b="1" dirty="0" smtClean="0">
                <a:solidFill>
                  <a:srgbClr val="FF0000"/>
                </a:solidFill>
              </a:rPr>
              <a:t>vzorků</a:t>
            </a:r>
            <a:endParaRPr lang="cs-CZ" sz="2400" dirty="0"/>
          </a:p>
          <a:p>
            <a:r>
              <a:rPr lang="cs-CZ" sz="2400" dirty="0"/>
              <a:t>Odebrané vzorky byly analyzovány na fyzikálně-chemické parametry podle přílohy vyhlášky č 76/2003 Sb., senzorické posouzení, geografický původ a rezidua inhibičních </a:t>
            </a:r>
            <a:r>
              <a:rPr lang="cs-CZ" sz="2400" dirty="0" smtClean="0"/>
              <a:t>látek</a:t>
            </a:r>
          </a:p>
          <a:p>
            <a:r>
              <a:rPr lang="cs-CZ" sz="2400" dirty="0"/>
              <a:t>Vyšetřeny byly např. medy z Argentiny, Bulharska, Číny, Mexika, Moldávie, Polska a </a:t>
            </a:r>
            <a:r>
              <a:rPr lang="cs-CZ" sz="2400" dirty="0" smtClean="0"/>
              <a:t>Ukrajiny</a:t>
            </a:r>
            <a:endParaRPr lang="cs-CZ" sz="2400" dirty="0"/>
          </a:p>
          <a:p>
            <a:r>
              <a:rPr lang="cs-CZ" sz="2400" dirty="0"/>
              <a:t>V současnosti jsou v průběhu vyšetřování testovány také medy z Ruské Federace a dalších </a:t>
            </a:r>
            <a:r>
              <a:rPr lang="cs-CZ" sz="2400" dirty="0" smtClean="0"/>
              <a:t>zemí</a:t>
            </a:r>
            <a:endParaRPr lang="cs-CZ" sz="2400" dirty="0"/>
          </a:p>
          <a:p>
            <a:r>
              <a:rPr lang="cs-CZ" sz="2400" b="1" dirty="0">
                <a:solidFill>
                  <a:srgbClr val="FF0000"/>
                </a:solidFill>
              </a:rPr>
              <a:t>Pochybení</a:t>
            </a:r>
            <a:r>
              <a:rPr lang="cs-CZ" sz="2400" dirty="0"/>
              <a:t> byla zjištěna ve </a:t>
            </a:r>
            <a:r>
              <a:rPr lang="cs-CZ" sz="2400" b="1" dirty="0">
                <a:solidFill>
                  <a:srgbClr val="FF0000"/>
                </a:solidFill>
              </a:rPr>
              <a:t>3 případech</a:t>
            </a:r>
            <a:r>
              <a:rPr lang="cs-CZ" sz="2400" dirty="0"/>
              <a:t>. Ve dvou případech </a:t>
            </a:r>
            <a:r>
              <a:rPr lang="cs-CZ" sz="2400" b="1" dirty="0">
                <a:solidFill>
                  <a:srgbClr val="FF0000"/>
                </a:solidFill>
              </a:rPr>
              <a:t>zásilka nebyla nahlášena </a:t>
            </a:r>
            <a:r>
              <a:rPr lang="cs-CZ" sz="2400" dirty="0"/>
              <a:t>SVS, v jednom případě byl nevyhovující výsledek vyšetření odebraného vzorku (</a:t>
            </a:r>
            <a:r>
              <a:rPr lang="cs-CZ" sz="2400" b="1" dirty="0">
                <a:solidFill>
                  <a:srgbClr val="FF0000"/>
                </a:solidFill>
              </a:rPr>
              <a:t>nižší aktivita diastázy</a:t>
            </a:r>
            <a:r>
              <a:rPr lang="cs-CZ" sz="2400" dirty="0"/>
              <a:t>)</a:t>
            </a:r>
          </a:p>
          <a:p>
            <a:r>
              <a:rPr lang="cs-CZ" sz="2400" dirty="0"/>
              <a:t>Nejvíce kontrol proběhlo a probíhá ve Středočeském kraji (odebráno 57 vzorků), ale také v Jihomoravském, Olomouckém, Moravskoslezském a dalších</a:t>
            </a:r>
          </a:p>
          <a:p>
            <a:endParaRPr lang="cs-CZ" sz="2400" dirty="0"/>
          </a:p>
          <a:p>
            <a:endParaRPr lang="cs-CZ" sz="1600" dirty="0"/>
          </a:p>
          <a:p>
            <a:endParaRPr lang="cs-CZ" sz="2400" b="1" dirty="0"/>
          </a:p>
          <a:p>
            <a:pPr marL="0" indent="0">
              <a:buNone/>
            </a:pPr>
            <a:endParaRPr lang="cs-CZ" sz="2400" b="1" dirty="0"/>
          </a:p>
        </p:txBody>
      </p:sp>
    </p:spTree>
    <p:extLst>
      <p:ext uri="{BB962C8B-B14F-4D97-AF65-F5344CB8AC3E}">
        <p14:creationId xmlns:p14="http://schemas.microsoft.com/office/powerpoint/2010/main" val="2377207889"/>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a:bodyPr>
          <a:lstStyle/>
          <a:p>
            <a:pPr lvl="1" algn="ctr" rtl="0">
              <a:lnSpc>
                <a:spcPct val="90000"/>
              </a:lnSpc>
              <a:spcBef>
                <a:spcPct val="0"/>
              </a:spcBef>
            </a:pPr>
            <a:r>
              <a:rPr lang="cs-CZ" sz="3600" b="1" dirty="0" smtClean="0">
                <a:ln>
                  <a:solidFill>
                    <a:srgbClr val="00B050"/>
                  </a:solidFill>
                </a:ln>
                <a:solidFill>
                  <a:srgbClr val="000099"/>
                </a:solidFill>
                <a:latin typeface="Arial" charset="0"/>
                <a:ea typeface="Calibri" panose="020F0502020204030204" pitchFamily="34" charset="0"/>
                <a:cs typeface="Arial" charset="0"/>
              </a:rPr>
              <a:t>Ostatní</a:t>
            </a:r>
            <a:r>
              <a:rPr lang="cs-CZ" sz="4000" b="1" dirty="0" smtClean="0">
                <a:ln>
                  <a:solidFill>
                    <a:srgbClr val="00B050"/>
                  </a:solidFill>
                </a:ln>
                <a:solidFill>
                  <a:srgbClr val="000099"/>
                </a:solidFill>
                <a:latin typeface="Arial" charset="0"/>
                <a:ea typeface="Calibri" panose="020F0502020204030204" pitchFamily="34" charset="0"/>
                <a:cs typeface="Arial" charset="0"/>
              </a:rPr>
              <a:t> kontroly SVS</a:t>
            </a:r>
            <a:endParaRPr lang="cs-CZ" sz="4000" dirty="0"/>
          </a:p>
        </p:txBody>
      </p:sp>
      <p:sp>
        <p:nvSpPr>
          <p:cNvPr id="3" name="Zástupný symbol pro obsah 2"/>
          <p:cNvSpPr>
            <a:spLocks noGrp="1"/>
          </p:cNvSpPr>
          <p:nvPr>
            <p:ph idx="1"/>
          </p:nvPr>
        </p:nvSpPr>
        <p:spPr>
          <a:xfrm>
            <a:off x="731520" y="1844824"/>
            <a:ext cx="7680960" cy="4248472"/>
          </a:xfrm>
        </p:spPr>
        <p:txBody>
          <a:bodyPr>
            <a:normAutofit fontScale="92500"/>
          </a:bodyPr>
          <a:lstStyle/>
          <a:p>
            <a:pPr marL="0" indent="0" algn="ctr">
              <a:buNone/>
            </a:pPr>
            <a:r>
              <a:rPr lang="cs-CZ" sz="1900" b="1" u="sng" dirty="0"/>
              <a:t>Kontrolní činnost – med, obecně</a:t>
            </a:r>
          </a:p>
          <a:p>
            <a:r>
              <a:rPr lang="cs-CZ" sz="2000" dirty="0"/>
              <a:t>SVS kontroluje med (výrobu, skladování, přepravu, dovoz, vývoz a balení dále jen „zpracování“) ve fázi jeho prvovýroby (produkce) chovatelem včel, při jeho zpracování ve schválených zařízeních, při prodeji „ze dvora“, při uvádění na trh ve stravovacích zařízeních a v místech určení</a:t>
            </a:r>
          </a:p>
          <a:p>
            <a:r>
              <a:rPr lang="cs-CZ" sz="2000" dirty="0"/>
              <a:t>Státní zemědělská a potravinářská inspekce (SZPI) kontroluje med v ostatních případech (v tržní síti, internetový prodej medu a další)</a:t>
            </a:r>
          </a:p>
          <a:p>
            <a:r>
              <a:rPr lang="cs-CZ" sz="2000" dirty="0"/>
              <a:t> Ministerstvo obrany a ministerstvo vnitra (v jejich působnosti)</a:t>
            </a:r>
          </a:p>
          <a:p>
            <a:r>
              <a:rPr lang="cs-CZ" sz="2000" dirty="0"/>
              <a:t>Med je také předmětem kontrol v rámci potravin nesoucích označení „KLASA“ nebo „regionální potravina“</a:t>
            </a:r>
          </a:p>
          <a:p>
            <a:pPr marL="0" indent="0">
              <a:buNone/>
            </a:pPr>
            <a:endParaRPr lang="cs-CZ" sz="2000" dirty="0" smtClean="0"/>
          </a:p>
        </p:txBody>
      </p:sp>
    </p:spTree>
    <p:extLst>
      <p:ext uri="{BB962C8B-B14F-4D97-AF65-F5344CB8AC3E}">
        <p14:creationId xmlns:p14="http://schemas.microsoft.com/office/powerpoint/2010/main" val="2333891820"/>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a:bodyPr>
          <a:lstStyle/>
          <a:p>
            <a:pPr lvl="1" algn="ctr" rtl="0">
              <a:lnSpc>
                <a:spcPct val="90000"/>
              </a:lnSpc>
              <a:spcBef>
                <a:spcPct val="0"/>
              </a:spcBef>
            </a:pPr>
            <a:r>
              <a:rPr lang="cs-CZ" sz="3600" b="1" dirty="0" smtClean="0">
                <a:ln>
                  <a:solidFill>
                    <a:srgbClr val="00B050"/>
                  </a:solidFill>
                </a:ln>
                <a:solidFill>
                  <a:srgbClr val="000099"/>
                </a:solidFill>
                <a:latin typeface="Arial" charset="0"/>
                <a:ea typeface="Calibri" panose="020F0502020204030204" pitchFamily="34" charset="0"/>
                <a:cs typeface="Arial" charset="0"/>
              </a:rPr>
              <a:t>Ostatní</a:t>
            </a:r>
            <a:r>
              <a:rPr lang="cs-CZ" sz="4000" b="1" dirty="0" smtClean="0">
                <a:ln>
                  <a:solidFill>
                    <a:srgbClr val="00B050"/>
                  </a:solidFill>
                </a:ln>
                <a:solidFill>
                  <a:srgbClr val="000099"/>
                </a:solidFill>
                <a:latin typeface="Arial" charset="0"/>
                <a:ea typeface="Calibri" panose="020F0502020204030204" pitchFamily="34" charset="0"/>
                <a:cs typeface="Arial" charset="0"/>
              </a:rPr>
              <a:t> kontroly SVS</a:t>
            </a:r>
            <a:endParaRPr lang="cs-CZ" sz="4000" dirty="0"/>
          </a:p>
        </p:txBody>
      </p:sp>
      <p:sp>
        <p:nvSpPr>
          <p:cNvPr id="3" name="Zástupný symbol pro obsah 2"/>
          <p:cNvSpPr>
            <a:spLocks noGrp="1"/>
          </p:cNvSpPr>
          <p:nvPr>
            <p:ph idx="1"/>
          </p:nvPr>
        </p:nvSpPr>
        <p:spPr>
          <a:xfrm>
            <a:off x="731520" y="1628800"/>
            <a:ext cx="7680960" cy="4464496"/>
          </a:xfrm>
        </p:spPr>
        <p:txBody>
          <a:bodyPr>
            <a:normAutofit fontScale="92500" lnSpcReduction="10000"/>
          </a:bodyPr>
          <a:lstStyle/>
          <a:p>
            <a:pPr marL="0" indent="0" algn="ctr">
              <a:lnSpc>
                <a:spcPct val="120000"/>
              </a:lnSpc>
              <a:buNone/>
            </a:pPr>
            <a:r>
              <a:rPr lang="cs-CZ" sz="2200" b="1" u="sng" dirty="0"/>
              <a:t>Kontrolní činnost – souh</a:t>
            </a:r>
            <a:r>
              <a:rPr lang="cs-CZ" sz="1900" b="1" u="sng" dirty="0"/>
              <a:t>rn</a:t>
            </a:r>
          </a:p>
          <a:p>
            <a:pPr marL="0" indent="0">
              <a:buNone/>
            </a:pPr>
            <a:r>
              <a:rPr lang="cs-CZ" sz="1700" b="1" dirty="0">
                <a:solidFill>
                  <a:srgbClr val="FF0000"/>
                </a:solidFill>
              </a:rPr>
              <a:t>Při jakých příležitostech SVS kontroluje med?</a:t>
            </a:r>
          </a:p>
          <a:p>
            <a:r>
              <a:rPr lang="cs-CZ" sz="1700" dirty="0"/>
              <a:t>Na vlastní podnět</a:t>
            </a:r>
          </a:p>
          <a:p>
            <a:r>
              <a:rPr lang="cs-CZ" sz="1700" dirty="0"/>
              <a:t>Na podnět jiného kontrolního orgánu (SZPI, Policie, Generální ředitelství cel)</a:t>
            </a:r>
          </a:p>
          <a:p>
            <a:r>
              <a:rPr lang="cs-CZ" sz="1700" dirty="0"/>
              <a:t>Na podnět jiného </a:t>
            </a:r>
            <a:r>
              <a:rPr lang="cs-CZ" sz="1700" dirty="0" smtClean="0"/>
              <a:t>subjektu</a:t>
            </a:r>
          </a:p>
          <a:p>
            <a:endParaRPr lang="cs-CZ" sz="1700" dirty="0"/>
          </a:p>
          <a:p>
            <a:pPr marL="0" indent="0">
              <a:buNone/>
            </a:pPr>
            <a:r>
              <a:rPr lang="cs-CZ" sz="1700" b="1" dirty="0">
                <a:solidFill>
                  <a:srgbClr val="FF0000"/>
                </a:solidFill>
              </a:rPr>
              <a:t>Vlastní kontroly SVS</a:t>
            </a:r>
          </a:p>
          <a:p>
            <a:r>
              <a:rPr lang="cs-CZ" sz="1700" dirty="0"/>
              <a:t>V rámci plánovaných kontrol (víceletý plán kontrol)</a:t>
            </a:r>
          </a:p>
          <a:p>
            <a:r>
              <a:rPr lang="cs-CZ" sz="1700" dirty="0"/>
              <a:t>V rámci monitoringu cizorodých látek</a:t>
            </a:r>
          </a:p>
          <a:p>
            <a:r>
              <a:rPr lang="cs-CZ" sz="1700" dirty="0"/>
              <a:t>V rámci mimořádných kontrolních akcí</a:t>
            </a:r>
          </a:p>
          <a:p>
            <a:r>
              <a:rPr lang="cs-CZ" sz="1700" dirty="0"/>
              <a:t>V rámci kontrol v místech určení</a:t>
            </a:r>
          </a:p>
          <a:p>
            <a:r>
              <a:rPr lang="cs-CZ" sz="1700" dirty="0"/>
              <a:t>V rámci kontrol tržnic a tržišť</a:t>
            </a:r>
          </a:p>
          <a:p>
            <a:pPr marL="0" indent="0">
              <a:buNone/>
            </a:pPr>
            <a:endParaRPr lang="cs-CZ" sz="2000" dirty="0" smtClean="0"/>
          </a:p>
        </p:txBody>
      </p:sp>
    </p:spTree>
    <p:extLst>
      <p:ext uri="{BB962C8B-B14F-4D97-AF65-F5344CB8AC3E}">
        <p14:creationId xmlns:p14="http://schemas.microsoft.com/office/powerpoint/2010/main" val="2393695507"/>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Výroba medu</a:t>
            </a:r>
            <a:endParaRPr lang="cs-CZ" sz="4800" dirty="0"/>
          </a:p>
        </p:txBody>
      </p:sp>
      <p:sp>
        <p:nvSpPr>
          <p:cNvPr id="3" name="Zástupný symbol pro obsah 2"/>
          <p:cNvSpPr>
            <a:spLocks noGrp="1"/>
          </p:cNvSpPr>
          <p:nvPr>
            <p:ph idx="1"/>
          </p:nvPr>
        </p:nvSpPr>
        <p:spPr>
          <a:xfrm>
            <a:off x="731520" y="1628800"/>
            <a:ext cx="7680960" cy="4608512"/>
          </a:xfrm>
        </p:spPr>
        <p:txBody>
          <a:bodyPr>
            <a:normAutofit fontScale="85000" lnSpcReduction="20000"/>
          </a:bodyPr>
          <a:lstStyle/>
          <a:p>
            <a:pPr marL="0" indent="0" algn="ctr">
              <a:buNone/>
            </a:pPr>
            <a:r>
              <a:rPr lang="cs-CZ" sz="2000" b="1" u="sng" dirty="0" smtClean="0"/>
              <a:t>Z pohledu chovatelského:</a:t>
            </a:r>
          </a:p>
          <a:p>
            <a:r>
              <a:rPr lang="cs-CZ" sz="2000" dirty="0" smtClean="0"/>
              <a:t>Med vyrábějí včely.</a:t>
            </a:r>
            <a:endParaRPr lang="cs-CZ" sz="2000" dirty="0"/>
          </a:p>
          <a:p>
            <a:r>
              <a:rPr lang="cs-CZ" sz="2000" dirty="0" smtClean="0"/>
              <a:t>Včelař med vytáčí z pláství.</a:t>
            </a:r>
          </a:p>
          <a:p>
            <a:pPr marL="0" indent="0" algn="ctr">
              <a:buNone/>
            </a:pPr>
            <a:r>
              <a:rPr lang="cs-CZ" sz="2000" b="1" u="sng" dirty="0" smtClean="0"/>
              <a:t>Z pohledu legislativy:</a:t>
            </a:r>
          </a:p>
          <a:p>
            <a:r>
              <a:rPr lang="cs-CZ" sz="2000" dirty="0" smtClean="0"/>
              <a:t>Nutno rozlišovat vlastní výrobu a prvovýrobu.</a:t>
            </a:r>
          </a:p>
          <a:p>
            <a:r>
              <a:rPr lang="cs-CZ" sz="2000" dirty="0"/>
              <a:t>Pravidla platná pro prvovýrobu stanoví příloha I část A bod I odst. 1 </a:t>
            </a:r>
            <a:r>
              <a:rPr lang="cs-CZ" sz="2000" dirty="0" smtClean="0"/>
              <a:t>nařízení(ES</a:t>
            </a:r>
            <a:r>
              <a:rPr lang="cs-CZ" sz="2000" dirty="0"/>
              <a:t>) č. 852/2004. </a:t>
            </a:r>
            <a:r>
              <a:rPr lang="cs-CZ" sz="2000" dirty="0">
                <a:solidFill>
                  <a:srgbClr val="FF0000"/>
                </a:solidFill>
              </a:rPr>
              <a:t>Tato příloha se vztahuje na prvovýrobu a tyto související postupy</a:t>
            </a:r>
            <a:r>
              <a:rPr lang="cs-CZ" sz="2000" dirty="0" smtClean="0">
                <a:solidFill>
                  <a:srgbClr val="FF0000"/>
                </a:solidFill>
              </a:rPr>
              <a:t>: a</a:t>
            </a:r>
            <a:r>
              <a:rPr lang="cs-CZ" sz="2000" dirty="0">
                <a:solidFill>
                  <a:srgbClr val="FF0000"/>
                </a:solidFill>
              </a:rPr>
              <a:t>) přeprava, skladování produktů prvovýroby a manipulace s nimi v místě výroby za předpokladu, že tyto činnosti podstatně nemění jejich </a:t>
            </a:r>
            <a:r>
              <a:rPr lang="cs-CZ" sz="2000" dirty="0" smtClean="0">
                <a:solidFill>
                  <a:srgbClr val="FF0000"/>
                </a:solidFill>
              </a:rPr>
              <a:t>povahu</a:t>
            </a:r>
            <a:endParaRPr lang="cs-CZ" sz="2000" dirty="0" smtClean="0"/>
          </a:p>
          <a:p>
            <a:r>
              <a:rPr lang="cs-CZ" sz="2000" b="1" dirty="0"/>
              <a:t>Med a další potraviny včelí produkce</a:t>
            </a:r>
            <a:r>
              <a:rPr lang="cs-CZ" sz="2000" dirty="0"/>
              <a:t>: </a:t>
            </a:r>
            <a:r>
              <a:rPr lang="cs-CZ" sz="2000" b="1" u="sng" dirty="0" smtClean="0">
                <a:solidFill>
                  <a:srgbClr val="000099"/>
                </a:solidFill>
              </a:rPr>
              <a:t>Prvovýroba</a:t>
            </a:r>
            <a:r>
              <a:rPr lang="cs-CZ" sz="2000" dirty="0" smtClean="0"/>
              <a:t> zahrnuje </a:t>
            </a:r>
            <a:r>
              <a:rPr lang="cs-CZ" sz="2000" dirty="0"/>
              <a:t>chov včel (i pokud se tato </a:t>
            </a:r>
            <a:r>
              <a:rPr lang="cs-CZ" sz="2000" dirty="0" smtClean="0"/>
              <a:t>činnost vztahuje </a:t>
            </a:r>
            <a:r>
              <a:rPr lang="cs-CZ" sz="2000" dirty="0"/>
              <a:t>též na včelíny umístěné v místech vzdálených od </a:t>
            </a:r>
            <a:r>
              <a:rPr lang="cs-CZ" sz="2000" dirty="0" smtClean="0"/>
              <a:t>včelařových prostor</a:t>
            </a:r>
            <a:r>
              <a:rPr lang="cs-CZ" sz="2000" dirty="0"/>
              <a:t>), sběr medu, jeho vytáčení a balení do prvního a/nebo dalšího </a:t>
            </a:r>
            <a:r>
              <a:rPr lang="cs-CZ" sz="2000" dirty="0" smtClean="0"/>
              <a:t>obalu </a:t>
            </a:r>
            <a:r>
              <a:rPr lang="cs-CZ" sz="2000" b="1" u="sng" dirty="0" smtClean="0">
                <a:solidFill>
                  <a:srgbClr val="000099"/>
                </a:solidFill>
              </a:rPr>
              <a:t>v </a:t>
            </a:r>
            <a:r>
              <a:rPr lang="cs-CZ" sz="2000" b="1" u="sng" dirty="0">
                <a:solidFill>
                  <a:srgbClr val="000099"/>
                </a:solidFill>
              </a:rPr>
              <a:t>prostorách včelaře</a:t>
            </a:r>
            <a:r>
              <a:rPr lang="cs-CZ" sz="2000" dirty="0"/>
              <a:t>. Jiné postupy probíhající </a:t>
            </a:r>
            <a:r>
              <a:rPr lang="cs-CZ" sz="2000" b="1" u="sng" dirty="0">
                <a:solidFill>
                  <a:srgbClr val="FF0000"/>
                </a:solidFill>
              </a:rPr>
              <a:t>mimo včelařovy </a:t>
            </a:r>
            <a:r>
              <a:rPr lang="cs-CZ" sz="2000" b="1" u="sng" dirty="0" smtClean="0">
                <a:solidFill>
                  <a:srgbClr val="FF0000"/>
                </a:solidFill>
              </a:rPr>
              <a:t>prostory</a:t>
            </a:r>
            <a:r>
              <a:rPr lang="cs-CZ" sz="2000" dirty="0" smtClean="0"/>
              <a:t> (např</a:t>
            </a:r>
            <a:r>
              <a:rPr lang="cs-CZ" sz="2000" dirty="0"/>
              <a:t>. vytáčení medu a/nebo jeho balení do prvního/dalšího obalu) </a:t>
            </a:r>
            <a:r>
              <a:rPr lang="cs-CZ" sz="2000" b="1" u="sng" dirty="0" smtClean="0">
                <a:solidFill>
                  <a:srgbClr val="FF0000"/>
                </a:solidFill>
              </a:rPr>
              <a:t>nelze považovat </a:t>
            </a:r>
            <a:r>
              <a:rPr lang="cs-CZ" sz="2000" b="1" u="sng" dirty="0">
                <a:solidFill>
                  <a:srgbClr val="FF0000"/>
                </a:solidFill>
              </a:rPr>
              <a:t>za prvovýrobu</a:t>
            </a:r>
            <a:r>
              <a:rPr lang="cs-CZ" sz="2000" dirty="0"/>
              <a:t>, včetně činností, které pro včelaře </a:t>
            </a:r>
            <a:r>
              <a:rPr lang="cs-CZ" sz="2000" dirty="0" smtClean="0"/>
              <a:t>provádějí kolektivní </a:t>
            </a:r>
            <a:r>
              <a:rPr lang="cs-CZ" sz="2000" dirty="0"/>
              <a:t>zařízení (např. družstva</a:t>
            </a:r>
            <a:r>
              <a:rPr lang="cs-CZ" sz="2000" dirty="0" smtClean="0"/>
              <a:t>).</a:t>
            </a:r>
          </a:p>
          <a:p>
            <a:endParaRPr lang="cs-CZ" sz="2000" dirty="0" smtClean="0"/>
          </a:p>
          <a:p>
            <a:endParaRPr lang="cs-CZ" dirty="0" smtClean="0"/>
          </a:p>
        </p:txBody>
      </p:sp>
    </p:spTree>
    <p:extLst>
      <p:ext uri="{BB962C8B-B14F-4D97-AF65-F5344CB8AC3E}">
        <p14:creationId xmlns:p14="http://schemas.microsoft.com/office/powerpoint/2010/main" val="1167444175"/>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7EC7"/>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468313" y="620688"/>
            <a:ext cx="8135937" cy="5400600"/>
          </a:xfrm>
          <a:prstGeom prst="rect">
            <a:avLst/>
          </a:prstGeom>
        </p:spPr>
        <p:txBody>
          <a:bodyPr>
            <a:normAutofit fontScale="97500"/>
          </a:bodyPr>
          <a:lstStyle>
            <a:lvl1pPr algn="l" rtl="0" fontAlgn="base">
              <a:lnSpc>
                <a:spcPts val="1000"/>
              </a:lnSpc>
              <a:spcBef>
                <a:spcPct val="0"/>
              </a:spcBef>
              <a:spcAft>
                <a:spcPct val="0"/>
              </a:spcAft>
              <a:defRPr sz="900" b="1" kern="1200">
                <a:solidFill>
                  <a:srgbClr val="007EC7"/>
                </a:solidFill>
                <a:latin typeface="Arial" pitchFamily="34" charset="0"/>
                <a:ea typeface="+mj-ea"/>
                <a:cs typeface="Arial" pitchFamily="34" charset="0"/>
              </a:defRPr>
            </a:lvl1pPr>
            <a:lvl2pPr algn="l" rtl="0" fontAlgn="base">
              <a:lnSpc>
                <a:spcPts val="1000"/>
              </a:lnSpc>
              <a:spcBef>
                <a:spcPct val="0"/>
              </a:spcBef>
              <a:spcAft>
                <a:spcPct val="0"/>
              </a:spcAft>
              <a:defRPr sz="900" b="1">
                <a:solidFill>
                  <a:srgbClr val="007EC7"/>
                </a:solidFill>
                <a:latin typeface="Arial" charset="0"/>
                <a:cs typeface="Arial" charset="0"/>
              </a:defRPr>
            </a:lvl2pPr>
            <a:lvl3pPr algn="l" rtl="0" fontAlgn="base">
              <a:lnSpc>
                <a:spcPts val="1000"/>
              </a:lnSpc>
              <a:spcBef>
                <a:spcPct val="0"/>
              </a:spcBef>
              <a:spcAft>
                <a:spcPct val="0"/>
              </a:spcAft>
              <a:defRPr sz="900" b="1">
                <a:solidFill>
                  <a:srgbClr val="007EC7"/>
                </a:solidFill>
                <a:latin typeface="Arial" charset="0"/>
                <a:cs typeface="Arial" charset="0"/>
              </a:defRPr>
            </a:lvl3pPr>
            <a:lvl4pPr algn="l" rtl="0" fontAlgn="base">
              <a:lnSpc>
                <a:spcPts val="1000"/>
              </a:lnSpc>
              <a:spcBef>
                <a:spcPct val="0"/>
              </a:spcBef>
              <a:spcAft>
                <a:spcPct val="0"/>
              </a:spcAft>
              <a:defRPr sz="900" b="1">
                <a:solidFill>
                  <a:srgbClr val="007EC7"/>
                </a:solidFill>
                <a:latin typeface="Arial" charset="0"/>
                <a:cs typeface="Arial" charset="0"/>
              </a:defRPr>
            </a:lvl4pPr>
            <a:lvl5pPr algn="l" rtl="0" fontAlgn="base">
              <a:lnSpc>
                <a:spcPts val="1000"/>
              </a:lnSpc>
              <a:spcBef>
                <a:spcPct val="0"/>
              </a:spcBef>
              <a:spcAft>
                <a:spcPct val="0"/>
              </a:spcAft>
              <a:defRPr sz="900" b="1">
                <a:solidFill>
                  <a:srgbClr val="007EC7"/>
                </a:solidFill>
                <a:latin typeface="Arial" charset="0"/>
                <a:cs typeface="Arial" charset="0"/>
              </a:defRPr>
            </a:lvl5pPr>
            <a:lvl6pPr marL="457200" algn="l" rtl="0" eaLnBrk="1" fontAlgn="base" hangingPunct="1">
              <a:lnSpc>
                <a:spcPts val="1000"/>
              </a:lnSpc>
              <a:spcBef>
                <a:spcPct val="0"/>
              </a:spcBef>
              <a:spcAft>
                <a:spcPct val="0"/>
              </a:spcAft>
              <a:defRPr sz="900" b="1">
                <a:solidFill>
                  <a:srgbClr val="007EC7"/>
                </a:solidFill>
                <a:latin typeface="Arial" charset="0"/>
                <a:cs typeface="Arial" charset="0"/>
              </a:defRPr>
            </a:lvl6pPr>
            <a:lvl7pPr marL="914400" algn="l" rtl="0" eaLnBrk="1" fontAlgn="base" hangingPunct="1">
              <a:lnSpc>
                <a:spcPts val="1000"/>
              </a:lnSpc>
              <a:spcBef>
                <a:spcPct val="0"/>
              </a:spcBef>
              <a:spcAft>
                <a:spcPct val="0"/>
              </a:spcAft>
              <a:defRPr sz="900" b="1">
                <a:solidFill>
                  <a:srgbClr val="007EC7"/>
                </a:solidFill>
                <a:latin typeface="Arial" charset="0"/>
                <a:cs typeface="Arial" charset="0"/>
              </a:defRPr>
            </a:lvl7pPr>
            <a:lvl8pPr marL="1371600" algn="l" rtl="0" eaLnBrk="1" fontAlgn="base" hangingPunct="1">
              <a:lnSpc>
                <a:spcPts val="1000"/>
              </a:lnSpc>
              <a:spcBef>
                <a:spcPct val="0"/>
              </a:spcBef>
              <a:spcAft>
                <a:spcPct val="0"/>
              </a:spcAft>
              <a:defRPr sz="900" b="1">
                <a:solidFill>
                  <a:srgbClr val="007EC7"/>
                </a:solidFill>
                <a:latin typeface="Arial" charset="0"/>
                <a:cs typeface="Arial" charset="0"/>
              </a:defRPr>
            </a:lvl8pPr>
            <a:lvl9pPr marL="1828800" algn="l" rtl="0" eaLnBrk="1" fontAlgn="base" hangingPunct="1">
              <a:lnSpc>
                <a:spcPts val="1000"/>
              </a:lnSpc>
              <a:spcBef>
                <a:spcPct val="0"/>
              </a:spcBef>
              <a:spcAft>
                <a:spcPct val="0"/>
              </a:spcAft>
              <a:defRPr sz="900" b="1">
                <a:solidFill>
                  <a:srgbClr val="007EC7"/>
                </a:solidFill>
                <a:latin typeface="Arial" charset="0"/>
                <a:cs typeface="Arial" charset="0"/>
              </a:defRPr>
            </a:lvl9pPr>
          </a:lstStyle>
          <a:p>
            <a:pPr algn="ctr">
              <a:lnSpc>
                <a:spcPts val="4500"/>
              </a:lnSpc>
              <a:defRPr/>
            </a:pPr>
            <a:r>
              <a:rPr lang="cs-CZ" sz="4900" dirty="0" smtClean="0">
                <a:solidFill>
                  <a:srgbClr val="CC3300"/>
                </a:solidFill>
                <a:effectLst>
                  <a:outerShdw blurRad="38100" dist="38100" dir="2700000" algn="tl">
                    <a:srgbClr val="000000">
                      <a:alpha val="43137"/>
                    </a:srgbClr>
                  </a:outerShdw>
                </a:effectLst>
              </a:rPr>
              <a:t>Děkuji za pozorno</a:t>
            </a:r>
            <a:r>
              <a:rPr lang="cs-CZ" sz="4400" dirty="0" smtClean="0">
                <a:solidFill>
                  <a:srgbClr val="CC3300"/>
                </a:solidFill>
                <a:effectLst>
                  <a:outerShdw blurRad="38100" dist="38100" dir="2700000" algn="tl">
                    <a:srgbClr val="000000">
                      <a:alpha val="43137"/>
                    </a:srgbClr>
                  </a:outerShdw>
                </a:effectLst>
              </a:rPr>
              <a:t>st</a:t>
            </a:r>
          </a:p>
          <a:p>
            <a:pPr algn="ctr">
              <a:lnSpc>
                <a:spcPts val="4500"/>
              </a:lnSpc>
              <a:defRPr/>
            </a:pPr>
            <a:endParaRPr lang="cs-CZ" sz="4100" dirty="0" smtClean="0">
              <a:solidFill>
                <a:srgbClr val="CC3300"/>
              </a:solidFill>
              <a:effectLst>
                <a:outerShdw blurRad="38100" dist="38100" dir="2700000" algn="tl">
                  <a:srgbClr val="000000">
                    <a:alpha val="43137"/>
                  </a:srgbClr>
                </a:outerShdw>
              </a:effectLst>
              <a:latin typeface="Arial" charset="0"/>
              <a:cs typeface="Arial" charset="0"/>
            </a:endParaRPr>
          </a:p>
          <a:p>
            <a:pPr algn="ctr">
              <a:lnSpc>
                <a:spcPts val="4500"/>
              </a:lnSpc>
              <a:defRPr/>
            </a:pPr>
            <a:endParaRPr lang="cs-CZ" sz="4100" dirty="0">
              <a:solidFill>
                <a:srgbClr val="CC3300"/>
              </a:solidFill>
              <a:effectLst>
                <a:outerShdw blurRad="38100" dist="38100" dir="2700000" algn="tl">
                  <a:srgbClr val="000000">
                    <a:alpha val="43137"/>
                  </a:srgbClr>
                </a:outerShdw>
              </a:effectLst>
              <a:latin typeface="Arial" charset="0"/>
              <a:cs typeface="Arial" charset="0"/>
            </a:endParaRPr>
          </a:p>
          <a:p>
            <a:pPr algn="ctr">
              <a:lnSpc>
                <a:spcPts val="4500"/>
              </a:lnSpc>
              <a:defRPr/>
            </a:pPr>
            <a:endParaRPr lang="cs-CZ" sz="4100" dirty="0" smtClean="0">
              <a:solidFill>
                <a:srgbClr val="CC3300"/>
              </a:solidFill>
              <a:effectLst>
                <a:outerShdw blurRad="38100" dist="38100" dir="2700000" algn="tl">
                  <a:srgbClr val="000000">
                    <a:alpha val="43137"/>
                  </a:srgbClr>
                </a:outerShdw>
              </a:effectLst>
              <a:latin typeface="Arial" charset="0"/>
              <a:cs typeface="Arial" charset="0"/>
            </a:endParaRPr>
          </a:p>
          <a:p>
            <a:pPr algn="ctr">
              <a:lnSpc>
                <a:spcPts val="4500"/>
              </a:lnSpc>
              <a:defRPr/>
            </a:pPr>
            <a:endParaRPr lang="cs-CZ" sz="4100" dirty="0">
              <a:solidFill>
                <a:srgbClr val="CC3300"/>
              </a:solidFill>
              <a:effectLst>
                <a:outerShdw blurRad="38100" dist="38100" dir="2700000" algn="tl">
                  <a:srgbClr val="000000">
                    <a:alpha val="43137"/>
                  </a:srgbClr>
                </a:outerShdw>
              </a:effectLst>
              <a:latin typeface="Arial" charset="0"/>
              <a:cs typeface="Arial" charset="0"/>
            </a:endParaRPr>
          </a:p>
          <a:p>
            <a:pPr algn="ctr">
              <a:lnSpc>
                <a:spcPts val="4500"/>
              </a:lnSpc>
              <a:defRPr/>
            </a:pPr>
            <a:endParaRPr lang="cs-CZ" sz="4100" dirty="0" smtClean="0">
              <a:solidFill>
                <a:srgbClr val="CC3300"/>
              </a:solidFill>
              <a:effectLst>
                <a:outerShdw blurRad="38100" dist="38100" dir="2700000" algn="tl">
                  <a:srgbClr val="000000">
                    <a:alpha val="43137"/>
                  </a:srgbClr>
                </a:outerShdw>
              </a:effectLst>
              <a:latin typeface="Arial" charset="0"/>
              <a:cs typeface="Arial" charset="0"/>
            </a:endParaRPr>
          </a:p>
          <a:p>
            <a:pPr>
              <a:lnSpc>
                <a:spcPts val="4500"/>
              </a:lnSpc>
              <a:defRPr/>
            </a:pPr>
            <a:endParaRPr lang="cs-CZ" sz="1600" b="0" dirty="0" smtClean="0">
              <a:solidFill>
                <a:srgbClr val="CC3300"/>
              </a:solidFill>
              <a:latin typeface="Arial" charset="0"/>
              <a:cs typeface="Arial"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595566"/>
            <a:ext cx="6066128" cy="38496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Výroba medu</a:t>
            </a:r>
            <a:endParaRPr lang="cs-CZ" sz="4800" dirty="0"/>
          </a:p>
        </p:txBody>
      </p:sp>
      <p:sp>
        <p:nvSpPr>
          <p:cNvPr id="3" name="Zástupný symbol pro obsah 2"/>
          <p:cNvSpPr>
            <a:spLocks noGrp="1"/>
          </p:cNvSpPr>
          <p:nvPr>
            <p:ph idx="1"/>
          </p:nvPr>
        </p:nvSpPr>
        <p:spPr>
          <a:xfrm>
            <a:off x="731520" y="1628800"/>
            <a:ext cx="7680960" cy="4608512"/>
          </a:xfrm>
        </p:spPr>
        <p:txBody>
          <a:bodyPr>
            <a:normAutofit fontScale="92500" lnSpcReduction="10000"/>
          </a:bodyPr>
          <a:lstStyle/>
          <a:p>
            <a:pPr marL="0" indent="0" algn="ctr">
              <a:buNone/>
            </a:pPr>
            <a:r>
              <a:rPr lang="cs-CZ" sz="2000" b="1" u="sng" dirty="0" smtClean="0"/>
              <a:t>Další aspekty prvovýroby:</a:t>
            </a:r>
          </a:p>
          <a:p>
            <a:r>
              <a:rPr lang="cs-CZ" b="1" dirty="0"/>
              <a:t>Na úrovni prvovýroby mohou být produkty prvovýroby </a:t>
            </a:r>
            <a:r>
              <a:rPr lang="cs-CZ" b="1" dirty="0" smtClean="0"/>
              <a:t>přepravovány a </a:t>
            </a:r>
            <a:r>
              <a:rPr lang="cs-CZ" b="1" dirty="0"/>
              <a:t>skladovány a může s nimi být manipulováno, pokud tyto </a:t>
            </a:r>
            <a:r>
              <a:rPr lang="cs-CZ" b="1" dirty="0" smtClean="0"/>
              <a:t>činnosti </a:t>
            </a:r>
            <a:r>
              <a:rPr lang="cs-CZ" b="1" u="sng" dirty="0" smtClean="0">
                <a:solidFill>
                  <a:srgbClr val="FF0000"/>
                </a:solidFill>
              </a:rPr>
              <a:t>podstatně </a:t>
            </a:r>
            <a:r>
              <a:rPr lang="cs-CZ" b="1" u="sng" dirty="0">
                <a:solidFill>
                  <a:srgbClr val="FF0000"/>
                </a:solidFill>
              </a:rPr>
              <a:t>nemění</a:t>
            </a:r>
            <a:r>
              <a:rPr lang="cs-CZ" dirty="0">
                <a:solidFill>
                  <a:srgbClr val="FF0000"/>
                </a:solidFill>
              </a:rPr>
              <a:t> </a:t>
            </a:r>
            <a:r>
              <a:rPr lang="cs-CZ" b="1" dirty="0"/>
              <a:t>jejich povahu [viz příloha I, část A, bod I odst. 1 písm. </a:t>
            </a:r>
            <a:r>
              <a:rPr lang="cs-CZ" b="1" dirty="0" smtClean="0"/>
              <a:t>a) nařízení</a:t>
            </a:r>
            <a:r>
              <a:rPr lang="cs-CZ" b="1" dirty="0"/>
              <a:t>].</a:t>
            </a:r>
            <a:endParaRPr lang="cs-CZ" dirty="0" smtClean="0"/>
          </a:p>
          <a:p>
            <a:r>
              <a:rPr lang="cs-CZ" dirty="0" smtClean="0"/>
              <a:t>Na </a:t>
            </a:r>
            <a:r>
              <a:rPr lang="cs-CZ" dirty="0"/>
              <a:t>úrovni prvovýroby se s produkty prvovýroby často provádějí operace </a:t>
            </a:r>
            <a:r>
              <a:rPr lang="cs-CZ" dirty="0" smtClean="0"/>
              <a:t>pro zajištění </a:t>
            </a:r>
            <a:r>
              <a:rPr lang="cs-CZ" dirty="0"/>
              <a:t>jejich lepší obchodní úpravy, </a:t>
            </a:r>
            <a:r>
              <a:rPr lang="cs-CZ" dirty="0" smtClean="0"/>
              <a:t>např. </a:t>
            </a:r>
            <a:r>
              <a:rPr lang="cs-CZ" sz="2000" b="1" dirty="0" smtClean="0"/>
              <a:t>vytáčení </a:t>
            </a:r>
            <a:r>
              <a:rPr lang="cs-CZ" sz="2000" b="1" dirty="0"/>
              <a:t>medu</a:t>
            </a:r>
            <a:r>
              <a:rPr lang="cs-CZ" sz="2000" dirty="0"/>
              <a:t> za účelem odstranění medových plástů</a:t>
            </a:r>
            <a:r>
              <a:rPr lang="cs-CZ" sz="2000" dirty="0" smtClean="0"/>
              <a:t>.</a:t>
            </a:r>
          </a:p>
          <a:p>
            <a:r>
              <a:rPr lang="cs-CZ" sz="2000" dirty="0"/>
              <a:t>Operace jako příležitostná manipulace, příprava, skladování a </a:t>
            </a:r>
            <a:r>
              <a:rPr lang="cs-CZ" sz="2000" b="1" dirty="0"/>
              <a:t>podávání </a:t>
            </a:r>
            <a:r>
              <a:rPr lang="cs-CZ" sz="2000" b="1" dirty="0" smtClean="0"/>
              <a:t>potravin soukromými </a:t>
            </a:r>
            <a:r>
              <a:rPr lang="cs-CZ" sz="2000" b="1" dirty="0"/>
              <a:t>osobami na akcích</a:t>
            </a:r>
            <a:r>
              <a:rPr lang="cs-CZ" sz="2000" dirty="0"/>
              <a:t> jako jsou církevní nebo školní akce </a:t>
            </a:r>
            <a:r>
              <a:rPr lang="cs-CZ" sz="2000" dirty="0" smtClean="0"/>
              <a:t>nebo venkovské </a:t>
            </a:r>
            <a:r>
              <a:rPr lang="cs-CZ" sz="2000" dirty="0"/>
              <a:t>trhy </a:t>
            </a:r>
            <a:r>
              <a:rPr lang="cs-CZ" sz="2000" b="1" dirty="0"/>
              <a:t>nespadají do působnosti </a:t>
            </a:r>
            <a:r>
              <a:rPr lang="cs-CZ" sz="2000" b="1" dirty="0" smtClean="0"/>
              <a:t>nařízení, není nutná registrace, resp. schválení</a:t>
            </a:r>
            <a:r>
              <a:rPr lang="cs-CZ" sz="2000" dirty="0" smtClean="0"/>
              <a:t>. Pravidla Společenství </a:t>
            </a:r>
            <a:r>
              <a:rPr lang="cs-CZ" sz="2000" dirty="0"/>
              <a:t>by se měla vztahovat pouze na podniky, jejichž koncepce předpokládá určitou kontinuitu činností a určitý stupeň </a:t>
            </a:r>
            <a:r>
              <a:rPr lang="cs-CZ" sz="2000" dirty="0" smtClean="0"/>
              <a:t>organizace.</a:t>
            </a:r>
          </a:p>
          <a:p>
            <a:endParaRPr lang="cs-CZ" sz="2000" dirty="0" smtClean="0"/>
          </a:p>
          <a:p>
            <a:endParaRPr lang="cs-CZ" sz="2000" dirty="0"/>
          </a:p>
          <a:p>
            <a:endParaRPr lang="cs-CZ" sz="2000" dirty="0"/>
          </a:p>
        </p:txBody>
      </p:sp>
    </p:spTree>
    <p:extLst>
      <p:ext uri="{BB962C8B-B14F-4D97-AF65-F5344CB8AC3E}">
        <p14:creationId xmlns:p14="http://schemas.microsoft.com/office/powerpoint/2010/main" val="3392764685"/>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Výroba medu</a:t>
            </a:r>
            <a:endParaRPr lang="cs-CZ" sz="4800" dirty="0"/>
          </a:p>
        </p:txBody>
      </p:sp>
      <p:sp>
        <p:nvSpPr>
          <p:cNvPr id="3" name="Zástupný symbol pro obsah 2"/>
          <p:cNvSpPr>
            <a:spLocks noGrp="1"/>
          </p:cNvSpPr>
          <p:nvPr>
            <p:ph idx="1"/>
          </p:nvPr>
        </p:nvSpPr>
        <p:spPr>
          <a:xfrm>
            <a:off x="731520" y="1628800"/>
            <a:ext cx="7680960" cy="4608512"/>
          </a:xfrm>
        </p:spPr>
        <p:txBody>
          <a:bodyPr>
            <a:normAutofit lnSpcReduction="10000"/>
          </a:bodyPr>
          <a:lstStyle/>
          <a:p>
            <a:pPr marL="0" indent="0" algn="ctr">
              <a:buNone/>
            </a:pPr>
            <a:r>
              <a:rPr lang="cs-CZ" sz="3200" b="1" u="sng" dirty="0" smtClean="0"/>
              <a:t>Výroba:</a:t>
            </a:r>
          </a:p>
          <a:p>
            <a:r>
              <a:rPr lang="pl-PL" dirty="0"/>
              <a:t>Pojem „podnik“ je zahrnut v definici „potravinářského podniku“ (podle čl. </a:t>
            </a:r>
            <a:r>
              <a:rPr lang="pl-PL" dirty="0" smtClean="0"/>
              <a:t>3 </a:t>
            </a:r>
            <a:r>
              <a:rPr lang="cs-CZ" dirty="0" smtClean="0"/>
              <a:t>odst</a:t>
            </a:r>
            <a:r>
              <a:rPr lang="cs-CZ" dirty="0"/>
              <a:t>. 2 obecného potravinového práva (nařízení (ES) č. 178/2002). </a:t>
            </a:r>
            <a:r>
              <a:rPr lang="cs-CZ" b="1" dirty="0" smtClean="0"/>
              <a:t>„</a:t>
            </a:r>
            <a:r>
              <a:rPr lang="cs-CZ" b="1" u="sng" dirty="0"/>
              <a:t>potravinářským podnikem</a:t>
            </a:r>
            <a:r>
              <a:rPr lang="cs-CZ" b="1" dirty="0"/>
              <a:t>“ </a:t>
            </a:r>
            <a:r>
              <a:rPr lang="cs-CZ" b="1" dirty="0" smtClean="0"/>
              <a:t>je veřejný </a:t>
            </a:r>
            <a:r>
              <a:rPr lang="cs-CZ" b="1" dirty="0"/>
              <a:t>nebo soukromý podnik, ziskový nebo neziskový, který vykonává činnost související s jakoukoli fází výroby, zpracování a distribuce </a:t>
            </a:r>
            <a:r>
              <a:rPr lang="cs-CZ" b="1" dirty="0" smtClean="0"/>
              <a:t>potravin</a:t>
            </a:r>
            <a:endParaRPr lang="cs-CZ" dirty="0" smtClean="0"/>
          </a:p>
          <a:p>
            <a:pPr marL="0" indent="0" algn="ctr">
              <a:buNone/>
            </a:pPr>
            <a:endParaRPr lang="cs-CZ" sz="2000" dirty="0"/>
          </a:p>
          <a:p>
            <a:pPr marL="0" indent="0">
              <a:buNone/>
            </a:pPr>
            <a:r>
              <a:rPr lang="cs-CZ" sz="2800" b="1" u="sng" dirty="0" smtClean="0">
                <a:solidFill>
                  <a:srgbClr val="FF0000"/>
                </a:solidFill>
              </a:rPr>
              <a:t>Chovatel včel</a:t>
            </a:r>
            <a:r>
              <a:rPr lang="cs-CZ" sz="2800" dirty="0" smtClean="0"/>
              <a:t>, který uvádí med na trh </a:t>
            </a:r>
            <a:r>
              <a:rPr lang="cs-CZ" sz="2800" b="1" u="sng" dirty="0" smtClean="0">
                <a:solidFill>
                  <a:srgbClr val="FF0000"/>
                </a:solidFill>
              </a:rPr>
              <a:t>je provozovatelem  potravinářského podniku</a:t>
            </a:r>
            <a:r>
              <a:rPr lang="cs-CZ" sz="2800" dirty="0" smtClean="0"/>
              <a:t> a platí pro něj daná legislativa*</a:t>
            </a:r>
          </a:p>
          <a:p>
            <a:pPr marL="0" indent="0">
              <a:buNone/>
            </a:pPr>
            <a:endParaRPr lang="cs-CZ" sz="2000" b="1" u="sng" dirty="0" smtClean="0">
              <a:solidFill>
                <a:srgbClr val="FF0000"/>
              </a:solidFill>
            </a:endParaRPr>
          </a:p>
          <a:p>
            <a:pPr marL="0" indent="0">
              <a:buNone/>
            </a:pPr>
            <a:r>
              <a:rPr lang="cs-CZ" dirty="0" smtClean="0"/>
              <a:t>* podrobněji, včetně výjimek v další části prezentace</a:t>
            </a:r>
            <a:endParaRPr lang="cs-CZ" dirty="0"/>
          </a:p>
        </p:txBody>
      </p:sp>
    </p:spTree>
    <p:extLst>
      <p:ext uri="{BB962C8B-B14F-4D97-AF65-F5344CB8AC3E}">
        <p14:creationId xmlns:p14="http://schemas.microsoft.com/office/powerpoint/2010/main" val="2158844724"/>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pPr marL="0" lvl="1" algn="ctr">
              <a:lnSpc>
                <a:spcPts val="4500"/>
              </a:lnSpc>
              <a:spcBef>
                <a:spcPts val="900"/>
              </a:spcBef>
            </a:pPr>
            <a:r>
              <a:rPr lang="cs-CZ" sz="3600" b="1" dirty="0">
                <a:ln>
                  <a:solidFill>
                    <a:srgbClr val="00B050"/>
                  </a:solidFill>
                </a:ln>
                <a:solidFill>
                  <a:srgbClr val="000099"/>
                </a:solidFill>
                <a:latin typeface="Arial" charset="0"/>
                <a:ea typeface="Calibri" panose="020F0502020204030204" pitchFamily="34" charset="0"/>
                <a:cs typeface="Arial" charset="0"/>
              </a:rPr>
              <a:t>Prodej (registrace a schvalování)</a:t>
            </a:r>
          </a:p>
          <a:p>
            <a:endParaRPr lang="cs-CZ" dirty="0"/>
          </a:p>
        </p:txBody>
      </p:sp>
    </p:spTree>
    <p:extLst>
      <p:ext uri="{BB962C8B-B14F-4D97-AF65-F5344CB8AC3E}">
        <p14:creationId xmlns:p14="http://schemas.microsoft.com/office/powerpoint/2010/main" val="2365471949"/>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a:t>
            </a:r>
            <a:endParaRPr lang="cs-CZ" sz="4800" dirty="0"/>
          </a:p>
        </p:txBody>
      </p:sp>
      <p:sp>
        <p:nvSpPr>
          <p:cNvPr id="3" name="Zástupný symbol pro obsah 2"/>
          <p:cNvSpPr>
            <a:spLocks noGrp="1"/>
          </p:cNvSpPr>
          <p:nvPr>
            <p:ph idx="1"/>
          </p:nvPr>
        </p:nvSpPr>
        <p:spPr>
          <a:xfrm>
            <a:off x="731520" y="1628800"/>
            <a:ext cx="7680960" cy="4608512"/>
          </a:xfrm>
        </p:spPr>
        <p:txBody>
          <a:bodyPr>
            <a:normAutofit/>
          </a:bodyPr>
          <a:lstStyle/>
          <a:p>
            <a:pPr marL="0" indent="0" algn="ctr">
              <a:buNone/>
            </a:pPr>
            <a:r>
              <a:rPr lang="cs-CZ" b="1" u="sng" dirty="0" smtClean="0"/>
              <a:t>Uvádění medu na trh – obecně</a:t>
            </a:r>
          </a:p>
          <a:p>
            <a:pPr marL="0" indent="0" algn="ctr">
              <a:buNone/>
            </a:pPr>
            <a:endParaRPr lang="cs-CZ" b="1" dirty="0"/>
          </a:p>
          <a:p>
            <a:pPr marL="0" indent="0" algn="ctr">
              <a:buNone/>
            </a:pPr>
            <a:endParaRPr lang="cs-CZ" b="1" dirty="0"/>
          </a:p>
          <a:p>
            <a:r>
              <a:rPr lang="cs-CZ" sz="1600" dirty="0" smtClean="0"/>
              <a:t>Spotřeba ve vlastní domácnosti</a:t>
            </a:r>
          </a:p>
          <a:p>
            <a:r>
              <a:rPr lang="cs-CZ" sz="2800" dirty="0" smtClean="0"/>
              <a:t>Prodej „ze dvora“ </a:t>
            </a:r>
            <a:r>
              <a:rPr lang="cs-CZ" sz="2800" dirty="0" smtClean="0">
                <a:solidFill>
                  <a:srgbClr val="FF0000"/>
                </a:solidFill>
              </a:rPr>
              <a:t>( není nutná registrace u KVS)</a:t>
            </a:r>
          </a:p>
          <a:p>
            <a:r>
              <a:rPr lang="cs-CZ" sz="2800" dirty="0" smtClean="0"/>
              <a:t>Dodání do „výkupny“ </a:t>
            </a:r>
            <a:r>
              <a:rPr lang="cs-CZ" sz="2800" dirty="0" smtClean="0">
                <a:solidFill>
                  <a:srgbClr val="FF0000"/>
                </a:solidFill>
              </a:rPr>
              <a:t>(je nutná registrace, popřípadě schválení u KVS)</a:t>
            </a:r>
            <a:endParaRPr lang="cs-CZ" sz="2800" dirty="0" smtClean="0"/>
          </a:p>
          <a:p>
            <a:r>
              <a:rPr lang="cs-CZ" sz="2800" dirty="0" smtClean="0"/>
              <a:t>Internetový prodej </a:t>
            </a:r>
            <a:r>
              <a:rPr lang="cs-CZ" sz="2800" dirty="0" smtClean="0">
                <a:solidFill>
                  <a:srgbClr val="FF0000"/>
                </a:solidFill>
              </a:rPr>
              <a:t>( registrace u SZPI)</a:t>
            </a:r>
          </a:p>
          <a:p>
            <a:pPr marL="0" indent="0">
              <a:buNone/>
            </a:pPr>
            <a:endParaRPr lang="cs-CZ" dirty="0" smtClean="0"/>
          </a:p>
        </p:txBody>
      </p:sp>
    </p:spTree>
    <p:extLst>
      <p:ext uri="{BB962C8B-B14F-4D97-AF65-F5344CB8AC3E}">
        <p14:creationId xmlns:p14="http://schemas.microsoft.com/office/powerpoint/2010/main" val="3534361407"/>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 „ze dvora“</a:t>
            </a:r>
            <a:endParaRPr lang="cs-CZ" sz="4800" dirty="0"/>
          </a:p>
        </p:txBody>
      </p:sp>
      <p:sp>
        <p:nvSpPr>
          <p:cNvPr id="3" name="Zástupný symbol pro obsah 2"/>
          <p:cNvSpPr>
            <a:spLocks noGrp="1"/>
          </p:cNvSpPr>
          <p:nvPr>
            <p:ph idx="1"/>
          </p:nvPr>
        </p:nvSpPr>
        <p:spPr>
          <a:xfrm>
            <a:off x="731520" y="1628800"/>
            <a:ext cx="7680960" cy="4608512"/>
          </a:xfrm>
        </p:spPr>
        <p:txBody>
          <a:bodyPr>
            <a:normAutofit lnSpcReduction="10000"/>
          </a:bodyPr>
          <a:lstStyle/>
          <a:p>
            <a:pPr marL="0" indent="0" algn="ctr">
              <a:buNone/>
            </a:pPr>
            <a:r>
              <a:rPr lang="cs-CZ" sz="2800" b="1" u="sng" dirty="0" smtClean="0"/>
              <a:t>K O M U   ?</a:t>
            </a:r>
          </a:p>
          <a:p>
            <a:r>
              <a:rPr lang="cs-CZ" sz="2800" dirty="0" smtClean="0"/>
              <a:t>Konečnému spotřebiteli</a:t>
            </a:r>
          </a:p>
          <a:p>
            <a:pPr marL="0" indent="0" algn="ctr">
              <a:buNone/>
            </a:pPr>
            <a:r>
              <a:rPr lang="cs-CZ" sz="2800" b="1" u="sng" dirty="0" smtClean="0"/>
              <a:t>K D E   ?</a:t>
            </a:r>
          </a:p>
          <a:p>
            <a:r>
              <a:rPr lang="cs-CZ" sz="2800" dirty="0" smtClean="0"/>
              <a:t>Na stanovišti, v domácnosti chovatele</a:t>
            </a:r>
          </a:p>
          <a:p>
            <a:r>
              <a:rPr lang="cs-CZ" sz="2800" dirty="0" smtClean="0"/>
              <a:t>V tržnici nebo na tržišti (ve smyslu veterinárního zákona)</a:t>
            </a:r>
          </a:p>
          <a:p>
            <a:r>
              <a:rPr lang="cs-CZ" sz="2800" dirty="0" smtClean="0"/>
              <a:t>Do místního maloobchodu* na území ČR</a:t>
            </a:r>
          </a:p>
          <a:p>
            <a:pPr marL="0" indent="0">
              <a:buNone/>
            </a:pPr>
            <a:endParaRPr lang="cs-CZ" dirty="0" smtClean="0"/>
          </a:p>
          <a:p>
            <a:pPr marL="0" indent="0">
              <a:buNone/>
            </a:pPr>
            <a:r>
              <a:rPr lang="cs-CZ" dirty="0" smtClean="0"/>
              <a:t>* Místním maloobchodem jsou např. také stravovací zařízení, velkoobchodní prodejny, distribuční centra supermarketů apod.)</a:t>
            </a:r>
          </a:p>
        </p:txBody>
      </p:sp>
    </p:spTree>
    <p:extLst>
      <p:ext uri="{BB962C8B-B14F-4D97-AF65-F5344CB8AC3E}">
        <p14:creationId xmlns:p14="http://schemas.microsoft.com/office/powerpoint/2010/main" val="1101347028"/>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20" y="642594"/>
            <a:ext cx="7680960" cy="986206"/>
          </a:xfrm>
        </p:spPr>
        <p:txBody>
          <a:bodyPr>
            <a:normAutofit/>
          </a:bodyPr>
          <a:lstStyle/>
          <a:p>
            <a:pPr lvl="1" algn="ctr" rtl="0">
              <a:lnSpc>
                <a:spcPct val="90000"/>
              </a:lnSpc>
              <a:spcBef>
                <a:spcPct val="0"/>
              </a:spcBef>
            </a:pPr>
            <a:r>
              <a:rPr lang="cs-CZ" sz="4800" b="1" dirty="0" smtClean="0">
                <a:ln>
                  <a:solidFill>
                    <a:srgbClr val="00B050"/>
                  </a:solidFill>
                </a:ln>
                <a:solidFill>
                  <a:srgbClr val="000099"/>
                </a:solidFill>
                <a:latin typeface="Arial" charset="0"/>
                <a:ea typeface="Calibri" panose="020F0502020204030204" pitchFamily="34" charset="0"/>
                <a:cs typeface="Arial" charset="0"/>
              </a:rPr>
              <a:t>Prodej medu „ze dvora“</a:t>
            </a:r>
            <a:endParaRPr lang="cs-CZ" sz="4800" dirty="0"/>
          </a:p>
        </p:txBody>
      </p:sp>
      <p:sp>
        <p:nvSpPr>
          <p:cNvPr id="3" name="Zástupný symbol pro obsah 2"/>
          <p:cNvSpPr>
            <a:spLocks noGrp="1"/>
          </p:cNvSpPr>
          <p:nvPr>
            <p:ph idx="1"/>
          </p:nvPr>
        </p:nvSpPr>
        <p:spPr>
          <a:xfrm>
            <a:off x="731520" y="1628800"/>
            <a:ext cx="7680960" cy="4608512"/>
          </a:xfrm>
        </p:spPr>
        <p:txBody>
          <a:bodyPr>
            <a:normAutofit/>
          </a:bodyPr>
          <a:lstStyle/>
          <a:p>
            <a:pPr marL="0" indent="0" algn="ctr">
              <a:buNone/>
            </a:pPr>
            <a:r>
              <a:rPr lang="cs-CZ" sz="2800" b="1" u="sng" dirty="0" smtClean="0"/>
              <a:t>Povinnosti prodejce „ze dvora“</a:t>
            </a:r>
          </a:p>
          <a:p>
            <a:pPr marL="0" indent="0" algn="ctr">
              <a:buNone/>
            </a:pPr>
            <a:endParaRPr lang="cs-CZ" sz="2800" b="1" u="sng" dirty="0" smtClean="0"/>
          </a:p>
          <a:p>
            <a:r>
              <a:rPr lang="cs-CZ" sz="2800" dirty="0" smtClean="0"/>
              <a:t>Požadavky na sledovatelnost</a:t>
            </a:r>
          </a:p>
          <a:p>
            <a:r>
              <a:rPr lang="cs-CZ" sz="2800" dirty="0" smtClean="0"/>
              <a:t>Požadavky na označování</a:t>
            </a:r>
            <a:endParaRPr lang="cs-CZ" dirty="0"/>
          </a:p>
          <a:p>
            <a:r>
              <a:rPr lang="cs-CZ" sz="2800" dirty="0" smtClean="0"/>
              <a:t>Požadavky na kvalitu a zdravotní nezávadnost</a:t>
            </a:r>
          </a:p>
        </p:txBody>
      </p:sp>
    </p:spTree>
    <p:extLst>
      <p:ext uri="{BB962C8B-B14F-4D97-AF65-F5344CB8AC3E}">
        <p14:creationId xmlns:p14="http://schemas.microsoft.com/office/powerpoint/2010/main" val="830221150"/>
      </p:ext>
    </p:extLst>
  </p:cSld>
  <p:clrMapOvr>
    <a:masterClrMapping/>
  </p:clrMapOvr>
  <mc:AlternateContent xmlns:mc="http://schemas.openxmlformats.org/markup-compatibility/2006" xmlns:p14="http://schemas.microsoft.com/office/powerpoint/2010/main">
    <mc:Choice Requires="p14">
      <p:transition>
        <p14:glitter dir="u"/>
      </p:transition>
    </mc:Choice>
    <mc:Fallback xmlns="">
      <p:transition>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ýdlo">
  <a:themeElements>
    <a:clrScheme name="Mýdlo">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Mýdlo">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ýdlo">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TC103457510[[fn=Mýdlo]]</Template>
  <TotalTime>3302</TotalTime>
  <Words>2166</Words>
  <Application>Microsoft Office PowerPoint</Application>
  <PresentationFormat>Předvádění na obrazovce (4:3)</PresentationFormat>
  <Paragraphs>228</Paragraphs>
  <Slides>30</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Arial</vt:lpstr>
      <vt:lpstr>Calibri</vt:lpstr>
      <vt:lpstr>Century Gothic</vt:lpstr>
      <vt:lpstr>Garamond</vt:lpstr>
      <vt:lpstr>Wingdings</vt:lpstr>
      <vt:lpstr>Mýdlo</vt:lpstr>
      <vt:lpstr>Med registrace a schvalování při prodeji, kontroly</vt:lpstr>
      <vt:lpstr>Prezentace aplikace PowerPoint</vt:lpstr>
      <vt:lpstr>Výroba medu</vt:lpstr>
      <vt:lpstr>Výroba medu</vt:lpstr>
      <vt:lpstr>Výroba medu</vt:lpstr>
      <vt:lpstr>Prezentace aplikace PowerPoint</vt:lpstr>
      <vt:lpstr>Prodej medu</vt:lpstr>
      <vt:lpstr>Prodej medu „ze dvora“</vt:lpstr>
      <vt:lpstr>Prodej medu „ze dvora“</vt:lpstr>
      <vt:lpstr>Prodej medu „ze dvora“</vt:lpstr>
      <vt:lpstr>Prodej medu „ze dvora“</vt:lpstr>
      <vt:lpstr>Prodej medu „ze dvora“</vt:lpstr>
      <vt:lpstr>Prodej medu „ze dvora“</vt:lpstr>
      <vt:lpstr>Prodej medu – dodání do výkupny</vt:lpstr>
      <vt:lpstr>Prodej medu – dodání do výkupny</vt:lpstr>
      <vt:lpstr>Prodej medu – dodání do výkupny</vt:lpstr>
      <vt:lpstr>Prodej medu – dodání do výkupny</vt:lpstr>
      <vt:lpstr>Prodej medu – dodání do výkupny</vt:lpstr>
      <vt:lpstr>Prodej medu – dodání do výkupny</vt:lpstr>
      <vt:lpstr>Prodej medu – internetový prodej</vt:lpstr>
      <vt:lpstr>Prodej medu - obecně</vt:lpstr>
      <vt:lpstr>Prezentace aplikace PowerPoint</vt:lpstr>
      <vt:lpstr>MKA METR 2017</vt:lpstr>
      <vt:lpstr>MKA METR 2017 - vyhodnocení</vt:lpstr>
      <vt:lpstr>MKA METR 2017 - vyhodnocení</vt:lpstr>
      <vt:lpstr>MKA METR 2017 - vyhodnocení</vt:lpstr>
      <vt:lpstr>Kontroly v místě určení</vt:lpstr>
      <vt:lpstr>Ostatní kontroly SVS</vt:lpstr>
      <vt:lpstr>Ostatní kontroly SVS</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Návrh vyhlášky o veterinárních požadavcích na chov včel a včelstev a o opatřeních pro předcházení a zdolávání některých nákaz včel</dc:title>
  <dc:creator>MVDr. Pavel Texl</dc:creator>
  <cp:lastModifiedBy>MVDr. Pavel Texl</cp:lastModifiedBy>
  <cp:revision>149</cp:revision>
  <cp:lastPrinted>2018-03-20T09:16:47Z</cp:lastPrinted>
  <dcterms:created xsi:type="dcterms:W3CDTF">2014-06-26T06:48:28Z</dcterms:created>
  <dcterms:modified xsi:type="dcterms:W3CDTF">2018-03-20T09:22:37Z</dcterms:modified>
</cp:coreProperties>
</file>