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4" r:id="rId4"/>
    <p:sldId id="263" r:id="rId5"/>
    <p:sldId id="268" r:id="rId6"/>
    <p:sldId id="334" r:id="rId7"/>
    <p:sldId id="270" r:id="rId8"/>
    <p:sldId id="271" r:id="rId9"/>
    <p:sldId id="273" r:id="rId10"/>
    <p:sldId id="275" r:id="rId11"/>
    <p:sldId id="276" r:id="rId12"/>
    <p:sldId id="335" r:id="rId13"/>
    <p:sldId id="336" r:id="rId14"/>
    <p:sldId id="277" r:id="rId15"/>
    <p:sldId id="347" r:id="rId16"/>
    <p:sldId id="348" r:id="rId17"/>
    <p:sldId id="350" r:id="rId18"/>
    <p:sldId id="351" r:id="rId19"/>
    <p:sldId id="349" r:id="rId20"/>
    <p:sldId id="352" r:id="rId21"/>
    <p:sldId id="279" r:id="rId22"/>
    <p:sldId id="280" r:id="rId23"/>
    <p:sldId id="281" r:id="rId24"/>
    <p:sldId id="282" r:id="rId25"/>
    <p:sldId id="284" r:id="rId26"/>
    <p:sldId id="286" r:id="rId27"/>
    <p:sldId id="287" r:id="rId28"/>
    <p:sldId id="258" r:id="rId29"/>
    <p:sldId id="288" r:id="rId30"/>
    <p:sldId id="328" r:id="rId31"/>
    <p:sldId id="290" r:id="rId32"/>
    <p:sldId id="291" r:id="rId33"/>
    <p:sldId id="292" r:id="rId34"/>
    <p:sldId id="321" r:id="rId35"/>
    <p:sldId id="265" r:id="rId36"/>
    <p:sldId id="294" r:id="rId37"/>
    <p:sldId id="338" r:id="rId38"/>
    <p:sldId id="339" r:id="rId39"/>
    <p:sldId id="297" r:id="rId40"/>
    <p:sldId id="340" r:id="rId41"/>
    <p:sldId id="341" r:id="rId42"/>
    <p:sldId id="342" r:id="rId43"/>
    <p:sldId id="262" r:id="rId44"/>
    <p:sldId id="300" r:id="rId45"/>
    <p:sldId id="301" r:id="rId46"/>
    <p:sldId id="343" r:id="rId47"/>
    <p:sldId id="266" r:id="rId48"/>
    <p:sldId id="304" r:id="rId49"/>
    <p:sldId id="305" r:id="rId50"/>
    <p:sldId id="345" r:id="rId51"/>
    <p:sldId id="306" r:id="rId52"/>
    <p:sldId id="314" r:id="rId53"/>
    <p:sldId id="313" r:id="rId54"/>
    <p:sldId id="317" r:id="rId55"/>
    <p:sldId id="330" r:id="rId56"/>
    <p:sldId id="331" r:id="rId57"/>
    <p:sldId id="337" r:id="rId58"/>
    <p:sldId id="323" r:id="rId59"/>
    <p:sldId id="324" r:id="rId60"/>
    <p:sldId id="325" r:id="rId61"/>
    <p:sldId id="326" r:id="rId62"/>
    <p:sldId id="316" r:id="rId63"/>
    <p:sldId id="346" r:id="rId64"/>
    <p:sldId id="329" r:id="rId65"/>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3A3A"/>
    <a:srgbClr val="F5F6EE"/>
    <a:srgbClr val="C19003"/>
    <a:srgbClr val="F7C41F"/>
    <a:srgbClr val="E9EBD9"/>
    <a:srgbClr val="007EC7"/>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60" autoAdjust="0"/>
    <p:restoredTop sz="94660"/>
  </p:normalViewPr>
  <p:slideViewPr>
    <p:cSldViewPr snapToGrid="0">
      <p:cViewPr varScale="1">
        <p:scale>
          <a:sx n="113" d="100"/>
          <a:sy n="113" d="100"/>
        </p:scale>
        <p:origin x="1680"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192.168.0.4\ODB\Zpr&#225;vy%20o%20&#269;innosti%20svazu%20+%20Aktivy\Pololetn&#237;%20zpr&#225;va%202022.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192.168.0.4\ODB\Zpr&#225;vy%20o%20&#269;innosti%20svazu%20+%20Aktivy\Pololetn&#237;%20zpr&#225;va%20202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Varroáza!$R$24</c:f>
              <c:strCache>
                <c:ptCount val="1"/>
                <c:pt idx="0">
                  <c:v>0</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Varroáza!$Q$25:$Q$38</c:f>
              <c:strCache>
                <c:ptCount val="14"/>
                <c:pt idx="0">
                  <c:v>Hlavní město Praha</c:v>
                </c:pt>
                <c:pt idx="1">
                  <c:v>Středočeský kraj</c:v>
                </c:pt>
                <c:pt idx="2">
                  <c:v>Jihočeský kraj</c:v>
                </c:pt>
                <c:pt idx="3">
                  <c:v>Plzeňský kraj</c:v>
                </c:pt>
                <c:pt idx="4">
                  <c:v>Karlovarský kraj</c:v>
                </c:pt>
                <c:pt idx="5">
                  <c:v>Ústecký kraj</c:v>
                </c:pt>
                <c:pt idx="6">
                  <c:v>Liberecký kraj</c:v>
                </c:pt>
                <c:pt idx="7">
                  <c:v>Královéhradecký kraj</c:v>
                </c:pt>
                <c:pt idx="8">
                  <c:v>Pardubický kraj</c:v>
                </c:pt>
                <c:pt idx="9">
                  <c:v>Kraj Vysočina</c:v>
                </c:pt>
                <c:pt idx="10">
                  <c:v>Jihomoravský kraj</c:v>
                </c:pt>
                <c:pt idx="11">
                  <c:v>Olomoucký kraj</c:v>
                </c:pt>
                <c:pt idx="12">
                  <c:v>Zlínský kraj</c:v>
                </c:pt>
                <c:pt idx="13">
                  <c:v>Moravskoslezský kraj</c:v>
                </c:pt>
              </c:strCache>
            </c:strRef>
          </c:cat>
          <c:val>
            <c:numRef>
              <c:f>Varroáza!$R$25:$R$38</c:f>
              <c:numCache>
                <c:formatCode>0.00%</c:formatCode>
                <c:ptCount val="14"/>
                <c:pt idx="0">
                  <c:v>0.14799999999999999</c:v>
                </c:pt>
                <c:pt idx="1">
                  <c:v>0.185</c:v>
                </c:pt>
                <c:pt idx="2">
                  <c:v>0.216</c:v>
                </c:pt>
                <c:pt idx="3">
                  <c:v>0.17499999999999999</c:v>
                </c:pt>
                <c:pt idx="4">
                  <c:v>0.17399999999999999</c:v>
                </c:pt>
                <c:pt idx="5">
                  <c:v>0.184</c:v>
                </c:pt>
                <c:pt idx="6">
                  <c:v>0.249</c:v>
                </c:pt>
                <c:pt idx="7">
                  <c:v>0.23899999999999999</c:v>
                </c:pt>
                <c:pt idx="8">
                  <c:v>0.21299999999999999</c:v>
                </c:pt>
                <c:pt idx="9">
                  <c:v>0.17499999999999999</c:v>
                </c:pt>
                <c:pt idx="10">
                  <c:v>0.18099999999999999</c:v>
                </c:pt>
                <c:pt idx="11">
                  <c:v>0.29899999999999999</c:v>
                </c:pt>
                <c:pt idx="12" formatCode="0%">
                  <c:v>0.31</c:v>
                </c:pt>
                <c:pt idx="13">
                  <c:v>0.27800000000000002</c:v>
                </c:pt>
              </c:numCache>
            </c:numRef>
          </c:val>
          <c:extLst>
            <c:ext xmlns:c16="http://schemas.microsoft.com/office/drawing/2014/chart" uri="{C3380CC4-5D6E-409C-BE32-E72D297353CC}">
              <c16:uniqueId val="{00000000-F117-41D3-87CC-763ABEF094FF}"/>
            </c:ext>
          </c:extLst>
        </c:ser>
        <c:ser>
          <c:idx val="1"/>
          <c:order val="1"/>
          <c:tx>
            <c:strRef>
              <c:f>Varroáza!$S$24</c:f>
              <c:strCache>
                <c:ptCount val="1"/>
                <c:pt idx="0">
                  <c:v>0-3 </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Varroáza!$Q$25:$Q$38</c:f>
              <c:strCache>
                <c:ptCount val="14"/>
                <c:pt idx="0">
                  <c:v>Hlavní město Praha</c:v>
                </c:pt>
                <c:pt idx="1">
                  <c:v>Středočeský kraj</c:v>
                </c:pt>
                <c:pt idx="2">
                  <c:v>Jihočeský kraj</c:v>
                </c:pt>
                <c:pt idx="3">
                  <c:v>Plzeňský kraj</c:v>
                </c:pt>
                <c:pt idx="4">
                  <c:v>Karlovarský kraj</c:v>
                </c:pt>
                <c:pt idx="5">
                  <c:v>Ústecký kraj</c:v>
                </c:pt>
                <c:pt idx="6">
                  <c:v>Liberecký kraj</c:v>
                </c:pt>
                <c:pt idx="7">
                  <c:v>Královéhradecký kraj</c:v>
                </c:pt>
                <c:pt idx="8">
                  <c:v>Pardubický kraj</c:v>
                </c:pt>
                <c:pt idx="9">
                  <c:v>Kraj Vysočina</c:v>
                </c:pt>
                <c:pt idx="10">
                  <c:v>Jihomoravský kraj</c:v>
                </c:pt>
                <c:pt idx="11">
                  <c:v>Olomoucký kraj</c:v>
                </c:pt>
                <c:pt idx="12">
                  <c:v>Zlínský kraj</c:v>
                </c:pt>
                <c:pt idx="13">
                  <c:v>Moravskoslezský kraj</c:v>
                </c:pt>
              </c:strCache>
            </c:strRef>
          </c:cat>
          <c:val>
            <c:numRef>
              <c:f>Varroáza!$S$25:$S$38</c:f>
              <c:numCache>
                <c:formatCode>0.00%</c:formatCode>
                <c:ptCount val="14"/>
                <c:pt idx="0">
                  <c:v>0.495</c:v>
                </c:pt>
                <c:pt idx="1">
                  <c:v>0.58199999999999996</c:v>
                </c:pt>
                <c:pt idx="2">
                  <c:v>0.55200000000000005</c:v>
                </c:pt>
                <c:pt idx="3">
                  <c:v>0.58799999999999997</c:v>
                </c:pt>
                <c:pt idx="4">
                  <c:v>0.59799999999999998</c:v>
                </c:pt>
                <c:pt idx="5">
                  <c:v>0.621</c:v>
                </c:pt>
                <c:pt idx="6">
                  <c:v>0.59099999999999997</c:v>
                </c:pt>
                <c:pt idx="7">
                  <c:v>0.55400000000000005</c:v>
                </c:pt>
                <c:pt idx="8">
                  <c:v>0.57099999999999995</c:v>
                </c:pt>
                <c:pt idx="9">
                  <c:v>0.58099999999999996</c:v>
                </c:pt>
                <c:pt idx="10">
                  <c:v>0.67200000000000004</c:v>
                </c:pt>
                <c:pt idx="11">
                  <c:v>0.60499999999999998</c:v>
                </c:pt>
                <c:pt idx="12">
                  <c:v>0.60299999999999998</c:v>
                </c:pt>
                <c:pt idx="13" formatCode="0%">
                  <c:v>0.64</c:v>
                </c:pt>
              </c:numCache>
            </c:numRef>
          </c:val>
          <c:extLst>
            <c:ext xmlns:c16="http://schemas.microsoft.com/office/drawing/2014/chart" uri="{C3380CC4-5D6E-409C-BE32-E72D297353CC}">
              <c16:uniqueId val="{00000001-F117-41D3-87CC-763ABEF094FF}"/>
            </c:ext>
          </c:extLst>
        </c:ser>
        <c:ser>
          <c:idx val="2"/>
          <c:order val="2"/>
          <c:tx>
            <c:strRef>
              <c:f>Varroáza!$T$24</c:f>
              <c:strCache>
                <c:ptCount val="1"/>
                <c:pt idx="0">
                  <c:v> 3-10</c:v>
                </c:pt>
              </c:strCache>
            </c:strRef>
          </c:tx>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Varroáza!$Q$25:$Q$38</c:f>
              <c:strCache>
                <c:ptCount val="14"/>
                <c:pt idx="0">
                  <c:v>Hlavní město Praha</c:v>
                </c:pt>
                <c:pt idx="1">
                  <c:v>Středočeský kraj</c:v>
                </c:pt>
                <c:pt idx="2">
                  <c:v>Jihočeský kraj</c:v>
                </c:pt>
                <c:pt idx="3">
                  <c:v>Plzeňský kraj</c:v>
                </c:pt>
                <c:pt idx="4">
                  <c:v>Karlovarský kraj</c:v>
                </c:pt>
                <c:pt idx="5">
                  <c:v>Ústecký kraj</c:v>
                </c:pt>
                <c:pt idx="6">
                  <c:v>Liberecký kraj</c:v>
                </c:pt>
                <c:pt idx="7">
                  <c:v>Královéhradecký kraj</c:v>
                </c:pt>
                <c:pt idx="8">
                  <c:v>Pardubický kraj</c:v>
                </c:pt>
                <c:pt idx="9">
                  <c:v>Kraj Vysočina</c:v>
                </c:pt>
                <c:pt idx="10">
                  <c:v>Jihomoravský kraj</c:v>
                </c:pt>
                <c:pt idx="11">
                  <c:v>Olomoucký kraj</c:v>
                </c:pt>
                <c:pt idx="12">
                  <c:v>Zlínský kraj</c:v>
                </c:pt>
                <c:pt idx="13">
                  <c:v>Moravskoslezský kraj</c:v>
                </c:pt>
              </c:strCache>
            </c:strRef>
          </c:cat>
          <c:val>
            <c:numRef>
              <c:f>Varroáza!$T$25:$T$38</c:f>
              <c:numCache>
                <c:formatCode>0.00%</c:formatCode>
                <c:ptCount val="14"/>
                <c:pt idx="0">
                  <c:v>0.22900000000000001</c:v>
                </c:pt>
                <c:pt idx="1">
                  <c:v>0.16400000000000001</c:v>
                </c:pt>
                <c:pt idx="2">
                  <c:v>0.157</c:v>
                </c:pt>
                <c:pt idx="3">
                  <c:v>0.183</c:v>
                </c:pt>
                <c:pt idx="4">
                  <c:v>0.158</c:v>
                </c:pt>
                <c:pt idx="5">
                  <c:v>0.14399999999999999</c:v>
                </c:pt>
                <c:pt idx="6">
                  <c:v>0.112</c:v>
                </c:pt>
                <c:pt idx="7">
                  <c:v>0.156</c:v>
                </c:pt>
                <c:pt idx="8">
                  <c:v>0.16400000000000001</c:v>
                </c:pt>
                <c:pt idx="9">
                  <c:v>0.20499999999999999</c:v>
                </c:pt>
                <c:pt idx="10">
                  <c:v>0.121</c:v>
                </c:pt>
                <c:pt idx="11">
                  <c:v>7.4999999999999997E-2</c:v>
                </c:pt>
                <c:pt idx="12">
                  <c:v>7.1999999999999995E-2</c:v>
                </c:pt>
                <c:pt idx="13">
                  <c:v>6.7000000000000004E-2</c:v>
                </c:pt>
              </c:numCache>
            </c:numRef>
          </c:val>
          <c:extLst>
            <c:ext xmlns:c16="http://schemas.microsoft.com/office/drawing/2014/chart" uri="{C3380CC4-5D6E-409C-BE32-E72D297353CC}">
              <c16:uniqueId val="{00000002-F117-41D3-87CC-763ABEF094FF}"/>
            </c:ext>
          </c:extLst>
        </c:ser>
        <c:ser>
          <c:idx val="3"/>
          <c:order val="3"/>
          <c:tx>
            <c:strRef>
              <c:f>Varroáza!$U$24</c:f>
              <c:strCache>
                <c:ptCount val="1"/>
                <c:pt idx="0">
                  <c:v>nad 10 </c:v>
                </c:pt>
              </c:strCache>
            </c:strRef>
          </c:tx>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Varroáza!$Q$25:$Q$38</c:f>
              <c:strCache>
                <c:ptCount val="14"/>
                <c:pt idx="0">
                  <c:v>Hlavní město Praha</c:v>
                </c:pt>
                <c:pt idx="1">
                  <c:v>Středočeský kraj</c:v>
                </c:pt>
                <c:pt idx="2">
                  <c:v>Jihočeský kraj</c:v>
                </c:pt>
                <c:pt idx="3">
                  <c:v>Plzeňský kraj</c:v>
                </c:pt>
                <c:pt idx="4">
                  <c:v>Karlovarský kraj</c:v>
                </c:pt>
                <c:pt idx="5">
                  <c:v>Ústecký kraj</c:v>
                </c:pt>
                <c:pt idx="6">
                  <c:v>Liberecký kraj</c:v>
                </c:pt>
                <c:pt idx="7">
                  <c:v>Královéhradecký kraj</c:v>
                </c:pt>
                <c:pt idx="8">
                  <c:v>Pardubický kraj</c:v>
                </c:pt>
                <c:pt idx="9">
                  <c:v>Kraj Vysočina</c:v>
                </c:pt>
                <c:pt idx="10">
                  <c:v>Jihomoravský kraj</c:v>
                </c:pt>
                <c:pt idx="11">
                  <c:v>Olomoucký kraj</c:v>
                </c:pt>
                <c:pt idx="12">
                  <c:v>Zlínský kraj</c:v>
                </c:pt>
                <c:pt idx="13">
                  <c:v>Moravskoslezský kraj</c:v>
                </c:pt>
              </c:strCache>
            </c:strRef>
          </c:cat>
          <c:val>
            <c:numRef>
              <c:f>Varroáza!$U$25:$U$38</c:f>
              <c:numCache>
                <c:formatCode>0.00%</c:formatCode>
                <c:ptCount val="14"/>
                <c:pt idx="0">
                  <c:v>0.129</c:v>
                </c:pt>
                <c:pt idx="1">
                  <c:v>6.9000000000000006E-2</c:v>
                </c:pt>
                <c:pt idx="2">
                  <c:v>7.5999999999999998E-2</c:v>
                </c:pt>
                <c:pt idx="3">
                  <c:v>5.3999999999999999E-2</c:v>
                </c:pt>
                <c:pt idx="4" formatCode="0%">
                  <c:v>7.0000000000000007E-2</c:v>
                </c:pt>
                <c:pt idx="5">
                  <c:v>5.0999999999999997E-2</c:v>
                </c:pt>
                <c:pt idx="6">
                  <c:v>4.8000000000000001E-2</c:v>
                </c:pt>
                <c:pt idx="7">
                  <c:v>5.1999999999999998E-2</c:v>
                </c:pt>
                <c:pt idx="8">
                  <c:v>5.0999999999999997E-2</c:v>
                </c:pt>
                <c:pt idx="9">
                  <c:v>3.9E-2</c:v>
                </c:pt>
                <c:pt idx="10">
                  <c:v>2.5999999999999999E-2</c:v>
                </c:pt>
                <c:pt idx="11" formatCode="0%">
                  <c:v>0.02</c:v>
                </c:pt>
                <c:pt idx="12">
                  <c:v>1.4999999999999999E-2</c:v>
                </c:pt>
                <c:pt idx="13">
                  <c:v>1.4E-2</c:v>
                </c:pt>
              </c:numCache>
            </c:numRef>
          </c:val>
          <c:extLst>
            <c:ext xmlns:c16="http://schemas.microsoft.com/office/drawing/2014/chart" uri="{C3380CC4-5D6E-409C-BE32-E72D297353CC}">
              <c16:uniqueId val="{00000003-F117-41D3-87CC-763ABEF094FF}"/>
            </c:ext>
          </c:extLst>
        </c:ser>
        <c:dLbls>
          <c:dLblPos val="ctr"/>
          <c:showLegendKey val="0"/>
          <c:showVal val="1"/>
          <c:showCatName val="0"/>
          <c:showSerName val="0"/>
          <c:showPercent val="0"/>
          <c:showBubbleSize val="0"/>
        </c:dLbls>
        <c:gapWidth val="150"/>
        <c:overlap val="100"/>
        <c:axId val="2026052975"/>
        <c:axId val="2023228191"/>
      </c:barChart>
      <c:catAx>
        <c:axId val="20260529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cs-CZ"/>
          </a:p>
        </c:txPr>
        <c:crossAx val="2023228191"/>
        <c:crosses val="autoZero"/>
        <c:auto val="1"/>
        <c:lblAlgn val="ctr"/>
        <c:lblOffset val="100"/>
        <c:noMultiLvlLbl val="0"/>
      </c:catAx>
      <c:valAx>
        <c:axId val="202322819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cs-CZ"/>
          </a:p>
        </c:txPr>
        <c:crossAx val="20260529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MVP!$D$4</c:f>
              <c:strCache>
                <c:ptCount val="1"/>
                <c:pt idx="0">
                  <c:v>Počet ohnisek</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numRef>
              <c:f>MVP!$E$3:$P$3</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MVP!$E$4:$P$4</c:f>
              <c:numCache>
                <c:formatCode>General</c:formatCode>
                <c:ptCount val="12"/>
                <c:pt idx="0">
                  <c:v>164</c:v>
                </c:pt>
                <c:pt idx="1">
                  <c:v>160</c:v>
                </c:pt>
                <c:pt idx="2">
                  <c:v>179</c:v>
                </c:pt>
                <c:pt idx="3">
                  <c:v>128</c:v>
                </c:pt>
                <c:pt idx="4">
                  <c:v>332</c:v>
                </c:pt>
                <c:pt idx="5">
                  <c:v>239</c:v>
                </c:pt>
                <c:pt idx="6">
                  <c:v>242</c:v>
                </c:pt>
                <c:pt idx="7">
                  <c:v>152</c:v>
                </c:pt>
                <c:pt idx="8">
                  <c:v>113</c:v>
                </c:pt>
                <c:pt idx="9">
                  <c:v>134</c:v>
                </c:pt>
                <c:pt idx="10">
                  <c:v>108</c:v>
                </c:pt>
                <c:pt idx="11">
                  <c:v>63</c:v>
                </c:pt>
              </c:numCache>
            </c:numRef>
          </c:val>
          <c:smooth val="0"/>
          <c:extLst>
            <c:ext xmlns:c16="http://schemas.microsoft.com/office/drawing/2014/chart" uri="{C3380CC4-5D6E-409C-BE32-E72D297353CC}">
              <c16:uniqueId val="{00000001-AED4-44C7-9C6E-4EE363715C93}"/>
            </c:ext>
          </c:extLst>
        </c:ser>
        <c:dLbls>
          <c:dLblPos val="t"/>
          <c:showLegendKey val="0"/>
          <c:showVal val="1"/>
          <c:showCatName val="0"/>
          <c:showSerName val="0"/>
          <c:showPercent val="0"/>
          <c:showBubbleSize val="0"/>
        </c:dLbls>
        <c:smooth val="0"/>
        <c:axId val="752716559"/>
        <c:axId val="803058959"/>
      </c:lineChart>
      <c:catAx>
        <c:axId val="752716559"/>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cs-CZ" sz="1100" baseline="0"/>
                  <a:t>Rok</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cs-CZ"/>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803058959"/>
        <c:crosses val="autoZero"/>
        <c:auto val="1"/>
        <c:lblAlgn val="ctr"/>
        <c:lblOffset val="100"/>
        <c:noMultiLvlLbl val="0"/>
      </c:catAx>
      <c:valAx>
        <c:axId val="80305895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Počet </a:t>
                </a:r>
                <a:r>
                  <a:rPr lang="en-US" sz="1100" baseline="0"/>
                  <a:t>ohnisek</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75271655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1">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1.xml.rels><?xml version="1.0" encoding="UTF-8" standalone="yes"?>
<Relationships xmlns="http://schemas.openxmlformats.org/package/2006/relationships"><Relationship Id="rId2" Type="http://schemas.openxmlformats.org/officeDocument/2006/relationships/hyperlink" Target="mailto:kucera@vcelarstvi.cz" TargetMode="External"/><Relationship Id="rId1" Type="http://schemas.openxmlformats.org/officeDocument/2006/relationships/hyperlink" Target="mailto:kralickova@vcelarstvi.cz" TargetMode="External"/></Relationships>
</file>

<file path=ppt/diagrams/_rels/data5.xml.rels><?xml version="1.0" encoding="UTF-8" standalone="yes"?>
<Relationships xmlns="http://schemas.openxmlformats.org/package/2006/relationships"><Relationship Id="rId1" Type="http://schemas.openxmlformats.org/officeDocument/2006/relationships/hyperlink" Target="http://www.vcelarstvi.cz/" TargetMode="External"/></Relationships>
</file>

<file path=ppt/diagrams/_rels/drawing11.xml.rels><?xml version="1.0" encoding="UTF-8" standalone="yes"?>
<Relationships xmlns="http://schemas.openxmlformats.org/package/2006/relationships"><Relationship Id="rId2" Type="http://schemas.openxmlformats.org/officeDocument/2006/relationships/hyperlink" Target="mailto:kucera@vcelarstvi.cz" TargetMode="External"/><Relationship Id="rId1" Type="http://schemas.openxmlformats.org/officeDocument/2006/relationships/hyperlink" Target="mailto:kralickova@vcelarstvi.cz" TargetMode="External"/></Relationships>
</file>

<file path=ppt/diagrams/_rels/drawing5.xml.rels><?xml version="1.0" encoding="UTF-8" standalone="yes"?>
<Relationships xmlns="http://schemas.openxmlformats.org/package/2006/relationships"><Relationship Id="rId1" Type="http://schemas.openxmlformats.org/officeDocument/2006/relationships/hyperlink" Target="http://www.vcelarstvi.cz/"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B2A000-FB0A-4E6D-8774-A95B998BF7CC}"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cs-CZ"/>
        </a:p>
      </dgm:t>
    </dgm:pt>
    <dgm:pt modelId="{2624C356-6A1C-4690-B6AB-0B03491C7378}">
      <dgm:prSet/>
      <dgm:spPr/>
      <dgm:t>
        <a:bodyPr/>
        <a:lstStyle/>
        <a:p>
          <a:pPr rtl="0"/>
          <a:r>
            <a:rPr lang="cs-CZ" b="1" dirty="0"/>
            <a:t>Evropské dotace </a:t>
          </a:r>
        </a:p>
        <a:p>
          <a:pPr rtl="0"/>
          <a:r>
            <a:rPr lang="cs-CZ" b="1" dirty="0"/>
            <a:t>podle Nařízení vlády č. 148/2019 Sb. </a:t>
          </a:r>
          <a:endParaRPr lang="cs-CZ" dirty="0"/>
        </a:p>
      </dgm:t>
    </dgm:pt>
    <dgm:pt modelId="{6CB74793-154A-4C8C-91C0-A955EA5A8531}" type="parTrans" cxnId="{69F78EAE-14BA-4E0D-8E1E-F6FEB3C60826}">
      <dgm:prSet/>
      <dgm:spPr/>
      <dgm:t>
        <a:bodyPr/>
        <a:lstStyle/>
        <a:p>
          <a:endParaRPr lang="cs-CZ"/>
        </a:p>
      </dgm:t>
    </dgm:pt>
    <dgm:pt modelId="{13875ACF-3EEE-4D8D-BEC0-2C319F75E016}" type="sibTrans" cxnId="{69F78EAE-14BA-4E0D-8E1E-F6FEB3C60826}">
      <dgm:prSet/>
      <dgm:spPr/>
      <dgm:t>
        <a:bodyPr/>
        <a:lstStyle/>
        <a:p>
          <a:endParaRPr lang="cs-CZ"/>
        </a:p>
      </dgm:t>
    </dgm:pt>
    <dgm:pt modelId="{05132683-2B1A-4C20-9251-CB0FF7CC2C89}" type="pres">
      <dgm:prSet presAssocID="{63B2A000-FB0A-4E6D-8774-A95B998BF7CC}" presName="Name0" presStyleCnt="0">
        <dgm:presLayoutVars>
          <dgm:chMax val="7"/>
          <dgm:dir/>
          <dgm:animLvl val="lvl"/>
          <dgm:resizeHandles val="exact"/>
        </dgm:presLayoutVars>
      </dgm:prSet>
      <dgm:spPr/>
    </dgm:pt>
    <dgm:pt modelId="{6A58D42E-DEC7-4A08-B00D-263A990D45D3}" type="pres">
      <dgm:prSet presAssocID="{2624C356-6A1C-4690-B6AB-0B03491C7378}" presName="circle1" presStyleLbl="node1" presStyleIdx="0" presStyleCnt="1"/>
      <dgm:spPr/>
    </dgm:pt>
    <dgm:pt modelId="{6B9BCD37-47CF-4746-85C9-80841B6A3609}" type="pres">
      <dgm:prSet presAssocID="{2624C356-6A1C-4690-B6AB-0B03491C7378}" presName="space" presStyleCnt="0"/>
      <dgm:spPr/>
    </dgm:pt>
    <dgm:pt modelId="{93F6490F-5A5A-46FB-BB8F-7B19B750B179}" type="pres">
      <dgm:prSet presAssocID="{2624C356-6A1C-4690-B6AB-0B03491C7378}" presName="rect1" presStyleLbl="alignAcc1" presStyleIdx="0" presStyleCnt="1"/>
      <dgm:spPr/>
    </dgm:pt>
    <dgm:pt modelId="{44349298-DCE7-40B8-B916-A0D5D996A4F5}" type="pres">
      <dgm:prSet presAssocID="{2624C356-6A1C-4690-B6AB-0B03491C7378}" presName="rect1ParTxNoCh" presStyleLbl="alignAcc1" presStyleIdx="0" presStyleCnt="1">
        <dgm:presLayoutVars>
          <dgm:chMax val="1"/>
          <dgm:bulletEnabled val="1"/>
        </dgm:presLayoutVars>
      </dgm:prSet>
      <dgm:spPr/>
    </dgm:pt>
  </dgm:ptLst>
  <dgm:cxnLst>
    <dgm:cxn modelId="{AD66793C-387D-448F-A9D6-FA5BE5F55548}" type="presOf" srcId="{2624C356-6A1C-4690-B6AB-0B03491C7378}" destId="{93F6490F-5A5A-46FB-BB8F-7B19B750B179}" srcOrd="0" destOrd="0" presId="urn:microsoft.com/office/officeart/2005/8/layout/target3"/>
    <dgm:cxn modelId="{2F429D99-AF82-491B-B664-8CC9E9035BAE}" type="presOf" srcId="{2624C356-6A1C-4690-B6AB-0B03491C7378}" destId="{44349298-DCE7-40B8-B916-A0D5D996A4F5}" srcOrd="1" destOrd="0" presId="urn:microsoft.com/office/officeart/2005/8/layout/target3"/>
    <dgm:cxn modelId="{69F78EAE-14BA-4E0D-8E1E-F6FEB3C60826}" srcId="{63B2A000-FB0A-4E6D-8774-A95B998BF7CC}" destId="{2624C356-6A1C-4690-B6AB-0B03491C7378}" srcOrd="0" destOrd="0" parTransId="{6CB74793-154A-4C8C-91C0-A955EA5A8531}" sibTransId="{13875ACF-3EEE-4D8D-BEC0-2C319F75E016}"/>
    <dgm:cxn modelId="{452A56C3-DA62-408D-A12D-8B07F92CE899}" type="presOf" srcId="{63B2A000-FB0A-4E6D-8774-A95B998BF7CC}" destId="{05132683-2B1A-4C20-9251-CB0FF7CC2C89}" srcOrd="0" destOrd="0" presId="urn:microsoft.com/office/officeart/2005/8/layout/target3"/>
    <dgm:cxn modelId="{C8330655-7A88-4AA8-B3B2-B48764BEC44B}" type="presParOf" srcId="{05132683-2B1A-4C20-9251-CB0FF7CC2C89}" destId="{6A58D42E-DEC7-4A08-B00D-263A990D45D3}" srcOrd="0" destOrd="0" presId="urn:microsoft.com/office/officeart/2005/8/layout/target3"/>
    <dgm:cxn modelId="{14EBDAFD-BE7C-4B3A-80A8-DFA928A32427}" type="presParOf" srcId="{05132683-2B1A-4C20-9251-CB0FF7CC2C89}" destId="{6B9BCD37-47CF-4746-85C9-80841B6A3609}" srcOrd="1" destOrd="0" presId="urn:microsoft.com/office/officeart/2005/8/layout/target3"/>
    <dgm:cxn modelId="{546F757F-DEF3-4D52-8FC2-8E84E6EA3520}" type="presParOf" srcId="{05132683-2B1A-4C20-9251-CB0FF7CC2C89}" destId="{93F6490F-5A5A-46FB-BB8F-7B19B750B179}" srcOrd="2" destOrd="0" presId="urn:microsoft.com/office/officeart/2005/8/layout/target3"/>
    <dgm:cxn modelId="{A200A352-F680-4670-9E3D-494C01D5ABE7}" type="presParOf" srcId="{05132683-2B1A-4C20-9251-CB0FF7CC2C89}" destId="{44349298-DCE7-40B8-B916-A0D5D996A4F5}"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FBF7BFC-EA0E-438B-AF2C-998AEF00A7A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cs-CZ"/>
        </a:p>
      </dgm:t>
    </dgm:pt>
    <dgm:pt modelId="{13739F2E-90A0-47AD-B588-BB92458268EF}">
      <dgm:prSet/>
      <dgm:spPr/>
      <dgm:t>
        <a:bodyPr/>
        <a:lstStyle/>
        <a:p>
          <a:pPr rtl="0"/>
          <a:r>
            <a:rPr lang="cs-CZ" dirty="0"/>
            <a:t>Upozornění</a:t>
          </a:r>
        </a:p>
      </dgm:t>
    </dgm:pt>
    <dgm:pt modelId="{6EE45811-2819-4EDB-8342-5ADA79C63BCE}" type="parTrans" cxnId="{50CF4D7C-D884-41F0-BF8C-35BC0A6E7E17}">
      <dgm:prSet/>
      <dgm:spPr/>
      <dgm:t>
        <a:bodyPr/>
        <a:lstStyle/>
        <a:p>
          <a:endParaRPr lang="cs-CZ"/>
        </a:p>
      </dgm:t>
    </dgm:pt>
    <dgm:pt modelId="{FEF15CCA-1551-41F5-8205-C7212E64D9B1}" type="sibTrans" cxnId="{50CF4D7C-D884-41F0-BF8C-35BC0A6E7E17}">
      <dgm:prSet/>
      <dgm:spPr/>
      <dgm:t>
        <a:bodyPr/>
        <a:lstStyle/>
        <a:p>
          <a:endParaRPr lang="cs-CZ"/>
        </a:p>
      </dgm:t>
    </dgm:pt>
    <dgm:pt modelId="{3C9F4ED6-C9B9-4B63-967A-ABFC5E77BE00}">
      <dgm:prSet custT="1"/>
      <dgm:spPr/>
      <dgm:t>
        <a:bodyPr/>
        <a:lstStyle/>
        <a:p>
          <a:pPr rtl="0"/>
          <a:r>
            <a:rPr lang="cs-CZ" sz="1800" dirty="0"/>
            <a:t>propagační tiskoviny a předměty musí svým obsahem souviset s odvětvím včelařství  </a:t>
          </a:r>
        </a:p>
      </dgm:t>
    </dgm:pt>
    <dgm:pt modelId="{5471E9D2-DD5B-46C0-8741-B950ADF90174}" type="parTrans" cxnId="{FCCE5032-1C91-4319-B7EB-43052FEFA37C}">
      <dgm:prSet/>
      <dgm:spPr/>
      <dgm:t>
        <a:bodyPr/>
        <a:lstStyle/>
        <a:p>
          <a:endParaRPr lang="cs-CZ"/>
        </a:p>
      </dgm:t>
    </dgm:pt>
    <dgm:pt modelId="{F102251F-442E-4B32-8D56-22CC0D9CB469}" type="sibTrans" cxnId="{FCCE5032-1C91-4319-B7EB-43052FEFA37C}">
      <dgm:prSet/>
      <dgm:spPr/>
      <dgm:t>
        <a:bodyPr/>
        <a:lstStyle/>
        <a:p>
          <a:endParaRPr lang="cs-CZ"/>
        </a:p>
      </dgm:t>
    </dgm:pt>
    <dgm:pt modelId="{227C18C8-E6B2-40ED-BE0A-8CC5EA8462C2}">
      <dgm:prSet custT="1"/>
      <dgm:spPr/>
      <dgm:t>
        <a:bodyPr/>
        <a:lstStyle/>
        <a:p>
          <a:pPr rtl="0"/>
          <a:r>
            <a:rPr lang="cs-CZ" sz="1800" dirty="0"/>
            <a:t>dotovat lze pouze propagační tiskoviny a předměty, na které není čerpána jiná dotace </a:t>
          </a:r>
        </a:p>
      </dgm:t>
    </dgm:pt>
    <dgm:pt modelId="{7C452181-239A-48B4-9EDF-C9068EF5FBD2}" type="parTrans" cxnId="{1A404FE7-AF2D-4E3F-9B17-22C7DDF18B14}">
      <dgm:prSet/>
      <dgm:spPr/>
      <dgm:t>
        <a:bodyPr/>
        <a:lstStyle/>
        <a:p>
          <a:endParaRPr lang="cs-CZ"/>
        </a:p>
      </dgm:t>
    </dgm:pt>
    <dgm:pt modelId="{2A59A630-B8E2-430C-8622-1D2CB8A5EF73}" type="sibTrans" cxnId="{1A404FE7-AF2D-4E3F-9B17-22C7DDF18B14}">
      <dgm:prSet/>
      <dgm:spPr/>
      <dgm:t>
        <a:bodyPr/>
        <a:lstStyle/>
        <a:p>
          <a:endParaRPr lang="cs-CZ"/>
        </a:p>
      </dgm:t>
    </dgm:pt>
    <dgm:pt modelId="{FFF7CB4E-26B7-474A-AE04-2720F1D4FE47}">
      <dgm:prSet custT="1"/>
      <dgm:spPr/>
      <dgm:t>
        <a:bodyPr/>
        <a:lstStyle/>
        <a:p>
          <a:pPr rtl="0"/>
          <a:r>
            <a:rPr lang="cs-CZ" sz="1800" dirty="0"/>
            <a:t>při pořizování propagačních  tiskovin a předmětů dbejte na hospodárnost, účelnost a efektivnost </a:t>
          </a:r>
        </a:p>
      </dgm:t>
    </dgm:pt>
    <dgm:pt modelId="{7FA5A073-4A0F-449D-8183-D4304B17D811}" type="parTrans" cxnId="{3411749D-10FA-4C40-B2F4-61571430A868}">
      <dgm:prSet/>
      <dgm:spPr/>
      <dgm:t>
        <a:bodyPr/>
        <a:lstStyle/>
        <a:p>
          <a:endParaRPr lang="cs-CZ"/>
        </a:p>
      </dgm:t>
    </dgm:pt>
    <dgm:pt modelId="{6BC2563E-D902-40CB-8C58-53340353E104}" type="sibTrans" cxnId="{3411749D-10FA-4C40-B2F4-61571430A868}">
      <dgm:prSet/>
      <dgm:spPr/>
      <dgm:t>
        <a:bodyPr/>
        <a:lstStyle/>
        <a:p>
          <a:endParaRPr lang="cs-CZ"/>
        </a:p>
      </dgm:t>
    </dgm:pt>
    <dgm:pt modelId="{DFA5C22B-EC3D-47CB-AF46-12C9B1F9CD75}">
      <dgm:prSet custT="1"/>
      <dgm:spPr/>
      <dgm:t>
        <a:bodyPr/>
        <a:lstStyle/>
        <a:p>
          <a:pPr rtl="0"/>
          <a:r>
            <a:rPr lang="cs-CZ" sz="1800" dirty="0"/>
            <a:t>dotaci nelze poskytnout na tvorbu a vydání audiovizuálních materiálů a tvorbu internetových stránek</a:t>
          </a:r>
        </a:p>
      </dgm:t>
    </dgm:pt>
    <dgm:pt modelId="{0F9B3029-6169-43B0-96EE-C08BC4C94077}" type="parTrans" cxnId="{63B7B576-AA17-49B1-B6F7-57B778D6848F}">
      <dgm:prSet/>
      <dgm:spPr/>
      <dgm:t>
        <a:bodyPr/>
        <a:lstStyle/>
        <a:p>
          <a:endParaRPr lang="cs-CZ"/>
        </a:p>
      </dgm:t>
    </dgm:pt>
    <dgm:pt modelId="{FB5B4ADC-DCC1-4672-B07B-040152AF8045}" type="sibTrans" cxnId="{63B7B576-AA17-49B1-B6F7-57B778D6848F}">
      <dgm:prSet/>
      <dgm:spPr/>
      <dgm:t>
        <a:bodyPr/>
        <a:lstStyle/>
        <a:p>
          <a:endParaRPr lang="cs-CZ"/>
        </a:p>
      </dgm:t>
    </dgm:pt>
    <dgm:pt modelId="{A3836842-9D7E-4421-8C7C-44C1CB44CC29}">
      <dgm:prSet custT="1"/>
      <dgm:spPr/>
      <dgm:t>
        <a:bodyPr/>
        <a:lstStyle/>
        <a:p>
          <a:pPr rtl="0"/>
          <a:endParaRPr lang="cs-CZ" sz="1800" dirty="0"/>
        </a:p>
      </dgm:t>
    </dgm:pt>
    <dgm:pt modelId="{FA9577CF-692F-4A99-898A-16E835C5DEE8}" type="parTrans" cxnId="{E117B1B1-3DBA-4344-B793-621FFE71E1F0}">
      <dgm:prSet/>
      <dgm:spPr/>
      <dgm:t>
        <a:bodyPr/>
        <a:lstStyle/>
        <a:p>
          <a:endParaRPr lang="cs-CZ"/>
        </a:p>
      </dgm:t>
    </dgm:pt>
    <dgm:pt modelId="{38334E1F-86AF-4C92-BF55-B5AC5A445A2F}" type="sibTrans" cxnId="{E117B1B1-3DBA-4344-B793-621FFE71E1F0}">
      <dgm:prSet/>
      <dgm:spPr/>
      <dgm:t>
        <a:bodyPr/>
        <a:lstStyle/>
        <a:p>
          <a:endParaRPr lang="cs-CZ"/>
        </a:p>
      </dgm:t>
    </dgm:pt>
    <dgm:pt modelId="{6A83185B-140A-4604-80B6-CCB6EC59232E}">
      <dgm:prSet custT="1"/>
      <dgm:spPr/>
      <dgm:t>
        <a:bodyPr/>
        <a:lstStyle/>
        <a:p>
          <a:pPr rtl="0"/>
          <a:r>
            <a:rPr lang="cs-CZ" sz="1800" dirty="0"/>
            <a:t>výše dotace činí 90% doložených nákladů, dotace se vypočítává bez poštovného, balného a dopravy</a:t>
          </a:r>
        </a:p>
      </dgm:t>
    </dgm:pt>
    <dgm:pt modelId="{29D88702-3E55-4C72-8434-3B8BE0278E27}" type="parTrans" cxnId="{0FE2E77E-0850-4FD1-8494-DF5D4D4F259C}">
      <dgm:prSet/>
      <dgm:spPr/>
      <dgm:t>
        <a:bodyPr/>
        <a:lstStyle/>
        <a:p>
          <a:endParaRPr lang="cs-CZ"/>
        </a:p>
      </dgm:t>
    </dgm:pt>
    <dgm:pt modelId="{38D37EB7-CEB5-4933-BD42-F682916D5FAD}" type="sibTrans" cxnId="{0FE2E77E-0850-4FD1-8494-DF5D4D4F259C}">
      <dgm:prSet/>
      <dgm:spPr/>
      <dgm:t>
        <a:bodyPr/>
        <a:lstStyle/>
        <a:p>
          <a:endParaRPr lang="cs-CZ"/>
        </a:p>
      </dgm:t>
    </dgm:pt>
    <dgm:pt modelId="{9F9323F1-8B2D-4222-AD11-CA797746367C}">
      <dgm:prSet custT="1"/>
      <dgm:spPr/>
      <dgm:t>
        <a:bodyPr/>
        <a:lstStyle/>
        <a:p>
          <a:pPr rtl="0"/>
          <a:endParaRPr lang="cs-CZ" sz="1800" dirty="0"/>
        </a:p>
      </dgm:t>
    </dgm:pt>
    <dgm:pt modelId="{3248775B-0FE2-4FF0-9D25-DA2EC247EF93}" type="parTrans" cxnId="{812FAF85-2FCE-4ACF-812C-622687B3D6C3}">
      <dgm:prSet/>
      <dgm:spPr/>
      <dgm:t>
        <a:bodyPr/>
        <a:lstStyle/>
        <a:p>
          <a:endParaRPr lang="cs-CZ"/>
        </a:p>
      </dgm:t>
    </dgm:pt>
    <dgm:pt modelId="{9E2497A5-FA5B-44D0-BFCB-BD0EEDF9DA28}" type="sibTrans" cxnId="{812FAF85-2FCE-4ACF-812C-622687B3D6C3}">
      <dgm:prSet/>
      <dgm:spPr/>
      <dgm:t>
        <a:bodyPr/>
        <a:lstStyle/>
        <a:p>
          <a:endParaRPr lang="cs-CZ"/>
        </a:p>
      </dgm:t>
    </dgm:pt>
    <dgm:pt modelId="{D27B8D34-C429-40C7-970E-7767F39F468A}" type="pres">
      <dgm:prSet presAssocID="{FFBF7BFC-EA0E-438B-AF2C-998AEF00A7A7}" presName="linearFlow" presStyleCnt="0">
        <dgm:presLayoutVars>
          <dgm:dir/>
          <dgm:animLvl val="lvl"/>
          <dgm:resizeHandles val="exact"/>
        </dgm:presLayoutVars>
      </dgm:prSet>
      <dgm:spPr/>
    </dgm:pt>
    <dgm:pt modelId="{67A2A2B0-51E8-46AF-ADC8-EAA8D65C42D4}" type="pres">
      <dgm:prSet presAssocID="{13739F2E-90A0-47AD-B588-BB92458268EF}" presName="composite" presStyleCnt="0"/>
      <dgm:spPr/>
    </dgm:pt>
    <dgm:pt modelId="{B94ED2F9-7C80-48BD-9984-FAD0B4417FFA}" type="pres">
      <dgm:prSet presAssocID="{13739F2E-90A0-47AD-B588-BB92458268EF}" presName="parentText" presStyleLbl="alignNode1" presStyleIdx="0" presStyleCnt="1">
        <dgm:presLayoutVars>
          <dgm:chMax val="1"/>
          <dgm:bulletEnabled val="1"/>
        </dgm:presLayoutVars>
      </dgm:prSet>
      <dgm:spPr/>
    </dgm:pt>
    <dgm:pt modelId="{1AF1C804-3998-421F-9925-AA14FAD2D5A6}" type="pres">
      <dgm:prSet presAssocID="{13739F2E-90A0-47AD-B588-BB92458268EF}" presName="descendantText" presStyleLbl="alignAcc1" presStyleIdx="0" presStyleCnt="1" custLinFactNeighborX="0" custLinFactNeighborY="321">
        <dgm:presLayoutVars>
          <dgm:bulletEnabled val="1"/>
        </dgm:presLayoutVars>
      </dgm:prSet>
      <dgm:spPr/>
    </dgm:pt>
  </dgm:ptLst>
  <dgm:cxnLst>
    <dgm:cxn modelId="{F84A1C0B-A609-4CC1-A6F6-08C97F29ABB7}" type="presOf" srcId="{A3836842-9D7E-4421-8C7C-44C1CB44CC29}" destId="{1AF1C804-3998-421F-9925-AA14FAD2D5A6}" srcOrd="0" destOrd="6" presId="urn:microsoft.com/office/officeart/2005/8/layout/chevron2"/>
    <dgm:cxn modelId="{DB1A0B2A-EA14-45FE-9358-A59A655880DD}" type="presOf" srcId="{DFA5C22B-EC3D-47CB-AF46-12C9B1F9CD75}" destId="{1AF1C804-3998-421F-9925-AA14FAD2D5A6}" srcOrd="0" destOrd="3" presId="urn:microsoft.com/office/officeart/2005/8/layout/chevron2"/>
    <dgm:cxn modelId="{FCCE5032-1C91-4319-B7EB-43052FEFA37C}" srcId="{13739F2E-90A0-47AD-B588-BB92458268EF}" destId="{3C9F4ED6-C9B9-4B63-967A-ABFC5E77BE00}" srcOrd="0" destOrd="0" parTransId="{5471E9D2-DD5B-46C0-8741-B950ADF90174}" sibTransId="{F102251F-442E-4B32-8D56-22CC0D9CB469}"/>
    <dgm:cxn modelId="{CE2F0375-CDA5-4AFA-902E-A13865A764D3}" type="presOf" srcId="{3C9F4ED6-C9B9-4B63-967A-ABFC5E77BE00}" destId="{1AF1C804-3998-421F-9925-AA14FAD2D5A6}" srcOrd="0" destOrd="0" presId="urn:microsoft.com/office/officeart/2005/8/layout/chevron2"/>
    <dgm:cxn modelId="{63B7B576-AA17-49B1-B6F7-57B778D6848F}" srcId="{13739F2E-90A0-47AD-B588-BB92458268EF}" destId="{DFA5C22B-EC3D-47CB-AF46-12C9B1F9CD75}" srcOrd="3" destOrd="0" parTransId="{0F9B3029-6169-43B0-96EE-C08BC4C94077}" sibTransId="{FB5B4ADC-DCC1-4672-B07B-040152AF8045}"/>
    <dgm:cxn modelId="{960EEF76-BFDF-42AF-B5B3-D19C17C049EF}" type="presOf" srcId="{FFF7CB4E-26B7-474A-AE04-2720F1D4FE47}" destId="{1AF1C804-3998-421F-9925-AA14FAD2D5A6}" srcOrd="0" destOrd="2" presId="urn:microsoft.com/office/officeart/2005/8/layout/chevron2"/>
    <dgm:cxn modelId="{D9A12D59-4E6B-4B74-8214-D3C6D4690027}" type="presOf" srcId="{6A83185B-140A-4604-80B6-CCB6EC59232E}" destId="{1AF1C804-3998-421F-9925-AA14FAD2D5A6}" srcOrd="0" destOrd="4" presId="urn:microsoft.com/office/officeart/2005/8/layout/chevron2"/>
    <dgm:cxn modelId="{778DD87A-5BDA-4BCD-A2D8-82BF5815944F}" type="presOf" srcId="{13739F2E-90A0-47AD-B588-BB92458268EF}" destId="{B94ED2F9-7C80-48BD-9984-FAD0B4417FFA}" srcOrd="0" destOrd="0" presId="urn:microsoft.com/office/officeart/2005/8/layout/chevron2"/>
    <dgm:cxn modelId="{50CF4D7C-D884-41F0-BF8C-35BC0A6E7E17}" srcId="{FFBF7BFC-EA0E-438B-AF2C-998AEF00A7A7}" destId="{13739F2E-90A0-47AD-B588-BB92458268EF}" srcOrd="0" destOrd="0" parTransId="{6EE45811-2819-4EDB-8342-5ADA79C63BCE}" sibTransId="{FEF15CCA-1551-41F5-8205-C7212E64D9B1}"/>
    <dgm:cxn modelId="{0FE2E77E-0850-4FD1-8494-DF5D4D4F259C}" srcId="{13739F2E-90A0-47AD-B588-BB92458268EF}" destId="{6A83185B-140A-4604-80B6-CCB6EC59232E}" srcOrd="4" destOrd="0" parTransId="{29D88702-3E55-4C72-8434-3B8BE0278E27}" sibTransId="{38D37EB7-CEB5-4933-BD42-F682916D5FAD}"/>
    <dgm:cxn modelId="{812FAF85-2FCE-4ACF-812C-622687B3D6C3}" srcId="{13739F2E-90A0-47AD-B588-BB92458268EF}" destId="{9F9323F1-8B2D-4222-AD11-CA797746367C}" srcOrd="5" destOrd="0" parTransId="{3248775B-0FE2-4FF0-9D25-DA2EC247EF93}" sibTransId="{9E2497A5-FA5B-44D0-BFCB-BD0EEDF9DA28}"/>
    <dgm:cxn modelId="{3411749D-10FA-4C40-B2F4-61571430A868}" srcId="{13739F2E-90A0-47AD-B588-BB92458268EF}" destId="{FFF7CB4E-26B7-474A-AE04-2720F1D4FE47}" srcOrd="2" destOrd="0" parTransId="{7FA5A073-4A0F-449D-8183-D4304B17D811}" sibTransId="{6BC2563E-D902-40CB-8C58-53340353E104}"/>
    <dgm:cxn modelId="{73678CA7-D63F-4ED2-B63A-CE8F6AE336D5}" type="presOf" srcId="{9F9323F1-8B2D-4222-AD11-CA797746367C}" destId="{1AF1C804-3998-421F-9925-AA14FAD2D5A6}" srcOrd="0" destOrd="5" presId="urn:microsoft.com/office/officeart/2005/8/layout/chevron2"/>
    <dgm:cxn modelId="{E117B1B1-3DBA-4344-B793-621FFE71E1F0}" srcId="{13739F2E-90A0-47AD-B588-BB92458268EF}" destId="{A3836842-9D7E-4421-8C7C-44C1CB44CC29}" srcOrd="6" destOrd="0" parTransId="{FA9577CF-692F-4A99-898A-16E835C5DEE8}" sibTransId="{38334E1F-86AF-4C92-BF55-B5AC5A445A2F}"/>
    <dgm:cxn modelId="{C1C237B2-6D8D-4F69-B220-18987411DD88}" type="presOf" srcId="{227C18C8-E6B2-40ED-BE0A-8CC5EA8462C2}" destId="{1AF1C804-3998-421F-9925-AA14FAD2D5A6}" srcOrd="0" destOrd="1" presId="urn:microsoft.com/office/officeart/2005/8/layout/chevron2"/>
    <dgm:cxn modelId="{1A404FE7-AF2D-4E3F-9B17-22C7DDF18B14}" srcId="{13739F2E-90A0-47AD-B588-BB92458268EF}" destId="{227C18C8-E6B2-40ED-BE0A-8CC5EA8462C2}" srcOrd="1" destOrd="0" parTransId="{7C452181-239A-48B4-9EDF-C9068EF5FBD2}" sibTransId="{2A59A630-B8E2-430C-8622-1D2CB8A5EF73}"/>
    <dgm:cxn modelId="{7FC70FF5-D0D6-49C1-8C75-286406B7B4EA}" type="presOf" srcId="{FFBF7BFC-EA0E-438B-AF2C-998AEF00A7A7}" destId="{D27B8D34-C429-40C7-970E-7767F39F468A}" srcOrd="0" destOrd="0" presId="urn:microsoft.com/office/officeart/2005/8/layout/chevron2"/>
    <dgm:cxn modelId="{09C59717-461C-4E31-8D0F-C9605766054F}" type="presParOf" srcId="{D27B8D34-C429-40C7-970E-7767F39F468A}" destId="{67A2A2B0-51E8-46AF-ADC8-EAA8D65C42D4}" srcOrd="0" destOrd="0" presId="urn:microsoft.com/office/officeart/2005/8/layout/chevron2"/>
    <dgm:cxn modelId="{FADA9D7E-F69C-411E-AD94-BC60FCF689B2}" type="presParOf" srcId="{67A2A2B0-51E8-46AF-ADC8-EAA8D65C42D4}" destId="{B94ED2F9-7C80-48BD-9984-FAD0B4417FFA}" srcOrd="0" destOrd="0" presId="urn:microsoft.com/office/officeart/2005/8/layout/chevron2"/>
    <dgm:cxn modelId="{0BD4DCC7-9546-4209-BA08-25D1F1CBC102}" type="presParOf" srcId="{67A2A2B0-51E8-46AF-ADC8-EAA8D65C42D4}" destId="{1AF1C804-3998-421F-9925-AA14FAD2D5A6}"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FBF7BFC-EA0E-438B-AF2C-998AEF00A7A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cs-CZ"/>
        </a:p>
      </dgm:t>
    </dgm:pt>
    <dgm:pt modelId="{13739F2E-90A0-47AD-B588-BB92458268EF}">
      <dgm:prSet/>
      <dgm:spPr/>
      <dgm:t>
        <a:bodyPr/>
        <a:lstStyle/>
        <a:p>
          <a:pPr rtl="0"/>
          <a:r>
            <a:rPr lang="cs-CZ" dirty="0"/>
            <a:t>Upozornění</a:t>
          </a:r>
        </a:p>
      </dgm:t>
    </dgm:pt>
    <dgm:pt modelId="{6EE45811-2819-4EDB-8342-5ADA79C63BCE}" type="parTrans" cxnId="{50CF4D7C-D884-41F0-BF8C-35BC0A6E7E17}">
      <dgm:prSet/>
      <dgm:spPr/>
      <dgm:t>
        <a:bodyPr/>
        <a:lstStyle/>
        <a:p>
          <a:endParaRPr lang="cs-CZ"/>
        </a:p>
      </dgm:t>
    </dgm:pt>
    <dgm:pt modelId="{FEF15CCA-1551-41F5-8205-C7212E64D9B1}" type="sibTrans" cxnId="{50CF4D7C-D884-41F0-BF8C-35BC0A6E7E17}">
      <dgm:prSet/>
      <dgm:spPr/>
      <dgm:t>
        <a:bodyPr/>
        <a:lstStyle/>
        <a:p>
          <a:endParaRPr lang="cs-CZ"/>
        </a:p>
      </dgm:t>
    </dgm:pt>
    <dgm:pt modelId="{3C9F4ED6-C9B9-4B63-967A-ABFC5E77BE00}">
      <dgm:prSet custT="1"/>
      <dgm:spPr/>
      <dgm:t>
        <a:bodyPr/>
        <a:lstStyle/>
        <a:p>
          <a:pPr rtl="0"/>
          <a:endParaRPr lang="cs-CZ" sz="1800" dirty="0"/>
        </a:p>
      </dgm:t>
    </dgm:pt>
    <dgm:pt modelId="{5471E9D2-DD5B-46C0-8741-B950ADF90174}" type="parTrans" cxnId="{FCCE5032-1C91-4319-B7EB-43052FEFA37C}">
      <dgm:prSet/>
      <dgm:spPr/>
      <dgm:t>
        <a:bodyPr/>
        <a:lstStyle/>
        <a:p>
          <a:endParaRPr lang="cs-CZ"/>
        </a:p>
      </dgm:t>
    </dgm:pt>
    <dgm:pt modelId="{F102251F-442E-4B32-8D56-22CC0D9CB469}" type="sibTrans" cxnId="{FCCE5032-1C91-4319-B7EB-43052FEFA37C}">
      <dgm:prSet/>
      <dgm:spPr/>
      <dgm:t>
        <a:bodyPr/>
        <a:lstStyle/>
        <a:p>
          <a:endParaRPr lang="cs-CZ"/>
        </a:p>
      </dgm:t>
    </dgm:pt>
    <dgm:pt modelId="{A3836842-9D7E-4421-8C7C-44C1CB44CC29}">
      <dgm:prSet custT="1"/>
      <dgm:spPr/>
      <dgm:t>
        <a:bodyPr/>
        <a:lstStyle/>
        <a:p>
          <a:pPr rtl="0"/>
          <a:endParaRPr lang="cs-CZ" sz="1800" dirty="0"/>
        </a:p>
      </dgm:t>
    </dgm:pt>
    <dgm:pt modelId="{FA9577CF-692F-4A99-898A-16E835C5DEE8}" type="parTrans" cxnId="{E117B1B1-3DBA-4344-B793-621FFE71E1F0}">
      <dgm:prSet/>
      <dgm:spPr/>
      <dgm:t>
        <a:bodyPr/>
        <a:lstStyle/>
        <a:p>
          <a:endParaRPr lang="cs-CZ"/>
        </a:p>
      </dgm:t>
    </dgm:pt>
    <dgm:pt modelId="{38334E1F-86AF-4C92-BF55-B5AC5A445A2F}" type="sibTrans" cxnId="{E117B1B1-3DBA-4344-B793-621FFE71E1F0}">
      <dgm:prSet/>
      <dgm:spPr/>
      <dgm:t>
        <a:bodyPr/>
        <a:lstStyle/>
        <a:p>
          <a:endParaRPr lang="cs-CZ"/>
        </a:p>
      </dgm:t>
    </dgm:pt>
    <dgm:pt modelId="{9F9323F1-8B2D-4222-AD11-CA797746367C}">
      <dgm:prSet custT="1"/>
      <dgm:spPr/>
      <dgm:t>
        <a:bodyPr/>
        <a:lstStyle/>
        <a:p>
          <a:pPr rtl="0"/>
          <a:endParaRPr lang="cs-CZ" sz="1800" dirty="0"/>
        </a:p>
      </dgm:t>
    </dgm:pt>
    <dgm:pt modelId="{3248775B-0FE2-4FF0-9D25-DA2EC247EF93}" type="parTrans" cxnId="{812FAF85-2FCE-4ACF-812C-622687B3D6C3}">
      <dgm:prSet/>
      <dgm:spPr/>
      <dgm:t>
        <a:bodyPr/>
        <a:lstStyle/>
        <a:p>
          <a:endParaRPr lang="cs-CZ"/>
        </a:p>
      </dgm:t>
    </dgm:pt>
    <dgm:pt modelId="{9E2497A5-FA5B-44D0-BFCB-BD0EEDF9DA28}" type="sibTrans" cxnId="{812FAF85-2FCE-4ACF-812C-622687B3D6C3}">
      <dgm:prSet/>
      <dgm:spPr/>
      <dgm:t>
        <a:bodyPr/>
        <a:lstStyle/>
        <a:p>
          <a:endParaRPr lang="cs-CZ"/>
        </a:p>
      </dgm:t>
    </dgm:pt>
    <dgm:pt modelId="{227C18C8-E6B2-40ED-BE0A-8CC5EA8462C2}">
      <dgm:prSet custT="1"/>
      <dgm:spPr/>
      <dgm:t>
        <a:bodyPr/>
        <a:lstStyle/>
        <a:p>
          <a:pPr rtl="0"/>
          <a:r>
            <a:rPr lang="cs-CZ" sz="1800" dirty="0"/>
            <a:t>návrhy propagačních předmětů zašlete ke konzultaci na adresu </a:t>
          </a:r>
          <a:r>
            <a:rPr lang="cs-CZ" sz="1800" dirty="0">
              <a:hlinkClick xmlns:r="http://schemas.openxmlformats.org/officeDocument/2006/relationships" r:id="rId1"/>
            </a:rPr>
            <a:t>kralickova@vcelarstvi.cz</a:t>
          </a:r>
          <a:r>
            <a:rPr lang="cs-CZ" sz="1800" dirty="0"/>
            <a:t> nebo </a:t>
          </a:r>
          <a:r>
            <a:rPr lang="cs-CZ" sz="1800" dirty="0">
              <a:hlinkClick xmlns:r="http://schemas.openxmlformats.org/officeDocument/2006/relationships" r:id="rId2"/>
            </a:rPr>
            <a:t>kucera@vcelarstvi.cz</a:t>
          </a:r>
          <a:endParaRPr lang="cs-CZ" sz="1800" dirty="0"/>
        </a:p>
      </dgm:t>
    </dgm:pt>
    <dgm:pt modelId="{2A59A630-B8E2-430C-8622-1D2CB8A5EF73}" type="sibTrans" cxnId="{1A404FE7-AF2D-4E3F-9B17-22C7DDF18B14}">
      <dgm:prSet/>
      <dgm:spPr/>
      <dgm:t>
        <a:bodyPr/>
        <a:lstStyle/>
        <a:p>
          <a:endParaRPr lang="cs-CZ"/>
        </a:p>
      </dgm:t>
    </dgm:pt>
    <dgm:pt modelId="{7C452181-239A-48B4-9EDF-C9068EF5FBD2}" type="parTrans" cxnId="{1A404FE7-AF2D-4E3F-9B17-22C7DDF18B14}">
      <dgm:prSet/>
      <dgm:spPr/>
      <dgm:t>
        <a:bodyPr/>
        <a:lstStyle/>
        <a:p>
          <a:endParaRPr lang="cs-CZ"/>
        </a:p>
      </dgm:t>
    </dgm:pt>
    <dgm:pt modelId="{FFF7CB4E-26B7-474A-AE04-2720F1D4FE47}">
      <dgm:prSet custT="1"/>
      <dgm:spPr/>
      <dgm:t>
        <a:bodyPr/>
        <a:lstStyle/>
        <a:p>
          <a:pPr rtl="0"/>
          <a:r>
            <a:rPr lang="cs-CZ" sz="1800" dirty="0"/>
            <a:t>doložte originální doklady o pořízení na ČSV, včetně fotodokumentace, nejpozději </a:t>
          </a:r>
          <a:r>
            <a:rPr lang="cs-CZ" sz="1800" b="1" dirty="0"/>
            <a:t>do 15. prosince 2022  </a:t>
          </a:r>
        </a:p>
      </dgm:t>
    </dgm:pt>
    <dgm:pt modelId="{6BC2563E-D902-40CB-8C58-53340353E104}" type="sibTrans" cxnId="{3411749D-10FA-4C40-B2F4-61571430A868}">
      <dgm:prSet/>
      <dgm:spPr/>
      <dgm:t>
        <a:bodyPr/>
        <a:lstStyle/>
        <a:p>
          <a:endParaRPr lang="cs-CZ"/>
        </a:p>
      </dgm:t>
    </dgm:pt>
    <dgm:pt modelId="{7FA5A073-4A0F-449D-8183-D4304B17D811}" type="parTrans" cxnId="{3411749D-10FA-4C40-B2F4-61571430A868}">
      <dgm:prSet/>
      <dgm:spPr/>
      <dgm:t>
        <a:bodyPr/>
        <a:lstStyle/>
        <a:p>
          <a:endParaRPr lang="cs-CZ"/>
        </a:p>
      </dgm:t>
    </dgm:pt>
    <dgm:pt modelId="{17B57A3C-3AF2-49D1-B1B9-9BD50C3A0667}">
      <dgm:prSet custT="1"/>
      <dgm:spPr/>
      <dgm:t>
        <a:bodyPr/>
        <a:lstStyle/>
        <a:p>
          <a:pPr rtl="0"/>
          <a:r>
            <a:rPr lang="cs-CZ" sz="1800" dirty="0"/>
            <a:t>vhodné dotační propagační předměty: </a:t>
          </a:r>
          <a:r>
            <a:rPr lang="cs-CZ" sz="1800" dirty="0" err="1"/>
            <a:t>rollupy</a:t>
          </a:r>
          <a:r>
            <a:rPr lang="cs-CZ" sz="1800" dirty="0"/>
            <a:t> včely medonosné, , trička, utěrky, hrníčky, tašky, kalendáře, hračky pro děti, letáky, brožury atd.</a:t>
          </a:r>
        </a:p>
      </dgm:t>
    </dgm:pt>
    <dgm:pt modelId="{82E1A713-F095-491C-89B2-238B07073757}" type="parTrans" cxnId="{D1E4A324-8819-4698-AB93-84CA6364D8E0}">
      <dgm:prSet/>
      <dgm:spPr/>
      <dgm:t>
        <a:bodyPr/>
        <a:lstStyle/>
        <a:p>
          <a:endParaRPr lang="cs-CZ"/>
        </a:p>
      </dgm:t>
    </dgm:pt>
    <dgm:pt modelId="{C9FB9964-8E78-415B-A31D-5FCFA61E7550}" type="sibTrans" cxnId="{D1E4A324-8819-4698-AB93-84CA6364D8E0}">
      <dgm:prSet/>
      <dgm:spPr/>
      <dgm:t>
        <a:bodyPr/>
        <a:lstStyle/>
        <a:p>
          <a:endParaRPr lang="cs-CZ"/>
        </a:p>
      </dgm:t>
    </dgm:pt>
    <dgm:pt modelId="{D27B8D34-C429-40C7-970E-7767F39F468A}" type="pres">
      <dgm:prSet presAssocID="{FFBF7BFC-EA0E-438B-AF2C-998AEF00A7A7}" presName="linearFlow" presStyleCnt="0">
        <dgm:presLayoutVars>
          <dgm:dir/>
          <dgm:animLvl val="lvl"/>
          <dgm:resizeHandles val="exact"/>
        </dgm:presLayoutVars>
      </dgm:prSet>
      <dgm:spPr/>
    </dgm:pt>
    <dgm:pt modelId="{67A2A2B0-51E8-46AF-ADC8-EAA8D65C42D4}" type="pres">
      <dgm:prSet presAssocID="{13739F2E-90A0-47AD-B588-BB92458268EF}" presName="composite" presStyleCnt="0"/>
      <dgm:spPr/>
    </dgm:pt>
    <dgm:pt modelId="{B94ED2F9-7C80-48BD-9984-FAD0B4417FFA}" type="pres">
      <dgm:prSet presAssocID="{13739F2E-90A0-47AD-B588-BB92458268EF}" presName="parentText" presStyleLbl="alignNode1" presStyleIdx="0" presStyleCnt="1">
        <dgm:presLayoutVars>
          <dgm:chMax val="1"/>
          <dgm:bulletEnabled val="1"/>
        </dgm:presLayoutVars>
      </dgm:prSet>
      <dgm:spPr/>
    </dgm:pt>
    <dgm:pt modelId="{1AF1C804-3998-421F-9925-AA14FAD2D5A6}" type="pres">
      <dgm:prSet presAssocID="{13739F2E-90A0-47AD-B588-BB92458268EF}" presName="descendantText" presStyleLbl="alignAcc1" presStyleIdx="0" presStyleCnt="1" custLinFactNeighborX="0" custLinFactNeighborY="321">
        <dgm:presLayoutVars>
          <dgm:bulletEnabled val="1"/>
        </dgm:presLayoutVars>
      </dgm:prSet>
      <dgm:spPr/>
    </dgm:pt>
  </dgm:ptLst>
  <dgm:cxnLst>
    <dgm:cxn modelId="{F84A1C0B-A609-4CC1-A6F6-08C97F29ABB7}" type="presOf" srcId="{A3836842-9D7E-4421-8C7C-44C1CB44CC29}" destId="{1AF1C804-3998-421F-9925-AA14FAD2D5A6}" srcOrd="0" destOrd="5" presId="urn:microsoft.com/office/officeart/2005/8/layout/chevron2"/>
    <dgm:cxn modelId="{D1E4A324-8819-4698-AB93-84CA6364D8E0}" srcId="{13739F2E-90A0-47AD-B588-BB92458268EF}" destId="{17B57A3C-3AF2-49D1-B1B9-9BD50C3A0667}" srcOrd="2" destOrd="0" parTransId="{82E1A713-F095-491C-89B2-238B07073757}" sibTransId="{C9FB9964-8E78-415B-A31D-5FCFA61E7550}"/>
    <dgm:cxn modelId="{FCCE5032-1C91-4319-B7EB-43052FEFA37C}" srcId="{13739F2E-90A0-47AD-B588-BB92458268EF}" destId="{3C9F4ED6-C9B9-4B63-967A-ABFC5E77BE00}" srcOrd="0" destOrd="0" parTransId="{5471E9D2-DD5B-46C0-8741-B950ADF90174}" sibTransId="{F102251F-442E-4B32-8D56-22CC0D9CB469}"/>
    <dgm:cxn modelId="{CE2F0375-CDA5-4AFA-902E-A13865A764D3}" type="presOf" srcId="{3C9F4ED6-C9B9-4B63-967A-ABFC5E77BE00}" destId="{1AF1C804-3998-421F-9925-AA14FAD2D5A6}" srcOrd="0" destOrd="0" presId="urn:microsoft.com/office/officeart/2005/8/layout/chevron2"/>
    <dgm:cxn modelId="{960EEF76-BFDF-42AF-B5B3-D19C17C049EF}" type="presOf" srcId="{FFF7CB4E-26B7-474A-AE04-2720F1D4FE47}" destId="{1AF1C804-3998-421F-9925-AA14FAD2D5A6}" srcOrd="0" destOrd="3" presId="urn:microsoft.com/office/officeart/2005/8/layout/chevron2"/>
    <dgm:cxn modelId="{778DD87A-5BDA-4BCD-A2D8-82BF5815944F}" type="presOf" srcId="{13739F2E-90A0-47AD-B588-BB92458268EF}" destId="{B94ED2F9-7C80-48BD-9984-FAD0B4417FFA}" srcOrd="0" destOrd="0" presId="urn:microsoft.com/office/officeart/2005/8/layout/chevron2"/>
    <dgm:cxn modelId="{50CF4D7C-D884-41F0-BF8C-35BC0A6E7E17}" srcId="{FFBF7BFC-EA0E-438B-AF2C-998AEF00A7A7}" destId="{13739F2E-90A0-47AD-B588-BB92458268EF}" srcOrd="0" destOrd="0" parTransId="{6EE45811-2819-4EDB-8342-5ADA79C63BCE}" sibTransId="{FEF15CCA-1551-41F5-8205-C7212E64D9B1}"/>
    <dgm:cxn modelId="{812FAF85-2FCE-4ACF-812C-622687B3D6C3}" srcId="{13739F2E-90A0-47AD-B588-BB92458268EF}" destId="{9F9323F1-8B2D-4222-AD11-CA797746367C}" srcOrd="4" destOrd="0" parTransId="{3248775B-0FE2-4FF0-9D25-DA2EC247EF93}" sibTransId="{9E2497A5-FA5B-44D0-BFCB-BD0EEDF9DA28}"/>
    <dgm:cxn modelId="{3411749D-10FA-4C40-B2F4-61571430A868}" srcId="{13739F2E-90A0-47AD-B588-BB92458268EF}" destId="{FFF7CB4E-26B7-474A-AE04-2720F1D4FE47}" srcOrd="3" destOrd="0" parTransId="{7FA5A073-4A0F-449D-8183-D4304B17D811}" sibTransId="{6BC2563E-D902-40CB-8C58-53340353E104}"/>
    <dgm:cxn modelId="{73678CA7-D63F-4ED2-B63A-CE8F6AE336D5}" type="presOf" srcId="{9F9323F1-8B2D-4222-AD11-CA797746367C}" destId="{1AF1C804-3998-421F-9925-AA14FAD2D5A6}" srcOrd="0" destOrd="4" presId="urn:microsoft.com/office/officeart/2005/8/layout/chevron2"/>
    <dgm:cxn modelId="{E117B1B1-3DBA-4344-B793-621FFE71E1F0}" srcId="{13739F2E-90A0-47AD-B588-BB92458268EF}" destId="{A3836842-9D7E-4421-8C7C-44C1CB44CC29}" srcOrd="5" destOrd="0" parTransId="{FA9577CF-692F-4A99-898A-16E835C5DEE8}" sibTransId="{38334E1F-86AF-4C92-BF55-B5AC5A445A2F}"/>
    <dgm:cxn modelId="{C1C237B2-6D8D-4F69-B220-18987411DD88}" type="presOf" srcId="{227C18C8-E6B2-40ED-BE0A-8CC5EA8462C2}" destId="{1AF1C804-3998-421F-9925-AA14FAD2D5A6}" srcOrd="0" destOrd="1" presId="urn:microsoft.com/office/officeart/2005/8/layout/chevron2"/>
    <dgm:cxn modelId="{8C5EB6CA-5184-4B20-BE46-59FD5B84897F}" type="presOf" srcId="{17B57A3C-3AF2-49D1-B1B9-9BD50C3A0667}" destId="{1AF1C804-3998-421F-9925-AA14FAD2D5A6}" srcOrd="0" destOrd="2" presId="urn:microsoft.com/office/officeart/2005/8/layout/chevron2"/>
    <dgm:cxn modelId="{1A404FE7-AF2D-4E3F-9B17-22C7DDF18B14}" srcId="{13739F2E-90A0-47AD-B588-BB92458268EF}" destId="{227C18C8-E6B2-40ED-BE0A-8CC5EA8462C2}" srcOrd="1" destOrd="0" parTransId="{7C452181-239A-48B4-9EDF-C9068EF5FBD2}" sibTransId="{2A59A630-B8E2-430C-8622-1D2CB8A5EF73}"/>
    <dgm:cxn modelId="{7FC70FF5-D0D6-49C1-8C75-286406B7B4EA}" type="presOf" srcId="{FFBF7BFC-EA0E-438B-AF2C-998AEF00A7A7}" destId="{D27B8D34-C429-40C7-970E-7767F39F468A}" srcOrd="0" destOrd="0" presId="urn:microsoft.com/office/officeart/2005/8/layout/chevron2"/>
    <dgm:cxn modelId="{09C59717-461C-4E31-8D0F-C9605766054F}" type="presParOf" srcId="{D27B8D34-C429-40C7-970E-7767F39F468A}" destId="{67A2A2B0-51E8-46AF-ADC8-EAA8D65C42D4}" srcOrd="0" destOrd="0" presId="urn:microsoft.com/office/officeart/2005/8/layout/chevron2"/>
    <dgm:cxn modelId="{FADA9D7E-F69C-411E-AD94-BC60FCF689B2}" type="presParOf" srcId="{67A2A2B0-51E8-46AF-ADC8-EAA8D65C42D4}" destId="{B94ED2F9-7C80-48BD-9984-FAD0B4417FFA}" srcOrd="0" destOrd="0" presId="urn:microsoft.com/office/officeart/2005/8/layout/chevron2"/>
    <dgm:cxn modelId="{0BD4DCC7-9546-4209-BA08-25D1F1CBC102}" type="presParOf" srcId="{67A2A2B0-51E8-46AF-ADC8-EAA8D65C42D4}" destId="{1AF1C804-3998-421F-9925-AA14FAD2D5A6}"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30D6ABB-7942-40A6-8470-C816C2238647}"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cs-CZ"/>
        </a:p>
      </dgm:t>
    </dgm:pt>
    <dgm:pt modelId="{8D0A63D3-ACAB-48A9-8241-8F4955C8D533}">
      <dgm:prSet/>
      <dgm:spPr/>
      <dgm:t>
        <a:bodyPr/>
        <a:lstStyle/>
        <a:p>
          <a:r>
            <a:rPr lang="cs-CZ" b="1" dirty="0"/>
            <a:t>Informace o poskytnutí národní dotace 1.D v roce 2022</a:t>
          </a:r>
        </a:p>
      </dgm:t>
    </dgm:pt>
    <dgm:pt modelId="{8C97847A-53F5-4F29-835B-5E7A65D88D4B}" type="parTrans" cxnId="{C613F88F-FD86-44BC-9B62-1F1DE3AA8A6C}">
      <dgm:prSet/>
      <dgm:spPr/>
      <dgm:t>
        <a:bodyPr/>
        <a:lstStyle/>
        <a:p>
          <a:endParaRPr lang="cs-CZ"/>
        </a:p>
      </dgm:t>
    </dgm:pt>
    <dgm:pt modelId="{A4625AD2-EF09-477C-B9E1-D91595FCF335}" type="sibTrans" cxnId="{C613F88F-FD86-44BC-9B62-1F1DE3AA8A6C}">
      <dgm:prSet/>
      <dgm:spPr/>
      <dgm:t>
        <a:bodyPr/>
        <a:lstStyle/>
        <a:p>
          <a:endParaRPr lang="cs-CZ"/>
        </a:p>
      </dgm:t>
    </dgm:pt>
    <dgm:pt modelId="{FC7CB344-0B5C-44F7-BAAD-E84F85F451C1}" type="pres">
      <dgm:prSet presAssocID="{A30D6ABB-7942-40A6-8470-C816C2238647}" presName="Name0" presStyleCnt="0">
        <dgm:presLayoutVars>
          <dgm:chMax val="7"/>
          <dgm:dir/>
          <dgm:animLvl val="lvl"/>
          <dgm:resizeHandles val="exact"/>
        </dgm:presLayoutVars>
      </dgm:prSet>
      <dgm:spPr/>
    </dgm:pt>
    <dgm:pt modelId="{BB3708DF-52A6-4416-9EB9-024A7649B70F}" type="pres">
      <dgm:prSet presAssocID="{8D0A63D3-ACAB-48A9-8241-8F4955C8D533}" presName="circle1" presStyleLbl="node1" presStyleIdx="0" presStyleCnt="1"/>
      <dgm:spPr/>
    </dgm:pt>
    <dgm:pt modelId="{BED5D5A3-8B7F-44F1-ABF5-4ACF3C208E2C}" type="pres">
      <dgm:prSet presAssocID="{8D0A63D3-ACAB-48A9-8241-8F4955C8D533}" presName="space" presStyleCnt="0"/>
      <dgm:spPr/>
    </dgm:pt>
    <dgm:pt modelId="{5CFDD6FF-DFFE-48D0-A9DF-D48FBC7CA1A9}" type="pres">
      <dgm:prSet presAssocID="{8D0A63D3-ACAB-48A9-8241-8F4955C8D533}" presName="rect1" presStyleLbl="alignAcc1" presStyleIdx="0" presStyleCnt="1" custLinFactNeighborX="0" custLinFactNeighborY="1986"/>
      <dgm:spPr/>
    </dgm:pt>
    <dgm:pt modelId="{D160885D-259F-4F95-900E-63909FD1C45D}" type="pres">
      <dgm:prSet presAssocID="{8D0A63D3-ACAB-48A9-8241-8F4955C8D533}" presName="rect1ParTxNoCh" presStyleLbl="alignAcc1" presStyleIdx="0" presStyleCnt="1">
        <dgm:presLayoutVars>
          <dgm:chMax val="1"/>
          <dgm:bulletEnabled val="1"/>
        </dgm:presLayoutVars>
      </dgm:prSet>
      <dgm:spPr/>
    </dgm:pt>
  </dgm:ptLst>
  <dgm:cxnLst>
    <dgm:cxn modelId="{02F52E02-7B5D-4880-96B1-D5452AB18CEC}" type="presOf" srcId="{A30D6ABB-7942-40A6-8470-C816C2238647}" destId="{FC7CB344-0B5C-44F7-BAAD-E84F85F451C1}" srcOrd="0" destOrd="0" presId="urn:microsoft.com/office/officeart/2005/8/layout/target3"/>
    <dgm:cxn modelId="{E061E752-7234-459B-8EE4-D216C0B2B1AD}" type="presOf" srcId="{8D0A63D3-ACAB-48A9-8241-8F4955C8D533}" destId="{5CFDD6FF-DFFE-48D0-A9DF-D48FBC7CA1A9}" srcOrd="0" destOrd="0" presId="urn:microsoft.com/office/officeart/2005/8/layout/target3"/>
    <dgm:cxn modelId="{C613F88F-FD86-44BC-9B62-1F1DE3AA8A6C}" srcId="{A30D6ABB-7942-40A6-8470-C816C2238647}" destId="{8D0A63D3-ACAB-48A9-8241-8F4955C8D533}" srcOrd="0" destOrd="0" parTransId="{8C97847A-53F5-4F29-835B-5E7A65D88D4B}" sibTransId="{A4625AD2-EF09-477C-B9E1-D91595FCF335}"/>
    <dgm:cxn modelId="{CCB183CC-C0FB-4550-A492-CC58F560C361}" type="presOf" srcId="{8D0A63D3-ACAB-48A9-8241-8F4955C8D533}" destId="{D160885D-259F-4F95-900E-63909FD1C45D}" srcOrd="1" destOrd="0" presId="urn:microsoft.com/office/officeart/2005/8/layout/target3"/>
    <dgm:cxn modelId="{EEC2955C-DCB0-4BD7-934C-907319D0B83B}" type="presParOf" srcId="{FC7CB344-0B5C-44F7-BAAD-E84F85F451C1}" destId="{BB3708DF-52A6-4416-9EB9-024A7649B70F}" srcOrd="0" destOrd="0" presId="urn:microsoft.com/office/officeart/2005/8/layout/target3"/>
    <dgm:cxn modelId="{C041C6A7-4D20-4DB6-B174-72F94AD0BEBE}" type="presParOf" srcId="{FC7CB344-0B5C-44F7-BAAD-E84F85F451C1}" destId="{BED5D5A3-8B7F-44F1-ABF5-4ACF3C208E2C}" srcOrd="1" destOrd="0" presId="urn:microsoft.com/office/officeart/2005/8/layout/target3"/>
    <dgm:cxn modelId="{0FE6B224-B98C-4AC3-9E29-968C87B91ADA}" type="presParOf" srcId="{FC7CB344-0B5C-44F7-BAAD-E84F85F451C1}" destId="{5CFDD6FF-DFFE-48D0-A9DF-D48FBC7CA1A9}" srcOrd="2" destOrd="0" presId="urn:microsoft.com/office/officeart/2005/8/layout/target3"/>
    <dgm:cxn modelId="{00F5F820-85A1-46F0-8304-CDF1DD5E8669}" type="presParOf" srcId="{FC7CB344-0B5C-44F7-BAAD-E84F85F451C1}" destId="{D160885D-259F-4F95-900E-63909FD1C45D}"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895BC15-903F-4C5F-9347-627F69AC708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F2464D96-B144-4C40-8091-E888CE7D1BA0}">
      <dgm:prSet custT="1"/>
      <dgm:spPr>
        <a:noFill/>
        <a:ln>
          <a:solidFill>
            <a:schemeClr val="accent1"/>
          </a:solidFill>
        </a:ln>
      </dgm:spPr>
      <dgm:t>
        <a:bodyPr/>
        <a:lstStyle/>
        <a:p>
          <a:pPr rtl="0"/>
          <a:r>
            <a:rPr lang="pl-PL" sz="1600" dirty="0">
              <a:solidFill>
                <a:schemeClr val="tx1"/>
              </a:solidFill>
            </a:rPr>
            <a:t>Pokyny viz Včelařství č. 8 (příloha) a Oběžník č. 1/2022</a:t>
          </a:r>
          <a:endParaRPr lang="cs-CZ" sz="1600" dirty="0">
            <a:solidFill>
              <a:schemeClr val="tx1"/>
            </a:solidFill>
          </a:endParaRPr>
        </a:p>
      </dgm:t>
    </dgm:pt>
    <dgm:pt modelId="{6D73AB7B-86BD-4DD7-B8B5-ED417C04FCD3}" type="parTrans" cxnId="{FA3664EC-EF70-48BE-9367-B05FEDF08A46}">
      <dgm:prSet/>
      <dgm:spPr/>
      <dgm:t>
        <a:bodyPr/>
        <a:lstStyle/>
        <a:p>
          <a:endParaRPr lang="cs-CZ" sz="1600">
            <a:solidFill>
              <a:schemeClr val="tx1"/>
            </a:solidFill>
          </a:endParaRPr>
        </a:p>
      </dgm:t>
    </dgm:pt>
    <dgm:pt modelId="{4A65FDCE-AFC0-4404-89E4-5784AAFEC7E0}" type="sibTrans" cxnId="{FA3664EC-EF70-48BE-9367-B05FEDF08A46}">
      <dgm:prSet/>
      <dgm:spPr/>
      <dgm:t>
        <a:bodyPr/>
        <a:lstStyle/>
        <a:p>
          <a:endParaRPr lang="cs-CZ" sz="1600">
            <a:solidFill>
              <a:schemeClr val="tx1"/>
            </a:solidFill>
          </a:endParaRPr>
        </a:p>
      </dgm:t>
    </dgm:pt>
    <dgm:pt modelId="{D758FE6B-0D86-4BE0-B65D-49B0AA15CE20}">
      <dgm:prSet custT="1"/>
      <dgm:spPr>
        <a:noFill/>
        <a:ln>
          <a:solidFill>
            <a:schemeClr val="accent1"/>
          </a:solidFill>
        </a:ln>
      </dgm:spPr>
      <dgm:t>
        <a:bodyPr/>
        <a:lstStyle/>
        <a:p>
          <a:pPr rtl="0"/>
          <a:r>
            <a:rPr lang="pl-PL" sz="1600" dirty="0">
              <a:solidFill>
                <a:schemeClr val="tx1"/>
              </a:solidFill>
            </a:rPr>
            <a:t>Celá příloha časopisu Včelařství je uveřejněna na webu včetně formulářů.</a:t>
          </a:r>
          <a:endParaRPr lang="cs-CZ" sz="1600" dirty="0">
            <a:solidFill>
              <a:schemeClr val="tx1"/>
            </a:solidFill>
          </a:endParaRPr>
        </a:p>
      </dgm:t>
    </dgm:pt>
    <dgm:pt modelId="{459CFE6E-F7D3-4530-9A2E-2F3311A1320E}" type="parTrans" cxnId="{F07CDDC9-64A2-4418-9861-FA938600EA64}">
      <dgm:prSet/>
      <dgm:spPr/>
      <dgm:t>
        <a:bodyPr/>
        <a:lstStyle/>
        <a:p>
          <a:endParaRPr lang="cs-CZ" sz="1600">
            <a:solidFill>
              <a:schemeClr val="tx1"/>
            </a:solidFill>
          </a:endParaRPr>
        </a:p>
      </dgm:t>
    </dgm:pt>
    <dgm:pt modelId="{F8228E09-6A35-4AD8-9EC5-3BCB2D04B796}" type="sibTrans" cxnId="{F07CDDC9-64A2-4418-9861-FA938600EA64}">
      <dgm:prSet/>
      <dgm:spPr/>
      <dgm:t>
        <a:bodyPr/>
        <a:lstStyle/>
        <a:p>
          <a:endParaRPr lang="cs-CZ" sz="1600">
            <a:solidFill>
              <a:schemeClr val="tx1"/>
            </a:solidFill>
          </a:endParaRPr>
        </a:p>
      </dgm:t>
    </dgm:pt>
    <dgm:pt modelId="{CAD610FA-E54B-4962-9E58-DCC9F6D3FC46}">
      <dgm:prSet custT="1"/>
      <dgm:spPr>
        <a:noFill/>
        <a:ln>
          <a:solidFill>
            <a:schemeClr val="accent1"/>
          </a:solidFill>
        </a:ln>
      </dgm:spPr>
      <dgm:t>
        <a:bodyPr/>
        <a:lstStyle/>
        <a:p>
          <a:pPr rtl="0"/>
          <a:r>
            <a:rPr lang="pl-PL" sz="1600" dirty="0">
              <a:solidFill>
                <a:schemeClr val="tx1"/>
              </a:solidFill>
            </a:rPr>
            <a:t>Je tam také výčet katastrů „bílých míst“ (území, kde nevyvíjí činnost žádná základní organizace svazu).</a:t>
          </a:r>
          <a:endParaRPr lang="cs-CZ" sz="1600" dirty="0">
            <a:solidFill>
              <a:schemeClr val="tx1"/>
            </a:solidFill>
          </a:endParaRPr>
        </a:p>
      </dgm:t>
    </dgm:pt>
    <dgm:pt modelId="{8D959CE8-7E85-4EFC-9D7F-A731F6D773CB}" type="parTrans" cxnId="{0A65005C-C5F2-4A80-BFBA-84101E1AAA1D}">
      <dgm:prSet/>
      <dgm:spPr/>
      <dgm:t>
        <a:bodyPr/>
        <a:lstStyle/>
        <a:p>
          <a:endParaRPr lang="cs-CZ" sz="1600">
            <a:solidFill>
              <a:schemeClr val="tx1"/>
            </a:solidFill>
          </a:endParaRPr>
        </a:p>
      </dgm:t>
    </dgm:pt>
    <dgm:pt modelId="{44D6059E-8F73-4197-B10C-BA80C3B82953}" type="sibTrans" cxnId="{0A65005C-C5F2-4A80-BFBA-84101E1AAA1D}">
      <dgm:prSet/>
      <dgm:spPr/>
      <dgm:t>
        <a:bodyPr/>
        <a:lstStyle/>
        <a:p>
          <a:endParaRPr lang="cs-CZ" sz="1600">
            <a:solidFill>
              <a:schemeClr val="tx1"/>
            </a:solidFill>
          </a:endParaRPr>
        </a:p>
      </dgm:t>
    </dgm:pt>
    <dgm:pt modelId="{1B15F0C5-FBA7-46CF-92D8-6997D164EA13}">
      <dgm:prSet custT="1"/>
      <dgm:spPr>
        <a:solidFill>
          <a:schemeClr val="accent3">
            <a:lumMod val="40000"/>
            <a:lumOff val="60000"/>
          </a:schemeClr>
        </a:solidFill>
      </dgm:spPr>
      <dgm:t>
        <a:bodyPr/>
        <a:lstStyle/>
        <a:p>
          <a:pPr rtl="0"/>
          <a:r>
            <a:rPr lang="pl-PL" sz="2000" b="1" dirty="0">
              <a:solidFill>
                <a:schemeClr val="tx1"/>
              </a:solidFill>
            </a:rPr>
            <a:t>Pozor! Termín doručení požadavků o dotaci je do 15. 10. 2022 včetně</a:t>
          </a:r>
          <a:r>
            <a:rPr lang="pl-PL" sz="1600" b="1" dirty="0">
              <a:solidFill>
                <a:schemeClr val="tx1"/>
              </a:solidFill>
            </a:rPr>
            <a:t>. Požadavky doručené po tomto datu nebudou vyřízeny.</a:t>
          </a:r>
          <a:endParaRPr lang="cs-CZ" sz="1600" b="1" dirty="0">
            <a:solidFill>
              <a:schemeClr val="tx1"/>
            </a:solidFill>
          </a:endParaRPr>
        </a:p>
      </dgm:t>
    </dgm:pt>
    <dgm:pt modelId="{5BE26780-C636-40F5-B0C0-127AAC64AA04}" type="parTrans" cxnId="{B3EE0FC3-2D6D-4174-B981-ED2F2E4122B9}">
      <dgm:prSet/>
      <dgm:spPr/>
      <dgm:t>
        <a:bodyPr/>
        <a:lstStyle/>
        <a:p>
          <a:endParaRPr lang="cs-CZ" sz="1600">
            <a:solidFill>
              <a:schemeClr val="tx1"/>
            </a:solidFill>
          </a:endParaRPr>
        </a:p>
      </dgm:t>
    </dgm:pt>
    <dgm:pt modelId="{10CE9DF8-AD75-46C9-8974-D3C8619DFE0B}" type="sibTrans" cxnId="{B3EE0FC3-2D6D-4174-B981-ED2F2E4122B9}">
      <dgm:prSet/>
      <dgm:spPr/>
      <dgm:t>
        <a:bodyPr/>
        <a:lstStyle/>
        <a:p>
          <a:endParaRPr lang="cs-CZ" sz="1600">
            <a:solidFill>
              <a:schemeClr val="tx1"/>
            </a:solidFill>
          </a:endParaRPr>
        </a:p>
      </dgm:t>
    </dgm:pt>
    <dgm:pt modelId="{2FE0C516-FA52-47DE-A6D9-759C916C4DEA}">
      <dgm:prSet custT="1"/>
      <dgm:spPr>
        <a:noFill/>
        <a:ln>
          <a:solidFill>
            <a:schemeClr val="accent1"/>
          </a:solidFill>
        </a:ln>
      </dgm:spPr>
      <dgm:t>
        <a:bodyPr/>
        <a:lstStyle/>
        <a:p>
          <a:pPr rtl="0"/>
          <a:r>
            <a:rPr lang="pl-PL" sz="1600" dirty="0">
              <a:solidFill>
                <a:schemeClr val="tx1"/>
              </a:solidFill>
            </a:rPr>
            <a:t>Pro rok 2022 je přislíbena částka 105 mil. Kč</a:t>
          </a:r>
          <a:endParaRPr lang="cs-CZ" sz="1600" dirty="0">
            <a:solidFill>
              <a:schemeClr val="tx1"/>
            </a:solidFill>
          </a:endParaRPr>
        </a:p>
      </dgm:t>
    </dgm:pt>
    <dgm:pt modelId="{6D267024-D7F8-4871-99E4-8009D24722FE}" type="parTrans" cxnId="{041212C5-40AD-4673-B0E4-6D551FD8F46C}">
      <dgm:prSet/>
      <dgm:spPr/>
      <dgm:t>
        <a:bodyPr/>
        <a:lstStyle/>
        <a:p>
          <a:endParaRPr lang="cs-CZ" sz="1600">
            <a:solidFill>
              <a:schemeClr val="tx1"/>
            </a:solidFill>
          </a:endParaRPr>
        </a:p>
      </dgm:t>
    </dgm:pt>
    <dgm:pt modelId="{FC29603C-FE0A-4B0A-9382-4D277F64E69C}" type="sibTrans" cxnId="{041212C5-40AD-4673-B0E4-6D551FD8F46C}">
      <dgm:prSet/>
      <dgm:spPr/>
      <dgm:t>
        <a:bodyPr/>
        <a:lstStyle/>
        <a:p>
          <a:endParaRPr lang="cs-CZ" sz="1600">
            <a:solidFill>
              <a:schemeClr val="tx1"/>
            </a:solidFill>
          </a:endParaRPr>
        </a:p>
      </dgm:t>
    </dgm:pt>
    <dgm:pt modelId="{B4FE87E5-19D3-44DA-8235-867D777DDF00}">
      <dgm:prSet custT="1"/>
      <dgm:spPr>
        <a:noFill/>
        <a:ln>
          <a:solidFill>
            <a:schemeClr val="accent1"/>
          </a:solidFill>
        </a:ln>
      </dgm:spPr>
      <dgm:t>
        <a:bodyPr/>
        <a:lstStyle/>
        <a:p>
          <a:pPr rtl="0"/>
          <a:r>
            <a:rPr lang="pl-PL" sz="1600" dirty="0">
              <a:solidFill>
                <a:schemeClr val="tx1"/>
              </a:solidFill>
            </a:rPr>
            <a:t>Na administraci této dotace je stejně jako loni stanoveno  5 %.</a:t>
          </a:r>
          <a:endParaRPr lang="cs-CZ" sz="1600" dirty="0">
            <a:solidFill>
              <a:schemeClr val="tx1"/>
            </a:solidFill>
          </a:endParaRPr>
        </a:p>
      </dgm:t>
    </dgm:pt>
    <dgm:pt modelId="{16D0952D-54D4-4396-9544-EE21C3F0E867}" type="parTrans" cxnId="{59DF6E59-87B8-4606-82BA-C88558ADF909}">
      <dgm:prSet/>
      <dgm:spPr/>
      <dgm:t>
        <a:bodyPr/>
        <a:lstStyle/>
        <a:p>
          <a:endParaRPr lang="cs-CZ" sz="1600">
            <a:solidFill>
              <a:schemeClr val="tx1"/>
            </a:solidFill>
          </a:endParaRPr>
        </a:p>
      </dgm:t>
    </dgm:pt>
    <dgm:pt modelId="{1419CD98-9DAF-419D-9871-FA936A86D866}" type="sibTrans" cxnId="{59DF6E59-87B8-4606-82BA-C88558ADF909}">
      <dgm:prSet/>
      <dgm:spPr/>
      <dgm:t>
        <a:bodyPr/>
        <a:lstStyle/>
        <a:p>
          <a:endParaRPr lang="cs-CZ" sz="1600">
            <a:solidFill>
              <a:schemeClr val="tx1"/>
            </a:solidFill>
          </a:endParaRPr>
        </a:p>
      </dgm:t>
    </dgm:pt>
    <dgm:pt modelId="{928729DE-AC03-4127-A7CB-22414224E2DC}">
      <dgm:prSet custT="1"/>
      <dgm:spPr>
        <a:noFill/>
        <a:ln>
          <a:solidFill>
            <a:schemeClr val="accent1"/>
          </a:solidFill>
        </a:ln>
      </dgm:spPr>
      <dgm:t>
        <a:bodyPr/>
        <a:lstStyle/>
        <a:p>
          <a:pPr rtl="0"/>
          <a:r>
            <a:rPr lang="pl-PL" sz="1600" dirty="0">
              <a:solidFill>
                <a:schemeClr val="tx1"/>
              </a:solidFill>
            </a:rPr>
            <a:t>Zpracování proběhne stejně jako loni přes CIS – nutno zabezpečit:</a:t>
          </a:r>
          <a:endParaRPr lang="cs-CZ" sz="1600" dirty="0">
            <a:solidFill>
              <a:schemeClr val="tx1"/>
            </a:solidFill>
          </a:endParaRPr>
        </a:p>
      </dgm:t>
    </dgm:pt>
    <dgm:pt modelId="{E7F4C47B-F63E-4E43-AF11-9FD392A56A36}" type="parTrans" cxnId="{E5194FF6-8C2A-44E3-BCE2-9E81105C109B}">
      <dgm:prSet/>
      <dgm:spPr/>
      <dgm:t>
        <a:bodyPr/>
        <a:lstStyle/>
        <a:p>
          <a:endParaRPr lang="cs-CZ" sz="1600">
            <a:solidFill>
              <a:schemeClr val="tx1"/>
            </a:solidFill>
          </a:endParaRPr>
        </a:p>
      </dgm:t>
    </dgm:pt>
    <dgm:pt modelId="{FE7D9851-9AA6-462B-AFE2-14A11691711A}" type="sibTrans" cxnId="{E5194FF6-8C2A-44E3-BCE2-9E81105C109B}">
      <dgm:prSet/>
      <dgm:spPr/>
      <dgm:t>
        <a:bodyPr/>
        <a:lstStyle/>
        <a:p>
          <a:endParaRPr lang="cs-CZ" sz="1600">
            <a:solidFill>
              <a:schemeClr val="tx1"/>
            </a:solidFill>
          </a:endParaRPr>
        </a:p>
      </dgm:t>
    </dgm:pt>
    <dgm:pt modelId="{92A7A7B6-A7B4-4420-835E-5D08256746A9}">
      <dgm:prSet custT="1"/>
      <dgm:spPr>
        <a:solidFill>
          <a:schemeClr val="accent4">
            <a:lumMod val="40000"/>
            <a:lumOff val="60000"/>
          </a:schemeClr>
        </a:solidFill>
      </dgm:spPr>
      <dgm:t>
        <a:bodyPr/>
        <a:lstStyle/>
        <a:p>
          <a:pPr rtl="0"/>
          <a:r>
            <a:rPr lang="pl-PL" sz="1600" dirty="0">
              <a:solidFill>
                <a:schemeClr val="tx1"/>
              </a:solidFill>
            </a:rPr>
            <a:t>	zadání dat do CIS nejpozději do </a:t>
          </a:r>
          <a:r>
            <a:rPr lang="pl-PL" sz="1800" b="1" dirty="0">
              <a:solidFill>
                <a:schemeClr val="tx1"/>
              </a:solidFill>
            </a:rPr>
            <a:t>31. 10. 2022</a:t>
          </a:r>
          <a:r>
            <a:rPr lang="pl-PL" sz="1800" dirty="0">
              <a:solidFill>
                <a:schemeClr val="tx1"/>
              </a:solidFill>
            </a:rPr>
            <a:t> </a:t>
          </a:r>
          <a:r>
            <a:rPr lang="pl-PL" sz="1600" dirty="0">
              <a:solidFill>
                <a:schemeClr val="tx1"/>
              </a:solidFill>
            </a:rPr>
            <a:t>– pozor na soulad údajů u aktuálního 	stavu a stavu pro dotaci 1.D!!!</a:t>
          </a:r>
          <a:endParaRPr lang="cs-CZ" sz="1600" dirty="0">
            <a:solidFill>
              <a:schemeClr val="tx1"/>
            </a:solidFill>
          </a:endParaRPr>
        </a:p>
      </dgm:t>
    </dgm:pt>
    <dgm:pt modelId="{80BEA2AF-AC53-4676-AFFB-2ACD7D4BED59}" type="parTrans" cxnId="{B6ECA5D1-A882-44FD-A468-2B20C72FE349}">
      <dgm:prSet/>
      <dgm:spPr/>
      <dgm:t>
        <a:bodyPr/>
        <a:lstStyle/>
        <a:p>
          <a:endParaRPr lang="cs-CZ" sz="1600">
            <a:solidFill>
              <a:schemeClr val="tx1"/>
            </a:solidFill>
          </a:endParaRPr>
        </a:p>
      </dgm:t>
    </dgm:pt>
    <dgm:pt modelId="{685AFDAA-B3B0-45A5-A4AF-3C745CB2DF96}" type="sibTrans" cxnId="{B6ECA5D1-A882-44FD-A468-2B20C72FE349}">
      <dgm:prSet/>
      <dgm:spPr/>
      <dgm:t>
        <a:bodyPr/>
        <a:lstStyle/>
        <a:p>
          <a:endParaRPr lang="cs-CZ" sz="1600">
            <a:solidFill>
              <a:schemeClr val="tx1"/>
            </a:solidFill>
          </a:endParaRPr>
        </a:p>
      </dgm:t>
    </dgm:pt>
    <dgm:pt modelId="{B00B0440-668B-440C-9763-DC3FE6184A51}">
      <dgm:prSet custT="1"/>
      <dgm:spPr>
        <a:solidFill>
          <a:schemeClr val="accent4">
            <a:lumMod val="40000"/>
            <a:lumOff val="60000"/>
          </a:schemeClr>
        </a:solidFill>
      </dgm:spPr>
      <dgm:t>
        <a:bodyPr/>
        <a:lstStyle/>
        <a:p>
          <a:pPr rtl="0">
            <a:lnSpc>
              <a:spcPct val="100000"/>
            </a:lnSpc>
          </a:pPr>
          <a:r>
            <a:rPr lang="pl-PL" sz="1600" dirty="0">
              <a:solidFill>
                <a:schemeClr val="tx1"/>
              </a:solidFill>
            </a:rPr>
            <a:t>	sběr podkladů od členů, pokud se přihlásí a zaplatí členský příspěvek na rok 2022 –                     	do  </a:t>
          </a:r>
          <a:r>
            <a:rPr lang="pl-PL" sz="1800" b="1" dirty="0">
              <a:solidFill>
                <a:schemeClr val="tx1"/>
              </a:solidFill>
            </a:rPr>
            <a:t>15. 10. 2022 </a:t>
          </a:r>
          <a:endParaRPr lang="cs-CZ" sz="1600" dirty="0">
            <a:solidFill>
              <a:schemeClr val="tx1"/>
            </a:solidFill>
          </a:endParaRPr>
        </a:p>
      </dgm:t>
    </dgm:pt>
    <dgm:pt modelId="{3B7C77E0-D596-4022-9CE2-E226C9C4A45F}" type="parTrans" cxnId="{5B691423-17AE-46AE-AABA-60B4BE8E1E4E}">
      <dgm:prSet/>
      <dgm:spPr/>
      <dgm:t>
        <a:bodyPr/>
        <a:lstStyle/>
        <a:p>
          <a:endParaRPr lang="cs-CZ">
            <a:solidFill>
              <a:schemeClr val="tx1"/>
            </a:solidFill>
          </a:endParaRPr>
        </a:p>
      </dgm:t>
    </dgm:pt>
    <dgm:pt modelId="{D555E219-2985-4884-A39B-27EA3DF85FEF}" type="sibTrans" cxnId="{5B691423-17AE-46AE-AABA-60B4BE8E1E4E}">
      <dgm:prSet/>
      <dgm:spPr/>
      <dgm:t>
        <a:bodyPr/>
        <a:lstStyle/>
        <a:p>
          <a:endParaRPr lang="cs-CZ">
            <a:solidFill>
              <a:schemeClr val="tx1"/>
            </a:solidFill>
          </a:endParaRPr>
        </a:p>
      </dgm:t>
    </dgm:pt>
    <dgm:pt modelId="{DDA7FBD2-8B9E-464B-8C8D-58F96E413AE2}">
      <dgm:prSet custT="1"/>
      <dgm:spPr>
        <a:noFill/>
        <a:ln>
          <a:solidFill>
            <a:schemeClr val="accent1"/>
          </a:solidFill>
        </a:ln>
      </dgm:spPr>
      <dgm:t>
        <a:bodyPr/>
        <a:lstStyle/>
        <a:p>
          <a:pPr rtl="0"/>
          <a:r>
            <a:rPr lang="pl-PL" sz="1600" b="1" dirty="0">
              <a:solidFill>
                <a:schemeClr val="tx1"/>
              </a:solidFill>
            </a:rPr>
            <a:t>Sumární žádost a Jmenný seznam včelařů žádajících o dotaci již ZO ČSV NEBUDE zasílat na sekretariát ČSV. Pouze udělá uzávěrku v programu CIS do 31. 10. 2022.</a:t>
          </a:r>
          <a:endParaRPr lang="cs-CZ" sz="1600" b="1" dirty="0">
            <a:solidFill>
              <a:schemeClr val="tx1"/>
            </a:solidFill>
          </a:endParaRPr>
        </a:p>
      </dgm:t>
    </dgm:pt>
    <dgm:pt modelId="{C685D571-B15C-430B-8B70-68ADD4A8A1E8}" type="sibTrans" cxnId="{8505DE95-7FB1-4A82-8867-97C1F336FDD6}">
      <dgm:prSet/>
      <dgm:spPr/>
      <dgm:t>
        <a:bodyPr/>
        <a:lstStyle/>
        <a:p>
          <a:endParaRPr lang="cs-CZ" sz="1600">
            <a:solidFill>
              <a:schemeClr val="tx1"/>
            </a:solidFill>
          </a:endParaRPr>
        </a:p>
      </dgm:t>
    </dgm:pt>
    <dgm:pt modelId="{41B40A31-6CBD-4609-BF9F-FAA85E5AB6A3}" type="parTrans" cxnId="{8505DE95-7FB1-4A82-8867-97C1F336FDD6}">
      <dgm:prSet/>
      <dgm:spPr/>
      <dgm:t>
        <a:bodyPr/>
        <a:lstStyle/>
        <a:p>
          <a:endParaRPr lang="cs-CZ" sz="1600">
            <a:solidFill>
              <a:schemeClr val="tx1"/>
            </a:solidFill>
          </a:endParaRPr>
        </a:p>
      </dgm:t>
    </dgm:pt>
    <dgm:pt modelId="{DA864C39-37BD-48ED-AE75-111ABE75668A}" type="pres">
      <dgm:prSet presAssocID="{8895BC15-903F-4C5F-9347-627F69AC708F}" presName="linear" presStyleCnt="0">
        <dgm:presLayoutVars>
          <dgm:animLvl val="lvl"/>
          <dgm:resizeHandles val="exact"/>
        </dgm:presLayoutVars>
      </dgm:prSet>
      <dgm:spPr/>
    </dgm:pt>
    <dgm:pt modelId="{6CED99EE-3F73-4AB8-86B8-9C8B1F6C8CE2}" type="pres">
      <dgm:prSet presAssocID="{F2464D96-B144-4C40-8091-E888CE7D1BA0}" presName="parentText" presStyleLbl="node1" presStyleIdx="0" presStyleCnt="10" custScaleY="68338">
        <dgm:presLayoutVars>
          <dgm:chMax val="0"/>
          <dgm:bulletEnabled val="1"/>
        </dgm:presLayoutVars>
      </dgm:prSet>
      <dgm:spPr/>
    </dgm:pt>
    <dgm:pt modelId="{5BB85B4E-0736-41FF-ABD8-ADF420E6517B}" type="pres">
      <dgm:prSet presAssocID="{4A65FDCE-AFC0-4404-89E4-5784AAFEC7E0}" presName="spacer" presStyleCnt="0"/>
      <dgm:spPr/>
    </dgm:pt>
    <dgm:pt modelId="{6BDD9ECF-5B7C-48C9-A66F-45D5FEBC825B}" type="pres">
      <dgm:prSet presAssocID="{D758FE6B-0D86-4BE0-B65D-49B0AA15CE20}" presName="parentText" presStyleLbl="node1" presStyleIdx="1" presStyleCnt="10" custScaleY="60918">
        <dgm:presLayoutVars>
          <dgm:chMax val="0"/>
          <dgm:bulletEnabled val="1"/>
        </dgm:presLayoutVars>
      </dgm:prSet>
      <dgm:spPr/>
    </dgm:pt>
    <dgm:pt modelId="{8B3A2567-F853-481B-BF31-3028D9972E85}" type="pres">
      <dgm:prSet presAssocID="{F8228E09-6A35-4AD8-9EC5-3BCB2D04B796}" presName="spacer" presStyleCnt="0"/>
      <dgm:spPr/>
    </dgm:pt>
    <dgm:pt modelId="{9CF65BF0-978A-4E87-AF30-294BCF399026}" type="pres">
      <dgm:prSet presAssocID="{CAD610FA-E54B-4962-9E58-DCC9F6D3FC46}" presName="parentText" presStyleLbl="node1" presStyleIdx="2" presStyleCnt="10" custScaleY="68117">
        <dgm:presLayoutVars>
          <dgm:chMax val="0"/>
          <dgm:bulletEnabled val="1"/>
        </dgm:presLayoutVars>
      </dgm:prSet>
      <dgm:spPr/>
    </dgm:pt>
    <dgm:pt modelId="{F89A9CC5-47A7-41C1-BD34-DC1FA498767E}" type="pres">
      <dgm:prSet presAssocID="{44D6059E-8F73-4197-B10C-BA80C3B82953}" presName="spacer" presStyleCnt="0"/>
      <dgm:spPr/>
    </dgm:pt>
    <dgm:pt modelId="{222A4D3E-B505-451D-AEDE-AA4B034B0CB0}" type="pres">
      <dgm:prSet presAssocID="{1B15F0C5-FBA7-46CF-92D8-6997D164EA13}" presName="parentText" presStyleLbl="node1" presStyleIdx="3" presStyleCnt="10" custScaleY="62252">
        <dgm:presLayoutVars>
          <dgm:chMax val="0"/>
          <dgm:bulletEnabled val="1"/>
        </dgm:presLayoutVars>
      </dgm:prSet>
      <dgm:spPr/>
    </dgm:pt>
    <dgm:pt modelId="{A218C58F-296C-4502-98B9-27EF98E3CAFA}" type="pres">
      <dgm:prSet presAssocID="{10CE9DF8-AD75-46C9-8974-D3C8619DFE0B}" presName="spacer" presStyleCnt="0"/>
      <dgm:spPr/>
    </dgm:pt>
    <dgm:pt modelId="{34FC3C68-983B-45AE-8BA0-C3EB9B56DC86}" type="pres">
      <dgm:prSet presAssocID="{2FE0C516-FA52-47DE-A6D9-759C916C4DEA}" presName="parentText" presStyleLbl="node1" presStyleIdx="4" presStyleCnt="10" custScaleY="56173">
        <dgm:presLayoutVars>
          <dgm:chMax val="0"/>
          <dgm:bulletEnabled val="1"/>
        </dgm:presLayoutVars>
      </dgm:prSet>
      <dgm:spPr/>
    </dgm:pt>
    <dgm:pt modelId="{D095E110-F93B-489C-876C-DF9AB366088B}" type="pres">
      <dgm:prSet presAssocID="{FC29603C-FE0A-4B0A-9382-4D277F64E69C}" presName="spacer" presStyleCnt="0"/>
      <dgm:spPr/>
    </dgm:pt>
    <dgm:pt modelId="{0FC6AD75-7932-42FA-833A-F145545E0E06}" type="pres">
      <dgm:prSet presAssocID="{B4FE87E5-19D3-44DA-8235-867D777DDF00}" presName="parentText" presStyleLbl="node1" presStyleIdx="5" presStyleCnt="10" custScaleY="61548">
        <dgm:presLayoutVars>
          <dgm:chMax val="0"/>
          <dgm:bulletEnabled val="1"/>
        </dgm:presLayoutVars>
      </dgm:prSet>
      <dgm:spPr/>
    </dgm:pt>
    <dgm:pt modelId="{A2BA4B7B-B2D7-4A51-B67C-C52CE993E8BC}" type="pres">
      <dgm:prSet presAssocID="{1419CD98-9DAF-419D-9871-FA936A86D866}" presName="spacer" presStyleCnt="0"/>
      <dgm:spPr/>
    </dgm:pt>
    <dgm:pt modelId="{D0A8CA3C-9B65-4BC4-B37D-3D009F1BA965}" type="pres">
      <dgm:prSet presAssocID="{928729DE-AC03-4127-A7CB-22414224E2DC}" presName="parentText" presStyleLbl="node1" presStyleIdx="6" presStyleCnt="10" custScaleY="62888">
        <dgm:presLayoutVars>
          <dgm:chMax val="0"/>
          <dgm:bulletEnabled val="1"/>
        </dgm:presLayoutVars>
      </dgm:prSet>
      <dgm:spPr/>
    </dgm:pt>
    <dgm:pt modelId="{3259921A-4921-4029-B287-924EECB1B212}" type="pres">
      <dgm:prSet presAssocID="{FE7D9851-9AA6-462B-AFE2-14A11691711A}" presName="spacer" presStyleCnt="0"/>
      <dgm:spPr/>
    </dgm:pt>
    <dgm:pt modelId="{45B4F028-AB72-46B1-9447-35F42D2C8799}" type="pres">
      <dgm:prSet presAssocID="{B00B0440-668B-440C-9763-DC3FE6184A51}" presName="parentText" presStyleLbl="node1" presStyleIdx="7" presStyleCnt="10" custScaleX="119607" custScaleY="54026">
        <dgm:presLayoutVars>
          <dgm:chMax val="0"/>
          <dgm:bulletEnabled val="1"/>
        </dgm:presLayoutVars>
      </dgm:prSet>
      <dgm:spPr/>
    </dgm:pt>
    <dgm:pt modelId="{7CDE118C-53A3-4550-AAFE-64BC3645622B}" type="pres">
      <dgm:prSet presAssocID="{D555E219-2985-4884-A39B-27EA3DF85FEF}" presName="spacer" presStyleCnt="0"/>
      <dgm:spPr/>
    </dgm:pt>
    <dgm:pt modelId="{8EF0A718-B807-4E35-9B31-3183A87DA668}" type="pres">
      <dgm:prSet presAssocID="{92A7A7B6-A7B4-4420-835E-5D08256746A9}" presName="parentText" presStyleLbl="node1" presStyleIdx="8" presStyleCnt="10" custScaleX="120191" custScaleY="52658">
        <dgm:presLayoutVars>
          <dgm:chMax val="0"/>
          <dgm:bulletEnabled val="1"/>
        </dgm:presLayoutVars>
      </dgm:prSet>
      <dgm:spPr/>
    </dgm:pt>
    <dgm:pt modelId="{6856A01D-2B94-46A1-ABC6-9DD1809C3F7D}" type="pres">
      <dgm:prSet presAssocID="{685AFDAA-B3B0-45A5-A4AF-3C745CB2DF96}" presName="spacer" presStyleCnt="0"/>
      <dgm:spPr/>
    </dgm:pt>
    <dgm:pt modelId="{5E1D94E7-2F6E-4378-B6D1-CDBBF969A280}" type="pres">
      <dgm:prSet presAssocID="{DDA7FBD2-8B9E-464B-8C8D-58F96E413AE2}" presName="parentText" presStyleLbl="node1" presStyleIdx="9" presStyleCnt="10" custScaleY="72901">
        <dgm:presLayoutVars>
          <dgm:chMax val="0"/>
          <dgm:bulletEnabled val="1"/>
        </dgm:presLayoutVars>
      </dgm:prSet>
      <dgm:spPr/>
    </dgm:pt>
  </dgm:ptLst>
  <dgm:cxnLst>
    <dgm:cxn modelId="{1BAF5D08-14AE-48C0-BEA4-F9238A1D80E6}" type="presOf" srcId="{B4FE87E5-19D3-44DA-8235-867D777DDF00}" destId="{0FC6AD75-7932-42FA-833A-F145545E0E06}" srcOrd="0" destOrd="0" presId="urn:microsoft.com/office/officeart/2005/8/layout/vList2"/>
    <dgm:cxn modelId="{5B691423-17AE-46AE-AABA-60B4BE8E1E4E}" srcId="{8895BC15-903F-4C5F-9347-627F69AC708F}" destId="{B00B0440-668B-440C-9763-DC3FE6184A51}" srcOrd="7" destOrd="0" parTransId="{3B7C77E0-D596-4022-9CE2-E226C9C4A45F}" sibTransId="{D555E219-2985-4884-A39B-27EA3DF85FEF}"/>
    <dgm:cxn modelId="{878FC92D-AAF7-4365-8027-AF7FE4818FC8}" type="presOf" srcId="{D758FE6B-0D86-4BE0-B65D-49B0AA15CE20}" destId="{6BDD9ECF-5B7C-48C9-A66F-45D5FEBC825B}" srcOrd="0" destOrd="0" presId="urn:microsoft.com/office/officeart/2005/8/layout/vList2"/>
    <dgm:cxn modelId="{075D8E5B-5D8D-46B2-8E23-287DB5F1317D}" type="presOf" srcId="{92A7A7B6-A7B4-4420-835E-5D08256746A9}" destId="{8EF0A718-B807-4E35-9B31-3183A87DA668}" srcOrd="0" destOrd="0" presId="urn:microsoft.com/office/officeart/2005/8/layout/vList2"/>
    <dgm:cxn modelId="{0A65005C-C5F2-4A80-BFBA-84101E1AAA1D}" srcId="{8895BC15-903F-4C5F-9347-627F69AC708F}" destId="{CAD610FA-E54B-4962-9E58-DCC9F6D3FC46}" srcOrd="2" destOrd="0" parTransId="{8D959CE8-7E85-4EFC-9D7F-A731F6D773CB}" sibTransId="{44D6059E-8F73-4197-B10C-BA80C3B82953}"/>
    <dgm:cxn modelId="{0BE24A66-8F51-4A96-9E05-9BDAC7C85CB0}" type="presOf" srcId="{CAD610FA-E54B-4962-9E58-DCC9F6D3FC46}" destId="{9CF65BF0-978A-4E87-AF30-294BCF399026}" srcOrd="0" destOrd="0" presId="urn:microsoft.com/office/officeart/2005/8/layout/vList2"/>
    <dgm:cxn modelId="{43A3DD4B-E249-495F-9E5D-75EF0C5BED1F}" type="presOf" srcId="{8895BC15-903F-4C5F-9347-627F69AC708F}" destId="{DA864C39-37BD-48ED-AE75-111ABE75668A}" srcOrd="0" destOrd="0" presId="urn:microsoft.com/office/officeart/2005/8/layout/vList2"/>
    <dgm:cxn modelId="{59DF6E59-87B8-4606-82BA-C88558ADF909}" srcId="{8895BC15-903F-4C5F-9347-627F69AC708F}" destId="{B4FE87E5-19D3-44DA-8235-867D777DDF00}" srcOrd="5" destOrd="0" parTransId="{16D0952D-54D4-4396-9544-EE21C3F0E867}" sibTransId="{1419CD98-9DAF-419D-9871-FA936A86D866}"/>
    <dgm:cxn modelId="{5A675C81-8B13-41DB-9FC6-F1D983200207}" type="presOf" srcId="{DDA7FBD2-8B9E-464B-8C8D-58F96E413AE2}" destId="{5E1D94E7-2F6E-4378-B6D1-CDBBF969A280}" srcOrd="0" destOrd="0" presId="urn:microsoft.com/office/officeart/2005/8/layout/vList2"/>
    <dgm:cxn modelId="{8505DE95-7FB1-4A82-8867-97C1F336FDD6}" srcId="{8895BC15-903F-4C5F-9347-627F69AC708F}" destId="{DDA7FBD2-8B9E-464B-8C8D-58F96E413AE2}" srcOrd="9" destOrd="0" parTransId="{41B40A31-6CBD-4609-BF9F-FAA85E5AB6A3}" sibTransId="{C685D571-B15C-430B-8B70-68ADD4A8A1E8}"/>
    <dgm:cxn modelId="{3E60FB97-FAE4-43BB-A356-24DF066F7983}" type="presOf" srcId="{2FE0C516-FA52-47DE-A6D9-759C916C4DEA}" destId="{34FC3C68-983B-45AE-8BA0-C3EB9B56DC86}" srcOrd="0" destOrd="0" presId="urn:microsoft.com/office/officeart/2005/8/layout/vList2"/>
    <dgm:cxn modelId="{DEEBB9A9-C8B9-400A-A803-C77F67692D3E}" type="presOf" srcId="{F2464D96-B144-4C40-8091-E888CE7D1BA0}" destId="{6CED99EE-3F73-4AB8-86B8-9C8B1F6C8CE2}" srcOrd="0" destOrd="0" presId="urn:microsoft.com/office/officeart/2005/8/layout/vList2"/>
    <dgm:cxn modelId="{0FA5FFAE-B1BA-469F-8918-14D581122E8D}" type="presOf" srcId="{1B15F0C5-FBA7-46CF-92D8-6997D164EA13}" destId="{222A4D3E-B505-451D-AEDE-AA4B034B0CB0}" srcOrd="0" destOrd="0" presId="urn:microsoft.com/office/officeart/2005/8/layout/vList2"/>
    <dgm:cxn modelId="{B3EE0FC3-2D6D-4174-B981-ED2F2E4122B9}" srcId="{8895BC15-903F-4C5F-9347-627F69AC708F}" destId="{1B15F0C5-FBA7-46CF-92D8-6997D164EA13}" srcOrd="3" destOrd="0" parTransId="{5BE26780-C636-40F5-B0C0-127AAC64AA04}" sibTransId="{10CE9DF8-AD75-46C9-8974-D3C8619DFE0B}"/>
    <dgm:cxn modelId="{041212C5-40AD-4673-B0E4-6D551FD8F46C}" srcId="{8895BC15-903F-4C5F-9347-627F69AC708F}" destId="{2FE0C516-FA52-47DE-A6D9-759C916C4DEA}" srcOrd="4" destOrd="0" parTransId="{6D267024-D7F8-4871-99E4-8009D24722FE}" sibTransId="{FC29603C-FE0A-4B0A-9382-4D277F64E69C}"/>
    <dgm:cxn modelId="{F07CDDC9-64A2-4418-9861-FA938600EA64}" srcId="{8895BC15-903F-4C5F-9347-627F69AC708F}" destId="{D758FE6B-0D86-4BE0-B65D-49B0AA15CE20}" srcOrd="1" destOrd="0" parTransId="{459CFE6E-F7D3-4530-9A2E-2F3311A1320E}" sibTransId="{F8228E09-6A35-4AD8-9EC5-3BCB2D04B796}"/>
    <dgm:cxn modelId="{71A136CF-3726-46B9-86E3-F6EB9D0A6153}" type="presOf" srcId="{928729DE-AC03-4127-A7CB-22414224E2DC}" destId="{D0A8CA3C-9B65-4BC4-B37D-3D009F1BA965}" srcOrd="0" destOrd="0" presId="urn:microsoft.com/office/officeart/2005/8/layout/vList2"/>
    <dgm:cxn modelId="{B6ECA5D1-A882-44FD-A468-2B20C72FE349}" srcId="{8895BC15-903F-4C5F-9347-627F69AC708F}" destId="{92A7A7B6-A7B4-4420-835E-5D08256746A9}" srcOrd="8" destOrd="0" parTransId="{80BEA2AF-AC53-4676-AFFB-2ACD7D4BED59}" sibTransId="{685AFDAA-B3B0-45A5-A4AF-3C745CB2DF96}"/>
    <dgm:cxn modelId="{030F83E4-E84F-407E-9C21-DE74F7BA0240}" type="presOf" srcId="{B00B0440-668B-440C-9763-DC3FE6184A51}" destId="{45B4F028-AB72-46B1-9447-35F42D2C8799}" srcOrd="0" destOrd="0" presId="urn:microsoft.com/office/officeart/2005/8/layout/vList2"/>
    <dgm:cxn modelId="{FA3664EC-EF70-48BE-9367-B05FEDF08A46}" srcId="{8895BC15-903F-4C5F-9347-627F69AC708F}" destId="{F2464D96-B144-4C40-8091-E888CE7D1BA0}" srcOrd="0" destOrd="0" parTransId="{6D73AB7B-86BD-4DD7-B8B5-ED417C04FCD3}" sibTransId="{4A65FDCE-AFC0-4404-89E4-5784AAFEC7E0}"/>
    <dgm:cxn modelId="{E5194FF6-8C2A-44E3-BCE2-9E81105C109B}" srcId="{8895BC15-903F-4C5F-9347-627F69AC708F}" destId="{928729DE-AC03-4127-A7CB-22414224E2DC}" srcOrd="6" destOrd="0" parTransId="{E7F4C47B-F63E-4E43-AF11-9FD392A56A36}" sibTransId="{FE7D9851-9AA6-462B-AFE2-14A11691711A}"/>
    <dgm:cxn modelId="{AC4AA982-E4BB-4D05-8D1E-1E642AA7F598}" type="presParOf" srcId="{DA864C39-37BD-48ED-AE75-111ABE75668A}" destId="{6CED99EE-3F73-4AB8-86B8-9C8B1F6C8CE2}" srcOrd="0" destOrd="0" presId="urn:microsoft.com/office/officeart/2005/8/layout/vList2"/>
    <dgm:cxn modelId="{BDBC5F22-6F60-4C6C-B46A-2AC87774294D}" type="presParOf" srcId="{DA864C39-37BD-48ED-AE75-111ABE75668A}" destId="{5BB85B4E-0736-41FF-ABD8-ADF420E6517B}" srcOrd="1" destOrd="0" presId="urn:microsoft.com/office/officeart/2005/8/layout/vList2"/>
    <dgm:cxn modelId="{4D6827CC-4DDF-441A-95F6-12102299EAB4}" type="presParOf" srcId="{DA864C39-37BD-48ED-AE75-111ABE75668A}" destId="{6BDD9ECF-5B7C-48C9-A66F-45D5FEBC825B}" srcOrd="2" destOrd="0" presId="urn:microsoft.com/office/officeart/2005/8/layout/vList2"/>
    <dgm:cxn modelId="{83993C28-B814-4BC4-AD85-6AC2DA802DAC}" type="presParOf" srcId="{DA864C39-37BD-48ED-AE75-111ABE75668A}" destId="{8B3A2567-F853-481B-BF31-3028D9972E85}" srcOrd="3" destOrd="0" presId="urn:microsoft.com/office/officeart/2005/8/layout/vList2"/>
    <dgm:cxn modelId="{CAC5E639-5D6F-4DC8-A381-3889C469D635}" type="presParOf" srcId="{DA864C39-37BD-48ED-AE75-111ABE75668A}" destId="{9CF65BF0-978A-4E87-AF30-294BCF399026}" srcOrd="4" destOrd="0" presId="urn:microsoft.com/office/officeart/2005/8/layout/vList2"/>
    <dgm:cxn modelId="{D33AF949-521D-4916-BE00-39BBDA793568}" type="presParOf" srcId="{DA864C39-37BD-48ED-AE75-111ABE75668A}" destId="{F89A9CC5-47A7-41C1-BD34-DC1FA498767E}" srcOrd="5" destOrd="0" presId="urn:microsoft.com/office/officeart/2005/8/layout/vList2"/>
    <dgm:cxn modelId="{EB1CB8BC-27FC-4FDD-A184-1E40AE9A27E2}" type="presParOf" srcId="{DA864C39-37BD-48ED-AE75-111ABE75668A}" destId="{222A4D3E-B505-451D-AEDE-AA4B034B0CB0}" srcOrd="6" destOrd="0" presId="urn:microsoft.com/office/officeart/2005/8/layout/vList2"/>
    <dgm:cxn modelId="{26702472-BC97-49E8-8431-D123B19FF869}" type="presParOf" srcId="{DA864C39-37BD-48ED-AE75-111ABE75668A}" destId="{A218C58F-296C-4502-98B9-27EF98E3CAFA}" srcOrd="7" destOrd="0" presId="urn:microsoft.com/office/officeart/2005/8/layout/vList2"/>
    <dgm:cxn modelId="{0F13A1F7-72BA-4145-8B4A-FCD711D7EEDB}" type="presParOf" srcId="{DA864C39-37BD-48ED-AE75-111ABE75668A}" destId="{34FC3C68-983B-45AE-8BA0-C3EB9B56DC86}" srcOrd="8" destOrd="0" presId="urn:microsoft.com/office/officeart/2005/8/layout/vList2"/>
    <dgm:cxn modelId="{D1909B80-FBB9-4F5A-BA46-1B9C26B4F242}" type="presParOf" srcId="{DA864C39-37BD-48ED-AE75-111ABE75668A}" destId="{D095E110-F93B-489C-876C-DF9AB366088B}" srcOrd="9" destOrd="0" presId="urn:microsoft.com/office/officeart/2005/8/layout/vList2"/>
    <dgm:cxn modelId="{F934FC4D-BAF3-4C61-B6E4-45EBF5234D6F}" type="presParOf" srcId="{DA864C39-37BD-48ED-AE75-111ABE75668A}" destId="{0FC6AD75-7932-42FA-833A-F145545E0E06}" srcOrd="10" destOrd="0" presId="urn:microsoft.com/office/officeart/2005/8/layout/vList2"/>
    <dgm:cxn modelId="{63A38C31-F4A8-46FD-B59F-DDA91858A6C5}" type="presParOf" srcId="{DA864C39-37BD-48ED-AE75-111ABE75668A}" destId="{A2BA4B7B-B2D7-4A51-B67C-C52CE993E8BC}" srcOrd="11" destOrd="0" presId="urn:microsoft.com/office/officeart/2005/8/layout/vList2"/>
    <dgm:cxn modelId="{1974D085-D4E0-4951-8531-AD4E70330A32}" type="presParOf" srcId="{DA864C39-37BD-48ED-AE75-111ABE75668A}" destId="{D0A8CA3C-9B65-4BC4-B37D-3D009F1BA965}" srcOrd="12" destOrd="0" presId="urn:microsoft.com/office/officeart/2005/8/layout/vList2"/>
    <dgm:cxn modelId="{D058AB23-E438-47E9-A831-53018C42DCB7}" type="presParOf" srcId="{DA864C39-37BD-48ED-AE75-111ABE75668A}" destId="{3259921A-4921-4029-B287-924EECB1B212}" srcOrd="13" destOrd="0" presId="urn:microsoft.com/office/officeart/2005/8/layout/vList2"/>
    <dgm:cxn modelId="{29B07260-453F-406F-867C-1D83A39A0914}" type="presParOf" srcId="{DA864C39-37BD-48ED-AE75-111ABE75668A}" destId="{45B4F028-AB72-46B1-9447-35F42D2C8799}" srcOrd="14" destOrd="0" presId="urn:microsoft.com/office/officeart/2005/8/layout/vList2"/>
    <dgm:cxn modelId="{1250188F-D4FE-493D-BB24-2DCAD7320E10}" type="presParOf" srcId="{DA864C39-37BD-48ED-AE75-111ABE75668A}" destId="{7CDE118C-53A3-4550-AAFE-64BC3645622B}" srcOrd="15" destOrd="0" presId="urn:microsoft.com/office/officeart/2005/8/layout/vList2"/>
    <dgm:cxn modelId="{E018CEBE-A9F3-4679-985E-A34A31E2EB58}" type="presParOf" srcId="{DA864C39-37BD-48ED-AE75-111ABE75668A}" destId="{8EF0A718-B807-4E35-9B31-3183A87DA668}" srcOrd="16" destOrd="0" presId="urn:microsoft.com/office/officeart/2005/8/layout/vList2"/>
    <dgm:cxn modelId="{4AF9A814-0F5A-4A2D-8BDC-F7F7245B79FE}" type="presParOf" srcId="{DA864C39-37BD-48ED-AE75-111ABE75668A}" destId="{6856A01D-2B94-46A1-ABC6-9DD1809C3F7D}" srcOrd="17" destOrd="0" presId="urn:microsoft.com/office/officeart/2005/8/layout/vList2"/>
    <dgm:cxn modelId="{C3AAB311-7012-46B8-AA65-6A8D5768D9D8}" type="presParOf" srcId="{DA864C39-37BD-48ED-AE75-111ABE75668A}" destId="{5E1D94E7-2F6E-4378-B6D1-CDBBF969A280}" srcOrd="18" destOrd="0" presId="urn:microsoft.com/office/officeart/2005/8/layout/vList2"/>
  </dgm:cxnLst>
  <dgm:bg>
    <a:noFill/>
  </dgm:bg>
  <dgm:whole>
    <a:ln>
      <a:solidFill>
        <a:schemeClr val="accent1"/>
      </a:solidFill>
    </a:ln>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8E9A85F-1A1A-4FF9-87A6-0627E8E8127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20CADA8E-D87A-4421-8ABE-9E1602065702}">
      <dgm:prSet custT="1"/>
      <dgm:spPr>
        <a:solidFill>
          <a:schemeClr val="accent1">
            <a:lumMod val="60000"/>
            <a:lumOff val="40000"/>
          </a:schemeClr>
        </a:solidFill>
      </dgm:spPr>
      <dgm:t>
        <a:bodyPr/>
        <a:lstStyle/>
        <a:p>
          <a:pPr rtl="0"/>
          <a:r>
            <a:rPr lang="pl-PL" sz="1800" b="0" dirty="0">
              <a:solidFill>
                <a:srgbClr val="3A3A3A"/>
              </a:solidFill>
            </a:rPr>
            <a:t>Včelaři, kteří mají stanoviště včelstev i na území jiné ZO, než kde jsou členy, musí k požadavku přiložit Potvrzení o umístění včelstev. </a:t>
          </a:r>
          <a:endParaRPr lang="cs-CZ" sz="1800" b="0" dirty="0">
            <a:solidFill>
              <a:srgbClr val="3A3A3A"/>
            </a:solidFill>
          </a:endParaRPr>
        </a:p>
      </dgm:t>
    </dgm:pt>
    <dgm:pt modelId="{4B2CF41F-9EF1-4974-AEED-F8C036609D52}" type="parTrans" cxnId="{03D9AC06-2925-4E19-BE19-E4F0B40EE73E}">
      <dgm:prSet/>
      <dgm:spPr/>
      <dgm:t>
        <a:bodyPr/>
        <a:lstStyle/>
        <a:p>
          <a:endParaRPr lang="cs-CZ" sz="1800" b="1"/>
        </a:p>
      </dgm:t>
    </dgm:pt>
    <dgm:pt modelId="{3084C849-7156-40CD-9B45-CDD210978D55}" type="sibTrans" cxnId="{03D9AC06-2925-4E19-BE19-E4F0B40EE73E}">
      <dgm:prSet/>
      <dgm:spPr/>
      <dgm:t>
        <a:bodyPr/>
        <a:lstStyle/>
        <a:p>
          <a:endParaRPr lang="cs-CZ" sz="1800" b="1"/>
        </a:p>
      </dgm:t>
    </dgm:pt>
    <dgm:pt modelId="{76B70F07-364E-4CAB-BD1A-F25AF456DAA6}">
      <dgm:prSet custT="1"/>
      <dgm:spPr>
        <a:solidFill>
          <a:schemeClr val="accent1">
            <a:lumMod val="60000"/>
            <a:lumOff val="40000"/>
          </a:schemeClr>
        </a:solidFill>
      </dgm:spPr>
      <dgm:t>
        <a:bodyPr/>
        <a:lstStyle/>
        <a:p>
          <a:pPr rtl="0"/>
          <a:r>
            <a:rPr lang="pl-PL" sz="1800" b="0" dirty="0">
              <a:solidFill>
                <a:srgbClr val="3A3A3A"/>
              </a:solidFill>
            </a:rPr>
            <a:t>U chovatelů členů i nečlenů, kteří mají umístěna včelstva na území, kde nepůsobí základní organizace, tj. na tzv. „BÍLÝCH MÍSTECH”, Potvrzení o umístění včelstev není vyžadováno (viz Oběžník č. 1/2022 a příloha Včelařství č. 8/2022).</a:t>
          </a:r>
          <a:endParaRPr lang="cs-CZ" sz="1800" b="0" dirty="0">
            <a:solidFill>
              <a:srgbClr val="3A3A3A"/>
            </a:solidFill>
          </a:endParaRPr>
        </a:p>
      </dgm:t>
    </dgm:pt>
    <dgm:pt modelId="{4B7FA294-5FF9-4B40-A7B6-45CC0F626AB3}" type="parTrans" cxnId="{655BBFB0-3894-43DB-8AA2-6F9FCECA55D8}">
      <dgm:prSet/>
      <dgm:spPr/>
      <dgm:t>
        <a:bodyPr/>
        <a:lstStyle/>
        <a:p>
          <a:endParaRPr lang="cs-CZ" sz="1800" b="1"/>
        </a:p>
      </dgm:t>
    </dgm:pt>
    <dgm:pt modelId="{8FA0E937-6119-4EA9-B39C-F2AB909E5C87}" type="sibTrans" cxnId="{655BBFB0-3894-43DB-8AA2-6F9FCECA55D8}">
      <dgm:prSet/>
      <dgm:spPr/>
      <dgm:t>
        <a:bodyPr/>
        <a:lstStyle/>
        <a:p>
          <a:endParaRPr lang="cs-CZ" sz="1800" b="1"/>
        </a:p>
      </dgm:t>
    </dgm:pt>
    <dgm:pt modelId="{70453634-CBCD-49B2-8BAE-A38863A5FDC0}">
      <dgm:prSet custT="1"/>
      <dgm:spPr>
        <a:solidFill>
          <a:schemeClr val="accent1">
            <a:lumMod val="60000"/>
            <a:lumOff val="40000"/>
          </a:schemeClr>
        </a:solidFill>
      </dgm:spPr>
      <dgm:t>
        <a:bodyPr/>
        <a:lstStyle/>
        <a:p>
          <a:pPr rtl="0"/>
          <a:r>
            <a:rPr lang="pl-PL" sz="1800" b="0" dirty="0">
              <a:solidFill>
                <a:srgbClr val="3A3A3A"/>
              </a:solidFill>
            </a:rPr>
            <a:t>Všichni </a:t>
          </a:r>
          <a:r>
            <a:rPr lang="pl-PL" sz="1800" b="1" dirty="0">
              <a:solidFill>
                <a:srgbClr val="3A3A3A"/>
              </a:solidFill>
            </a:rPr>
            <a:t>neorganizovaní chovatelé </a:t>
          </a:r>
          <a:r>
            <a:rPr lang="pl-PL" sz="1800" b="0" dirty="0">
              <a:solidFill>
                <a:srgbClr val="3A3A3A"/>
              </a:solidFill>
            </a:rPr>
            <a:t>včel budou žádat o dotaci na sekretariátu ČSV, Křemencova 8, 115 24 Praha 1 nejpozději do 15. 10. 2022. K Požadavku budou přikládat Potvrzení o umístění včelstev v roce 2022, které bude vystavovat ZO, na jejímž území se stanoviště včelstev nečlena nachází. </a:t>
          </a:r>
          <a:endParaRPr lang="cs-CZ" sz="1800" b="0" dirty="0">
            <a:solidFill>
              <a:srgbClr val="3A3A3A"/>
            </a:solidFill>
          </a:endParaRPr>
        </a:p>
      </dgm:t>
    </dgm:pt>
    <dgm:pt modelId="{43D513D1-69E9-4085-A6FC-9AF895BAE39F}" type="parTrans" cxnId="{06B04C4D-1A02-4835-BCE3-EB173AA5C224}">
      <dgm:prSet/>
      <dgm:spPr/>
      <dgm:t>
        <a:bodyPr/>
        <a:lstStyle/>
        <a:p>
          <a:endParaRPr lang="cs-CZ" sz="1800" b="1"/>
        </a:p>
      </dgm:t>
    </dgm:pt>
    <dgm:pt modelId="{59F3FDA8-CFA6-4CE2-8E04-4FA0C679C4DE}" type="sibTrans" cxnId="{06B04C4D-1A02-4835-BCE3-EB173AA5C224}">
      <dgm:prSet/>
      <dgm:spPr/>
      <dgm:t>
        <a:bodyPr/>
        <a:lstStyle/>
        <a:p>
          <a:endParaRPr lang="cs-CZ" sz="1800" b="1"/>
        </a:p>
      </dgm:t>
    </dgm:pt>
    <dgm:pt modelId="{89D2E6C2-7754-48CC-91E5-F742C8CCF0B1}">
      <dgm:prSet custT="1"/>
      <dgm:spPr>
        <a:solidFill>
          <a:schemeClr val="accent1">
            <a:lumMod val="60000"/>
            <a:lumOff val="40000"/>
          </a:schemeClr>
        </a:solidFill>
      </dgm:spPr>
      <dgm:t>
        <a:bodyPr/>
        <a:lstStyle/>
        <a:p>
          <a:pPr rtl="0"/>
          <a:r>
            <a:rPr lang="pl-PL" sz="1800" b="0" dirty="0">
              <a:solidFill>
                <a:srgbClr val="3A3A3A"/>
              </a:solidFill>
            </a:rPr>
            <a:t>Vydání potvrzení není možno podmiňovat zaplacením poplatku právě z důvodu, že na náklady spojené s administrací dotace je vyčleněno 5 % z přiznané dotace. Vydání potvrzení není možno bezdůvodně odmítnout.</a:t>
          </a:r>
        </a:p>
        <a:p>
          <a:pPr rtl="0"/>
          <a:r>
            <a:rPr lang="pl-PL" sz="1800" b="0" dirty="0">
              <a:solidFill>
                <a:srgbClr val="3A3A3A"/>
              </a:solidFill>
            </a:rPr>
            <a:t>Požadavky chovatelů, které nebudou splňovat náležitosti nebudou vyřízeny.</a:t>
          </a:r>
          <a:endParaRPr lang="cs-CZ" sz="1800" b="0" dirty="0">
            <a:solidFill>
              <a:srgbClr val="3A3A3A"/>
            </a:solidFill>
          </a:endParaRPr>
        </a:p>
      </dgm:t>
    </dgm:pt>
    <dgm:pt modelId="{85FECEC6-8D35-4C01-B1B6-7799EE108568}" type="parTrans" cxnId="{8E7C762C-ADCF-4D2D-A034-97A3B39D1148}">
      <dgm:prSet/>
      <dgm:spPr/>
      <dgm:t>
        <a:bodyPr/>
        <a:lstStyle/>
        <a:p>
          <a:endParaRPr lang="cs-CZ" sz="1800" b="1"/>
        </a:p>
      </dgm:t>
    </dgm:pt>
    <dgm:pt modelId="{F0FA8038-D5E8-4953-B99E-923C69281D31}" type="sibTrans" cxnId="{8E7C762C-ADCF-4D2D-A034-97A3B39D1148}">
      <dgm:prSet/>
      <dgm:spPr/>
      <dgm:t>
        <a:bodyPr/>
        <a:lstStyle/>
        <a:p>
          <a:endParaRPr lang="cs-CZ" sz="1800" b="1"/>
        </a:p>
      </dgm:t>
    </dgm:pt>
    <dgm:pt modelId="{158D2ECF-8AA3-4BA3-8199-5B76F8FA18C4}" type="pres">
      <dgm:prSet presAssocID="{58E9A85F-1A1A-4FF9-87A6-0627E8E8127C}" presName="linear" presStyleCnt="0">
        <dgm:presLayoutVars>
          <dgm:animLvl val="lvl"/>
          <dgm:resizeHandles val="exact"/>
        </dgm:presLayoutVars>
      </dgm:prSet>
      <dgm:spPr/>
    </dgm:pt>
    <dgm:pt modelId="{DE5CD9A0-3379-4355-A7C9-00049BC39DB3}" type="pres">
      <dgm:prSet presAssocID="{20CADA8E-D87A-4421-8ABE-9E1602065702}" presName="parentText" presStyleLbl="node1" presStyleIdx="0" presStyleCnt="4">
        <dgm:presLayoutVars>
          <dgm:chMax val="0"/>
          <dgm:bulletEnabled val="1"/>
        </dgm:presLayoutVars>
      </dgm:prSet>
      <dgm:spPr/>
    </dgm:pt>
    <dgm:pt modelId="{2E313755-8946-445C-A9ED-9E1AD4344186}" type="pres">
      <dgm:prSet presAssocID="{3084C849-7156-40CD-9B45-CDD210978D55}" presName="spacer" presStyleCnt="0"/>
      <dgm:spPr/>
    </dgm:pt>
    <dgm:pt modelId="{523CB699-AE51-4838-9D20-32E18DF2E21E}" type="pres">
      <dgm:prSet presAssocID="{76B70F07-364E-4CAB-BD1A-F25AF456DAA6}" presName="parentText" presStyleLbl="node1" presStyleIdx="1" presStyleCnt="4">
        <dgm:presLayoutVars>
          <dgm:chMax val="0"/>
          <dgm:bulletEnabled val="1"/>
        </dgm:presLayoutVars>
      </dgm:prSet>
      <dgm:spPr/>
    </dgm:pt>
    <dgm:pt modelId="{1969EC92-648E-4C12-9588-980CCDACAAF7}" type="pres">
      <dgm:prSet presAssocID="{8FA0E937-6119-4EA9-B39C-F2AB909E5C87}" presName="spacer" presStyleCnt="0"/>
      <dgm:spPr/>
    </dgm:pt>
    <dgm:pt modelId="{A705C803-CE5E-4099-B4E2-149688AB0D11}" type="pres">
      <dgm:prSet presAssocID="{70453634-CBCD-49B2-8BAE-A38863A5FDC0}" presName="parentText" presStyleLbl="node1" presStyleIdx="2" presStyleCnt="4">
        <dgm:presLayoutVars>
          <dgm:chMax val="0"/>
          <dgm:bulletEnabled val="1"/>
        </dgm:presLayoutVars>
      </dgm:prSet>
      <dgm:spPr/>
    </dgm:pt>
    <dgm:pt modelId="{DD76D76C-A12F-42D1-A76D-8566DAC0EB79}" type="pres">
      <dgm:prSet presAssocID="{59F3FDA8-CFA6-4CE2-8E04-4FA0C679C4DE}" presName="spacer" presStyleCnt="0"/>
      <dgm:spPr/>
    </dgm:pt>
    <dgm:pt modelId="{2820F742-FCC8-40AD-9E40-DB67BAD1D395}" type="pres">
      <dgm:prSet presAssocID="{89D2E6C2-7754-48CC-91E5-F742C8CCF0B1}" presName="parentText" presStyleLbl="node1" presStyleIdx="3" presStyleCnt="4" custLinFactNeighborX="-192">
        <dgm:presLayoutVars>
          <dgm:chMax val="0"/>
          <dgm:bulletEnabled val="1"/>
        </dgm:presLayoutVars>
      </dgm:prSet>
      <dgm:spPr/>
    </dgm:pt>
  </dgm:ptLst>
  <dgm:cxnLst>
    <dgm:cxn modelId="{03D9AC06-2925-4E19-BE19-E4F0B40EE73E}" srcId="{58E9A85F-1A1A-4FF9-87A6-0627E8E8127C}" destId="{20CADA8E-D87A-4421-8ABE-9E1602065702}" srcOrd="0" destOrd="0" parTransId="{4B2CF41F-9EF1-4974-AEED-F8C036609D52}" sibTransId="{3084C849-7156-40CD-9B45-CDD210978D55}"/>
    <dgm:cxn modelId="{8E7C762C-ADCF-4D2D-A034-97A3B39D1148}" srcId="{58E9A85F-1A1A-4FF9-87A6-0627E8E8127C}" destId="{89D2E6C2-7754-48CC-91E5-F742C8CCF0B1}" srcOrd="3" destOrd="0" parTransId="{85FECEC6-8D35-4C01-B1B6-7799EE108568}" sibTransId="{F0FA8038-D5E8-4953-B99E-923C69281D31}"/>
    <dgm:cxn modelId="{2B774A66-323D-4D74-8A01-72818C94600C}" type="presOf" srcId="{89D2E6C2-7754-48CC-91E5-F742C8CCF0B1}" destId="{2820F742-FCC8-40AD-9E40-DB67BAD1D395}" srcOrd="0" destOrd="0" presId="urn:microsoft.com/office/officeart/2005/8/layout/vList2"/>
    <dgm:cxn modelId="{06B04C4D-1A02-4835-BCE3-EB173AA5C224}" srcId="{58E9A85F-1A1A-4FF9-87A6-0627E8E8127C}" destId="{70453634-CBCD-49B2-8BAE-A38863A5FDC0}" srcOrd="2" destOrd="0" parTransId="{43D513D1-69E9-4085-A6FC-9AF895BAE39F}" sibTransId="{59F3FDA8-CFA6-4CE2-8E04-4FA0C679C4DE}"/>
    <dgm:cxn modelId="{D8FC4382-72DA-42FC-8A35-655ED91AE81A}" type="presOf" srcId="{76B70F07-364E-4CAB-BD1A-F25AF456DAA6}" destId="{523CB699-AE51-4838-9D20-32E18DF2E21E}" srcOrd="0" destOrd="0" presId="urn:microsoft.com/office/officeart/2005/8/layout/vList2"/>
    <dgm:cxn modelId="{DADEB591-97C3-4E1D-B5F4-950D605D54AE}" type="presOf" srcId="{70453634-CBCD-49B2-8BAE-A38863A5FDC0}" destId="{A705C803-CE5E-4099-B4E2-149688AB0D11}" srcOrd="0" destOrd="0" presId="urn:microsoft.com/office/officeart/2005/8/layout/vList2"/>
    <dgm:cxn modelId="{D33B5497-7123-4AC8-BE58-FA563C226C36}" type="presOf" srcId="{20CADA8E-D87A-4421-8ABE-9E1602065702}" destId="{DE5CD9A0-3379-4355-A7C9-00049BC39DB3}" srcOrd="0" destOrd="0" presId="urn:microsoft.com/office/officeart/2005/8/layout/vList2"/>
    <dgm:cxn modelId="{6122ECA5-4D86-43DA-9A00-22FBF09B2428}" type="presOf" srcId="{58E9A85F-1A1A-4FF9-87A6-0627E8E8127C}" destId="{158D2ECF-8AA3-4BA3-8199-5B76F8FA18C4}" srcOrd="0" destOrd="0" presId="urn:microsoft.com/office/officeart/2005/8/layout/vList2"/>
    <dgm:cxn modelId="{655BBFB0-3894-43DB-8AA2-6F9FCECA55D8}" srcId="{58E9A85F-1A1A-4FF9-87A6-0627E8E8127C}" destId="{76B70F07-364E-4CAB-BD1A-F25AF456DAA6}" srcOrd="1" destOrd="0" parTransId="{4B7FA294-5FF9-4B40-A7B6-45CC0F626AB3}" sibTransId="{8FA0E937-6119-4EA9-B39C-F2AB909E5C87}"/>
    <dgm:cxn modelId="{148710BD-141B-4110-A026-F5BC5B678944}" type="presParOf" srcId="{158D2ECF-8AA3-4BA3-8199-5B76F8FA18C4}" destId="{DE5CD9A0-3379-4355-A7C9-00049BC39DB3}" srcOrd="0" destOrd="0" presId="urn:microsoft.com/office/officeart/2005/8/layout/vList2"/>
    <dgm:cxn modelId="{688AFDEE-B0A6-415E-8AD5-F954E526C9C1}" type="presParOf" srcId="{158D2ECF-8AA3-4BA3-8199-5B76F8FA18C4}" destId="{2E313755-8946-445C-A9ED-9E1AD4344186}" srcOrd="1" destOrd="0" presId="urn:microsoft.com/office/officeart/2005/8/layout/vList2"/>
    <dgm:cxn modelId="{1F7B9C7A-CD7B-4CBB-BBBC-502896BDF516}" type="presParOf" srcId="{158D2ECF-8AA3-4BA3-8199-5B76F8FA18C4}" destId="{523CB699-AE51-4838-9D20-32E18DF2E21E}" srcOrd="2" destOrd="0" presId="urn:microsoft.com/office/officeart/2005/8/layout/vList2"/>
    <dgm:cxn modelId="{64534C02-2A3D-4699-94A1-0283F47D7357}" type="presParOf" srcId="{158D2ECF-8AA3-4BA3-8199-5B76F8FA18C4}" destId="{1969EC92-648E-4C12-9588-980CCDACAAF7}" srcOrd="3" destOrd="0" presId="urn:microsoft.com/office/officeart/2005/8/layout/vList2"/>
    <dgm:cxn modelId="{49A0A46F-EEDB-4F21-B44A-08419580C2BB}" type="presParOf" srcId="{158D2ECF-8AA3-4BA3-8199-5B76F8FA18C4}" destId="{A705C803-CE5E-4099-B4E2-149688AB0D11}" srcOrd="4" destOrd="0" presId="urn:microsoft.com/office/officeart/2005/8/layout/vList2"/>
    <dgm:cxn modelId="{FDDB7BFF-C72B-4D73-85CF-995371C1EB2B}" type="presParOf" srcId="{158D2ECF-8AA3-4BA3-8199-5B76F8FA18C4}" destId="{DD76D76C-A12F-42D1-A76D-8566DAC0EB79}" srcOrd="5" destOrd="0" presId="urn:microsoft.com/office/officeart/2005/8/layout/vList2"/>
    <dgm:cxn modelId="{7BF10CD3-D4F3-44CE-A5D8-785E733A9E3C}" type="presParOf" srcId="{158D2ECF-8AA3-4BA3-8199-5B76F8FA18C4}" destId="{2820F742-FCC8-40AD-9E40-DB67BAD1D39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9C16A17-1C22-436E-B313-110ECA9E288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9F0B45EB-85AE-4E95-8023-DF329307B658}">
      <dgm:prSet custT="1"/>
      <dgm:spPr/>
      <dgm:t>
        <a:bodyPr/>
        <a:lstStyle/>
        <a:p>
          <a:pPr rtl="0"/>
          <a:r>
            <a:rPr lang="pl-PL" sz="2800" b="1" dirty="0"/>
            <a:t>Po uzavření žádosti o dotaci 1.D. ZO ČSV obratem na svaz doručí tyto podklady:</a:t>
          </a:r>
          <a:endParaRPr lang="cs-CZ" sz="2800" dirty="0"/>
        </a:p>
      </dgm:t>
    </dgm:pt>
    <dgm:pt modelId="{8CD0B9A4-E1EC-43FA-9D0A-0209248FA6D7}" type="parTrans" cxnId="{A5DDC4F4-0D4D-4A92-8D23-82A1196C02D2}">
      <dgm:prSet/>
      <dgm:spPr/>
      <dgm:t>
        <a:bodyPr/>
        <a:lstStyle/>
        <a:p>
          <a:endParaRPr lang="cs-CZ"/>
        </a:p>
      </dgm:t>
    </dgm:pt>
    <dgm:pt modelId="{CF4739C7-7A0C-46C8-A9ED-D59C0B41AE6D}" type="sibTrans" cxnId="{A5DDC4F4-0D4D-4A92-8D23-82A1196C02D2}">
      <dgm:prSet/>
      <dgm:spPr/>
      <dgm:t>
        <a:bodyPr/>
        <a:lstStyle/>
        <a:p>
          <a:endParaRPr lang="cs-CZ"/>
        </a:p>
      </dgm:t>
    </dgm:pt>
    <dgm:pt modelId="{8C0E8064-4587-454B-927E-845510DA647A}">
      <dgm:prSet/>
      <dgm:spPr/>
      <dgm:t>
        <a:bodyPr/>
        <a:lstStyle/>
        <a:p>
          <a:pPr rtl="0"/>
          <a:r>
            <a:rPr lang="pl-PL" b="0" dirty="0"/>
            <a:t>Požadavek </a:t>
          </a:r>
          <a:endParaRPr lang="cs-CZ" b="0" dirty="0"/>
        </a:p>
      </dgm:t>
    </dgm:pt>
    <dgm:pt modelId="{4F1F20EB-6934-4753-9553-B6E0433D4F8B}" type="parTrans" cxnId="{DA2BC572-546F-4A42-B2D4-5CE66AD5FC47}">
      <dgm:prSet/>
      <dgm:spPr/>
      <dgm:t>
        <a:bodyPr/>
        <a:lstStyle/>
        <a:p>
          <a:endParaRPr lang="cs-CZ"/>
        </a:p>
      </dgm:t>
    </dgm:pt>
    <dgm:pt modelId="{66B250B1-B155-4381-A759-B820E151663F}" type="sibTrans" cxnId="{DA2BC572-546F-4A42-B2D4-5CE66AD5FC47}">
      <dgm:prSet/>
      <dgm:spPr/>
      <dgm:t>
        <a:bodyPr/>
        <a:lstStyle/>
        <a:p>
          <a:endParaRPr lang="cs-CZ"/>
        </a:p>
      </dgm:t>
    </dgm:pt>
    <dgm:pt modelId="{B1A46136-C9C2-4AB8-817B-91F8A3EFA4FB}">
      <dgm:prSet/>
      <dgm:spPr/>
      <dgm:t>
        <a:bodyPr/>
        <a:lstStyle/>
        <a:p>
          <a:pPr rtl="0"/>
          <a:r>
            <a:rPr lang="pl-PL" b="0" dirty="0"/>
            <a:t>Potvrzení o umístění včelstev</a:t>
          </a:r>
          <a:endParaRPr lang="cs-CZ" b="0" dirty="0"/>
        </a:p>
      </dgm:t>
    </dgm:pt>
    <dgm:pt modelId="{E0429128-C9D0-44F3-AFD5-78EEEF9E1E3C}" type="parTrans" cxnId="{B5573047-88D5-469D-B3E4-843C661FE512}">
      <dgm:prSet/>
      <dgm:spPr/>
      <dgm:t>
        <a:bodyPr/>
        <a:lstStyle/>
        <a:p>
          <a:endParaRPr lang="cs-CZ"/>
        </a:p>
      </dgm:t>
    </dgm:pt>
    <dgm:pt modelId="{E6AA6ADB-2F0F-41EC-9926-9B0C9B0BBEB3}" type="sibTrans" cxnId="{B5573047-88D5-469D-B3E4-843C661FE512}">
      <dgm:prSet/>
      <dgm:spPr/>
      <dgm:t>
        <a:bodyPr/>
        <a:lstStyle/>
        <a:p>
          <a:endParaRPr lang="cs-CZ"/>
        </a:p>
      </dgm:t>
    </dgm:pt>
    <dgm:pt modelId="{F9AF32AE-BDB9-46C6-9CAE-76C59CEFB639}">
      <dgm:prSet/>
      <dgm:spPr/>
      <dgm:t>
        <a:bodyPr/>
        <a:lstStyle/>
        <a:p>
          <a:pPr rtl="0"/>
          <a:r>
            <a:rPr lang="pl-PL" b="0" dirty="0"/>
            <a:t>Čestné prohlášení žadatele o podporu v režimu de minimis (lze podat i přes portál farmáře) </a:t>
          </a:r>
          <a:endParaRPr lang="cs-CZ" b="0" dirty="0"/>
        </a:p>
      </dgm:t>
    </dgm:pt>
    <dgm:pt modelId="{BAE6AB1F-C2CB-4E26-B443-EE36AE297DD7}" type="parTrans" cxnId="{F351EE4C-6FF9-4C3C-84A4-97E090845682}">
      <dgm:prSet/>
      <dgm:spPr/>
      <dgm:t>
        <a:bodyPr/>
        <a:lstStyle/>
        <a:p>
          <a:endParaRPr lang="cs-CZ"/>
        </a:p>
      </dgm:t>
    </dgm:pt>
    <dgm:pt modelId="{1166D71A-F0A8-4160-BFCB-B389D399FB1E}" type="sibTrans" cxnId="{F351EE4C-6FF9-4C3C-84A4-97E090845682}">
      <dgm:prSet/>
      <dgm:spPr/>
      <dgm:t>
        <a:bodyPr/>
        <a:lstStyle/>
        <a:p>
          <a:endParaRPr lang="cs-CZ"/>
        </a:p>
      </dgm:t>
    </dgm:pt>
    <dgm:pt modelId="{81197D4A-2A28-440D-B5B1-C238724E4E84}">
      <dgm:prSet/>
      <dgm:spPr/>
      <dgm:t>
        <a:bodyPr/>
        <a:lstStyle/>
        <a:p>
          <a:pPr rtl="0"/>
          <a:r>
            <a:rPr lang="pl-PL" b="0" dirty="0"/>
            <a:t>Lze je zaslat doporučeným dopisem nebo všechny dokumenty naskenovat do jednoho PDF souboru a poslat mailem na adresu michalkova@vcelarstvi.cz nebo rueckerova@vcelarstvi.cz.</a:t>
          </a:r>
          <a:br>
            <a:rPr lang="pl-PL" b="0" dirty="0"/>
          </a:br>
          <a:r>
            <a:rPr lang="pl-PL" b="0" dirty="0"/>
            <a:t>Každý žadatel bude mít jeden PDF soubor.</a:t>
          </a:r>
          <a:endParaRPr lang="cs-CZ" b="0" dirty="0"/>
        </a:p>
      </dgm:t>
    </dgm:pt>
    <dgm:pt modelId="{DA30434E-7BBD-41FA-A535-A0201914017A}" type="parTrans" cxnId="{F9EA0BAE-1FDD-4010-9782-82D6774281A9}">
      <dgm:prSet/>
      <dgm:spPr/>
      <dgm:t>
        <a:bodyPr/>
        <a:lstStyle/>
        <a:p>
          <a:endParaRPr lang="cs-CZ"/>
        </a:p>
      </dgm:t>
    </dgm:pt>
    <dgm:pt modelId="{2623AF2B-F654-4548-B3F2-E2C4FBB84C7C}" type="sibTrans" cxnId="{F9EA0BAE-1FDD-4010-9782-82D6774281A9}">
      <dgm:prSet/>
      <dgm:spPr/>
      <dgm:t>
        <a:bodyPr/>
        <a:lstStyle/>
        <a:p>
          <a:endParaRPr lang="cs-CZ"/>
        </a:p>
      </dgm:t>
    </dgm:pt>
    <dgm:pt modelId="{6BE3AF3B-4101-40C7-ADFE-F3A6DA7BD0E5}" type="pres">
      <dgm:prSet presAssocID="{A9C16A17-1C22-436E-B313-110ECA9E288C}" presName="linear" presStyleCnt="0">
        <dgm:presLayoutVars>
          <dgm:animLvl val="lvl"/>
          <dgm:resizeHandles val="exact"/>
        </dgm:presLayoutVars>
      </dgm:prSet>
      <dgm:spPr/>
    </dgm:pt>
    <dgm:pt modelId="{122CEC91-9697-4042-9E5E-51B516D3AEBA}" type="pres">
      <dgm:prSet presAssocID="{9F0B45EB-85AE-4E95-8023-DF329307B658}" presName="parentText" presStyleLbl="node1" presStyleIdx="0" presStyleCnt="1" custScaleY="82331">
        <dgm:presLayoutVars>
          <dgm:chMax val="0"/>
          <dgm:bulletEnabled val="1"/>
        </dgm:presLayoutVars>
      </dgm:prSet>
      <dgm:spPr/>
    </dgm:pt>
    <dgm:pt modelId="{D57E11DC-4A07-4A7E-BB02-C6DA6A75190B}" type="pres">
      <dgm:prSet presAssocID="{9F0B45EB-85AE-4E95-8023-DF329307B658}" presName="childText" presStyleLbl="revTx" presStyleIdx="0" presStyleCnt="1" custScaleY="115211">
        <dgm:presLayoutVars>
          <dgm:bulletEnabled val="1"/>
        </dgm:presLayoutVars>
      </dgm:prSet>
      <dgm:spPr/>
    </dgm:pt>
  </dgm:ptLst>
  <dgm:cxnLst>
    <dgm:cxn modelId="{CA80835B-B134-48DA-916D-0E5328194AF5}" type="presOf" srcId="{A9C16A17-1C22-436E-B313-110ECA9E288C}" destId="{6BE3AF3B-4101-40C7-ADFE-F3A6DA7BD0E5}" srcOrd="0" destOrd="0" presId="urn:microsoft.com/office/officeart/2005/8/layout/vList2"/>
    <dgm:cxn modelId="{B5573047-88D5-469D-B3E4-843C661FE512}" srcId="{9F0B45EB-85AE-4E95-8023-DF329307B658}" destId="{B1A46136-C9C2-4AB8-817B-91F8A3EFA4FB}" srcOrd="1" destOrd="0" parTransId="{E0429128-C9D0-44F3-AFD5-78EEEF9E1E3C}" sibTransId="{E6AA6ADB-2F0F-41EC-9926-9B0C9B0BBEB3}"/>
    <dgm:cxn modelId="{52316369-D31C-469F-93C1-2462B1DB0D2B}" type="presOf" srcId="{81197D4A-2A28-440D-B5B1-C238724E4E84}" destId="{D57E11DC-4A07-4A7E-BB02-C6DA6A75190B}" srcOrd="0" destOrd="3" presId="urn:microsoft.com/office/officeart/2005/8/layout/vList2"/>
    <dgm:cxn modelId="{ADA6FE6A-6B58-4D2D-80E8-122C6BD657E1}" type="presOf" srcId="{8C0E8064-4587-454B-927E-845510DA647A}" destId="{D57E11DC-4A07-4A7E-BB02-C6DA6A75190B}" srcOrd="0" destOrd="0" presId="urn:microsoft.com/office/officeart/2005/8/layout/vList2"/>
    <dgm:cxn modelId="{F351EE4C-6FF9-4C3C-84A4-97E090845682}" srcId="{9F0B45EB-85AE-4E95-8023-DF329307B658}" destId="{F9AF32AE-BDB9-46C6-9CAE-76C59CEFB639}" srcOrd="2" destOrd="0" parTransId="{BAE6AB1F-C2CB-4E26-B443-EE36AE297DD7}" sibTransId="{1166D71A-F0A8-4160-BFCB-B389D399FB1E}"/>
    <dgm:cxn modelId="{DA2BC572-546F-4A42-B2D4-5CE66AD5FC47}" srcId="{9F0B45EB-85AE-4E95-8023-DF329307B658}" destId="{8C0E8064-4587-454B-927E-845510DA647A}" srcOrd="0" destOrd="0" parTransId="{4F1F20EB-6934-4753-9553-B6E0433D4F8B}" sibTransId="{66B250B1-B155-4381-A759-B820E151663F}"/>
    <dgm:cxn modelId="{ED665774-63FD-449D-A052-CC2BDC3568BA}" type="presOf" srcId="{9F0B45EB-85AE-4E95-8023-DF329307B658}" destId="{122CEC91-9697-4042-9E5E-51B516D3AEBA}" srcOrd="0" destOrd="0" presId="urn:microsoft.com/office/officeart/2005/8/layout/vList2"/>
    <dgm:cxn modelId="{3FD0387D-13D9-49F1-8593-F5B8C2300E23}" type="presOf" srcId="{F9AF32AE-BDB9-46C6-9CAE-76C59CEFB639}" destId="{D57E11DC-4A07-4A7E-BB02-C6DA6A75190B}" srcOrd="0" destOrd="2" presId="urn:microsoft.com/office/officeart/2005/8/layout/vList2"/>
    <dgm:cxn modelId="{F9EA0BAE-1FDD-4010-9782-82D6774281A9}" srcId="{9F0B45EB-85AE-4E95-8023-DF329307B658}" destId="{81197D4A-2A28-440D-B5B1-C238724E4E84}" srcOrd="3" destOrd="0" parTransId="{DA30434E-7BBD-41FA-A535-A0201914017A}" sibTransId="{2623AF2B-F654-4548-B3F2-E2C4FBB84C7C}"/>
    <dgm:cxn modelId="{87656DCB-F6C8-47D2-9183-1D2DC4CE2CD4}" type="presOf" srcId="{B1A46136-C9C2-4AB8-817B-91F8A3EFA4FB}" destId="{D57E11DC-4A07-4A7E-BB02-C6DA6A75190B}" srcOrd="0" destOrd="1" presId="urn:microsoft.com/office/officeart/2005/8/layout/vList2"/>
    <dgm:cxn modelId="{A5DDC4F4-0D4D-4A92-8D23-82A1196C02D2}" srcId="{A9C16A17-1C22-436E-B313-110ECA9E288C}" destId="{9F0B45EB-85AE-4E95-8023-DF329307B658}" srcOrd="0" destOrd="0" parTransId="{8CD0B9A4-E1EC-43FA-9D0A-0209248FA6D7}" sibTransId="{CF4739C7-7A0C-46C8-A9ED-D59C0B41AE6D}"/>
    <dgm:cxn modelId="{38BD491A-A98A-4870-A2A2-7A89DF983F72}" type="presParOf" srcId="{6BE3AF3B-4101-40C7-ADFE-F3A6DA7BD0E5}" destId="{122CEC91-9697-4042-9E5E-51B516D3AEBA}" srcOrd="0" destOrd="0" presId="urn:microsoft.com/office/officeart/2005/8/layout/vList2"/>
    <dgm:cxn modelId="{B28F923E-9CAB-4EF9-A8E1-2F9051A18F9F}" type="presParOf" srcId="{6BE3AF3B-4101-40C7-ADFE-F3A6DA7BD0E5}" destId="{D57E11DC-4A07-4A7E-BB02-C6DA6A75190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353B12E-4935-4F93-9AA5-627261F5BAF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cs-CZ"/>
        </a:p>
      </dgm:t>
    </dgm:pt>
    <dgm:pt modelId="{91B67411-8148-41F4-BC5F-EB99AA2C65E0}">
      <dgm:prSet/>
      <dgm:spPr/>
      <dgm:t>
        <a:bodyPr/>
        <a:lstStyle/>
        <a:p>
          <a:pPr rtl="0"/>
          <a:r>
            <a:rPr lang="pl-PL" b="1"/>
            <a:t>Na co si dát pozor při výplatě dotace:</a:t>
          </a:r>
          <a:endParaRPr lang="cs-CZ"/>
        </a:p>
      </dgm:t>
    </dgm:pt>
    <dgm:pt modelId="{2B5D18B2-B3B2-43D9-BD21-EBC29D28F8C2}" type="parTrans" cxnId="{0EC5B3A9-8798-4BC0-BD9C-044BF8278628}">
      <dgm:prSet/>
      <dgm:spPr/>
      <dgm:t>
        <a:bodyPr/>
        <a:lstStyle/>
        <a:p>
          <a:endParaRPr lang="cs-CZ"/>
        </a:p>
      </dgm:t>
    </dgm:pt>
    <dgm:pt modelId="{C3A48D85-C8D2-4278-887D-880287203CA8}" type="sibTrans" cxnId="{0EC5B3A9-8798-4BC0-BD9C-044BF8278628}">
      <dgm:prSet/>
      <dgm:spPr/>
      <dgm:t>
        <a:bodyPr/>
        <a:lstStyle/>
        <a:p>
          <a:endParaRPr lang="cs-CZ"/>
        </a:p>
      </dgm:t>
    </dgm:pt>
    <dgm:pt modelId="{39889355-88A1-4EBC-89F5-5EF9AF4722E3}" type="pres">
      <dgm:prSet presAssocID="{5353B12E-4935-4F93-9AA5-627261F5BAF5}" presName="linear" presStyleCnt="0">
        <dgm:presLayoutVars>
          <dgm:animLvl val="lvl"/>
          <dgm:resizeHandles val="exact"/>
        </dgm:presLayoutVars>
      </dgm:prSet>
      <dgm:spPr/>
    </dgm:pt>
    <dgm:pt modelId="{99E2B437-1C22-455D-8084-088BEDE0D6AF}" type="pres">
      <dgm:prSet presAssocID="{91B67411-8148-41F4-BC5F-EB99AA2C65E0}" presName="parentText" presStyleLbl="node1" presStyleIdx="0" presStyleCnt="1">
        <dgm:presLayoutVars>
          <dgm:chMax val="0"/>
          <dgm:bulletEnabled val="1"/>
        </dgm:presLayoutVars>
      </dgm:prSet>
      <dgm:spPr/>
    </dgm:pt>
  </dgm:ptLst>
  <dgm:cxnLst>
    <dgm:cxn modelId="{BCF62F4A-7FD1-4C82-A44C-1C818CB6258B}" type="presOf" srcId="{91B67411-8148-41F4-BC5F-EB99AA2C65E0}" destId="{99E2B437-1C22-455D-8084-088BEDE0D6AF}" srcOrd="0" destOrd="0" presId="urn:microsoft.com/office/officeart/2005/8/layout/vList2"/>
    <dgm:cxn modelId="{0EC5B3A9-8798-4BC0-BD9C-044BF8278628}" srcId="{5353B12E-4935-4F93-9AA5-627261F5BAF5}" destId="{91B67411-8148-41F4-BC5F-EB99AA2C65E0}" srcOrd="0" destOrd="0" parTransId="{2B5D18B2-B3B2-43D9-BD21-EBC29D28F8C2}" sibTransId="{C3A48D85-C8D2-4278-887D-880287203CA8}"/>
    <dgm:cxn modelId="{161744C6-2168-49DF-A0B3-CF45A1CA73FB}" type="presOf" srcId="{5353B12E-4935-4F93-9AA5-627261F5BAF5}" destId="{39889355-88A1-4EBC-89F5-5EF9AF4722E3}" srcOrd="0" destOrd="0" presId="urn:microsoft.com/office/officeart/2005/8/layout/vList2"/>
    <dgm:cxn modelId="{4713DE3A-ADD2-4991-BCCC-3B5799C8D72F}" type="presParOf" srcId="{39889355-88A1-4EBC-89F5-5EF9AF4722E3}" destId="{99E2B437-1C22-455D-8084-088BEDE0D6AF}"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4312248-6786-41A8-A074-64FF27F2F06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cs-CZ"/>
        </a:p>
      </dgm:t>
    </dgm:pt>
    <dgm:pt modelId="{6C79F9B9-4A75-4072-84C9-C64DC7DBCDD8}">
      <dgm:prSet/>
      <dgm:spPr/>
      <dgm:t>
        <a:bodyPr/>
        <a:lstStyle/>
        <a:p>
          <a:pPr rtl="0"/>
          <a:r>
            <a:rPr lang="pl-PL" b="1"/>
            <a:t>Na co si dát pozor při výplatě dotace:</a:t>
          </a:r>
          <a:endParaRPr lang="cs-CZ"/>
        </a:p>
      </dgm:t>
    </dgm:pt>
    <dgm:pt modelId="{450B03CA-E5A8-4E41-A6B7-1AFE28F8D812}" type="parTrans" cxnId="{B6D7F6E1-9652-4863-A8FA-327AC8EE23C1}">
      <dgm:prSet/>
      <dgm:spPr/>
      <dgm:t>
        <a:bodyPr/>
        <a:lstStyle/>
        <a:p>
          <a:endParaRPr lang="cs-CZ"/>
        </a:p>
      </dgm:t>
    </dgm:pt>
    <dgm:pt modelId="{C86D6247-75D3-40AB-AF9D-C3641543BA6C}" type="sibTrans" cxnId="{B6D7F6E1-9652-4863-A8FA-327AC8EE23C1}">
      <dgm:prSet/>
      <dgm:spPr/>
      <dgm:t>
        <a:bodyPr/>
        <a:lstStyle/>
        <a:p>
          <a:endParaRPr lang="cs-CZ"/>
        </a:p>
      </dgm:t>
    </dgm:pt>
    <dgm:pt modelId="{DB1B8703-C339-4DEE-8B72-4342581DC2AF}" type="pres">
      <dgm:prSet presAssocID="{D4312248-6786-41A8-A074-64FF27F2F064}" presName="linear" presStyleCnt="0">
        <dgm:presLayoutVars>
          <dgm:animLvl val="lvl"/>
          <dgm:resizeHandles val="exact"/>
        </dgm:presLayoutVars>
      </dgm:prSet>
      <dgm:spPr/>
    </dgm:pt>
    <dgm:pt modelId="{54B0C2D1-E4CE-45D7-B2CB-44EE5BF7134A}" type="pres">
      <dgm:prSet presAssocID="{6C79F9B9-4A75-4072-84C9-C64DC7DBCDD8}" presName="parentText" presStyleLbl="node1" presStyleIdx="0" presStyleCnt="1">
        <dgm:presLayoutVars>
          <dgm:chMax val="0"/>
          <dgm:bulletEnabled val="1"/>
        </dgm:presLayoutVars>
      </dgm:prSet>
      <dgm:spPr/>
    </dgm:pt>
  </dgm:ptLst>
  <dgm:cxnLst>
    <dgm:cxn modelId="{F6DE7CC3-0DEE-4DBA-B104-505DF0A6F008}" type="presOf" srcId="{6C79F9B9-4A75-4072-84C9-C64DC7DBCDD8}" destId="{54B0C2D1-E4CE-45D7-B2CB-44EE5BF7134A}" srcOrd="0" destOrd="0" presId="urn:microsoft.com/office/officeart/2005/8/layout/vList2"/>
    <dgm:cxn modelId="{6A5BD6DB-335D-4A92-9EC2-B4537EBCF6E8}" type="presOf" srcId="{D4312248-6786-41A8-A074-64FF27F2F064}" destId="{DB1B8703-C339-4DEE-8B72-4342581DC2AF}" srcOrd="0" destOrd="0" presId="urn:microsoft.com/office/officeart/2005/8/layout/vList2"/>
    <dgm:cxn modelId="{B6D7F6E1-9652-4863-A8FA-327AC8EE23C1}" srcId="{D4312248-6786-41A8-A074-64FF27F2F064}" destId="{6C79F9B9-4A75-4072-84C9-C64DC7DBCDD8}" srcOrd="0" destOrd="0" parTransId="{450B03CA-E5A8-4E41-A6B7-1AFE28F8D812}" sibTransId="{C86D6247-75D3-40AB-AF9D-C3641543BA6C}"/>
    <dgm:cxn modelId="{B73CE067-406F-439E-AAE3-DAD679F00DEC}" type="presParOf" srcId="{DB1B8703-C339-4DEE-8B72-4342581DC2AF}" destId="{54B0C2D1-E4CE-45D7-B2CB-44EE5BF7134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B3A8880-1D7F-404D-B220-C50B2EFC46B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cs-CZ"/>
        </a:p>
      </dgm:t>
    </dgm:pt>
    <dgm:pt modelId="{FA867AB9-0E2F-4991-9991-2C99AF5C9E8B}">
      <dgm:prSet/>
      <dgm:spPr/>
      <dgm:t>
        <a:bodyPr/>
        <a:lstStyle/>
        <a:p>
          <a:pPr rtl="0"/>
          <a:r>
            <a:rPr lang="pl-PL" b="1"/>
            <a:t>Výplata dotace </a:t>
          </a:r>
          <a:endParaRPr lang="cs-CZ"/>
        </a:p>
      </dgm:t>
    </dgm:pt>
    <dgm:pt modelId="{1BFAF737-9D49-4C4F-A417-87E6DEF80FBB}" type="parTrans" cxnId="{C80EC14E-3E68-424C-89AE-30009C090940}">
      <dgm:prSet/>
      <dgm:spPr/>
      <dgm:t>
        <a:bodyPr/>
        <a:lstStyle/>
        <a:p>
          <a:endParaRPr lang="cs-CZ"/>
        </a:p>
      </dgm:t>
    </dgm:pt>
    <dgm:pt modelId="{8ADDEC05-90C6-4D77-B6D1-8CE08F50DC39}" type="sibTrans" cxnId="{C80EC14E-3E68-424C-89AE-30009C090940}">
      <dgm:prSet/>
      <dgm:spPr/>
      <dgm:t>
        <a:bodyPr/>
        <a:lstStyle/>
        <a:p>
          <a:endParaRPr lang="cs-CZ"/>
        </a:p>
      </dgm:t>
    </dgm:pt>
    <dgm:pt modelId="{E9AB1C56-5991-4A2C-A81B-63CB165988B6}" type="pres">
      <dgm:prSet presAssocID="{8B3A8880-1D7F-404D-B220-C50B2EFC46B6}" presName="linear" presStyleCnt="0">
        <dgm:presLayoutVars>
          <dgm:animLvl val="lvl"/>
          <dgm:resizeHandles val="exact"/>
        </dgm:presLayoutVars>
      </dgm:prSet>
      <dgm:spPr/>
    </dgm:pt>
    <dgm:pt modelId="{7DC70747-D261-417E-92F8-708D2A6BA0C1}" type="pres">
      <dgm:prSet presAssocID="{FA867AB9-0E2F-4991-9991-2C99AF5C9E8B}" presName="parentText" presStyleLbl="node1" presStyleIdx="0" presStyleCnt="1">
        <dgm:presLayoutVars>
          <dgm:chMax val="0"/>
          <dgm:bulletEnabled val="1"/>
        </dgm:presLayoutVars>
      </dgm:prSet>
      <dgm:spPr/>
    </dgm:pt>
  </dgm:ptLst>
  <dgm:cxnLst>
    <dgm:cxn modelId="{EBF9900E-7E97-4E90-9628-A5B213F21F20}" type="presOf" srcId="{FA867AB9-0E2F-4991-9991-2C99AF5C9E8B}" destId="{7DC70747-D261-417E-92F8-708D2A6BA0C1}" srcOrd="0" destOrd="0" presId="urn:microsoft.com/office/officeart/2005/8/layout/vList2"/>
    <dgm:cxn modelId="{C80EC14E-3E68-424C-89AE-30009C090940}" srcId="{8B3A8880-1D7F-404D-B220-C50B2EFC46B6}" destId="{FA867AB9-0E2F-4991-9991-2C99AF5C9E8B}" srcOrd="0" destOrd="0" parTransId="{1BFAF737-9D49-4C4F-A417-87E6DEF80FBB}" sibTransId="{8ADDEC05-90C6-4D77-B6D1-8CE08F50DC39}"/>
    <dgm:cxn modelId="{04F8AFED-DE9C-462A-8B58-241E5D113407}" type="presOf" srcId="{8B3A8880-1D7F-404D-B220-C50B2EFC46B6}" destId="{E9AB1C56-5991-4A2C-A81B-63CB165988B6}" srcOrd="0" destOrd="0" presId="urn:microsoft.com/office/officeart/2005/8/layout/vList2"/>
    <dgm:cxn modelId="{355318F1-A5D6-4F20-8762-2731C2A6364B}" type="presParOf" srcId="{E9AB1C56-5991-4A2C-A81B-63CB165988B6}" destId="{7DC70747-D261-417E-92F8-708D2A6BA0C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992E187-4A06-49CF-9D41-801DC61D904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3FC689BF-78CE-42ED-8552-38EC6A095835}">
      <dgm:prSet custT="1"/>
      <dgm:spPr/>
      <dgm:t>
        <a:bodyPr/>
        <a:lstStyle/>
        <a:p>
          <a:pPr rtl="0"/>
          <a:r>
            <a:rPr lang="pl-PL" sz="2700" b="1" dirty="0"/>
            <a:t>Hlášení Českomoravské společnosti chovatelů, a.s. </a:t>
          </a:r>
          <a:r>
            <a:rPr lang="pl-PL" sz="1800" b="1" dirty="0"/>
            <a:t>Podrobnosti naleznete v příloze časopisu Včelařství č. 6 a 7/2022</a:t>
          </a:r>
          <a:endParaRPr lang="cs-CZ" sz="1800" dirty="0"/>
        </a:p>
      </dgm:t>
    </dgm:pt>
    <dgm:pt modelId="{17F7E7AA-FBFA-4C63-930B-33FA10DE2289}" type="parTrans" cxnId="{4C082F6E-4ACE-424C-B9CB-F5D91B371474}">
      <dgm:prSet/>
      <dgm:spPr/>
      <dgm:t>
        <a:bodyPr/>
        <a:lstStyle/>
        <a:p>
          <a:endParaRPr lang="cs-CZ"/>
        </a:p>
      </dgm:t>
    </dgm:pt>
    <dgm:pt modelId="{F2AACEE2-0CC1-460C-9AD0-6C0BC7BF1F6D}" type="sibTrans" cxnId="{4C082F6E-4ACE-424C-B9CB-F5D91B371474}">
      <dgm:prSet/>
      <dgm:spPr/>
      <dgm:t>
        <a:bodyPr/>
        <a:lstStyle/>
        <a:p>
          <a:endParaRPr lang="cs-CZ"/>
        </a:p>
      </dgm:t>
    </dgm:pt>
    <dgm:pt modelId="{C3B226C6-7809-4D1A-9301-17437370DA6C}" type="pres">
      <dgm:prSet presAssocID="{B992E187-4A06-49CF-9D41-801DC61D9048}" presName="linear" presStyleCnt="0">
        <dgm:presLayoutVars>
          <dgm:animLvl val="lvl"/>
          <dgm:resizeHandles val="exact"/>
        </dgm:presLayoutVars>
      </dgm:prSet>
      <dgm:spPr/>
    </dgm:pt>
    <dgm:pt modelId="{60C7100A-C3AC-4870-8934-49C079BE94A2}" type="pres">
      <dgm:prSet presAssocID="{3FC689BF-78CE-42ED-8552-38EC6A095835}" presName="parentText" presStyleLbl="node1" presStyleIdx="0" presStyleCnt="1" custScaleY="127776">
        <dgm:presLayoutVars>
          <dgm:chMax val="0"/>
          <dgm:bulletEnabled val="1"/>
        </dgm:presLayoutVars>
      </dgm:prSet>
      <dgm:spPr/>
    </dgm:pt>
  </dgm:ptLst>
  <dgm:cxnLst>
    <dgm:cxn modelId="{2D6DF06D-1596-4637-85DC-DDCA4FC010D5}" type="presOf" srcId="{B992E187-4A06-49CF-9D41-801DC61D9048}" destId="{C3B226C6-7809-4D1A-9301-17437370DA6C}" srcOrd="0" destOrd="0" presId="urn:microsoft.com/office/officeart/2005/8/layout/vList2"/>
    <dgm:cxn modelId="{4C082F6E-4ACE-424C-B9CB-F5D91B371474}" srcId="{B992E187-4A06-49CF-9D41-801DC61D9048}" destId="{3FC689BF-78CE-42ED-8552-38EC6A095835}" srcOrd="0" destOrd="0" parTransId="{17F7E7AA-FBFA-4C63-930B-33FA10DE2289}" sibTransId="{F2AACEE2-0CC1-460C-9AD0-6C0BC7BF1F6D}"/>
    <dgm:cxn modelId="{309CA2D5-4032-4C5A-B9C9-12916FBFD9D4}" type="presOf" srcId="{3FC689BF-78CE-42ED-8552-38EC6A095835}" destId="{60C7100A-C3AC-4870-8934-49C079BE94A2}" srcOrd="0" destOrd="0" presId="urn:microsoft.com/office/officeart/2005/8/layout/vList2"/>
    <dgm:cxn modelId="{7CA7F026-5E79-4E0F-8CDD-BA6117933A53}" type="presParOf" srcId="{C3B226C6-7809-4D1A-9301-17437370DA6C}" destId="{60C7100A-C3AC-4870-8934-49C079BE94A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5E798D-8D73-4C24-A28B-87802A25DE8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A09AFC79-AD46-4176-BBFE-55906F9E700F}">
      <dgm:prSet/>
      <dgm:spPr/>
      <dgm:t>
        <a:bodyPr/>
        <a:lstStyle/>
        <a:p>
          <a:pPr rtl="0"/>
          <a:r>
            <a:rPr lang="cs-CZ" b="1" dirty="0"/>
            <a:t>Č</a:t>
          </a:r>
          <a:r>
            <a:rPr lang="pt-BR" b="1" dirty="0"/>
            <a:t>erpání EU</a:t>
          </a:r>
          <a:r>
            <a:rPr lang="cs-CZ" b="1" dirty="0"/>
            <a:t> dotace</a:t>
          </a:r>
          <a:r>
            <a:rPr lang="pt-BR" b="1" dirty="0"/>
            <a:t> v letech 200</a:t>
          </a:r>
          <a:r>
            <a:rPr lang="cs-CZ" b="1" dirty="0"/>
            <a:t>6</a:t>
          </a:r>
          <a:r>
            <a:rPr lang="pt-BR" b="1" dirty="0"/>
            <a:t> – 20</a:t>
          </a:r>
          <a:r>
            <a:rPr lang="cs-CZ" b="1" dirty="0"/>
            <a:t>20</a:t>
          </a:r>
          <a:endParaRPr lang="cs-CZ" dirty="0"/>
        </a:p>
      </dgm:t>
    </dgm:pt>
    <dgm:pt modelId="{56A1C617-3158-4255-B141-7ABE83AB2E62}" type="parTrans" cxnId="{8F223EF6-E1AF-4DFF-B017-1D83FF4077E7}">
      <dgm:prSet/>
      <dgm:spPr/>
      <dgm:t>
        <a:bodyPr/>
        <a:lstStyle/>
        <a:p>
          <a:endParaRPr lang="cs-CZ"/>
        </a:p>
      </dgm:t>
    </dgm:pt>
    <dgm:pt modelId="{5CDDB7B6-5ACC-45B8-81B2-1D2F3E1CF9C5}" type="sibTrans" cxnId="{8F223EF6-E1AF-4DFF-B017-1D83FF4077E7}">
      <dgm:prSet/>
      <dgm:spPr/>
      <dgm:t>
        <a:bodyPr/>
        <a:lstStyle/>
        <a:p>
          <a:endParaRPr lang="cs-CZ"/>
        </a:p>
      </dgm:t>
    </dgm:pt>
    <dgm:pt modelId="{143FF649-60F0-4D4C-B313-4BCD80E479E9}" type="pres">
      <dgm:prSet presAssocID="{C95E798D-8D73-4C24-A28B-87802A25DE87}" presName="linear" presStyleCnt="0">
        <dgm:presLayoutVars>
          <dgm:animLvl val="lvl"/>
          <dgm:resizeHandles val="exact"/>
        </dgm:presLayoutVars>
      </dgm:prSet>
      <dgm:spPr/>
    </dgm:pt>
    <dgm:pt modelId="{CE742397-5248-410A-B5EB-743A17C6341E}" type="pres">
      <dgm:prSet presAssocID="{A09AFC79-AD46-4176-BBFE-55906F9E700F}" presName="parentText" presStyleLbl="node1" presStyleIdx="0" presStyleCnt="1">
        <dgm:presLayoutVars>
          <dgm:chMax val="0"/>
          <dgm:bulletEnabled val="1"/>
        </dgm:presLayoutVars>
      </dgm:prSet>
      <dgm:spPr/>
    </dgm:pt>
  </dgm:ptLst>
  <dgm:cxnLst>
    <dgm:cxn modelId="{9D38AD8E-EA58-4482-9B6C-8927CF5EA279}" type="presOf" srcId="{C95E798D-8D73-4C24-A28B-87802A25DE87}" destId="{143FF649-60F0-4D4C-B313-4BCD80E479E9}" srcOrd="0" destOrd="0" presId="urn:microsoft.com/office/officeart/2005/8/layout/vList2"/>
    <dgm:cxn modelId="{8F223EF6-E1AF-4DFF-B017-1D83FF4077E7}" srcId="{C95E798D-8D73-4C24-A28B-87802A25DE87}" destId="{A09AFC79-AD46-4176-BBFE-55906F9E700F}" srcOrd="0" destOrd="0" parTransId="{56A1C617-3158-4255-B141-7ABE83AB2E62}" sibTransId="{5CDDB7B6-5ACC-45B8-81B2-1D2F3E1CF9C5}"/>
    <dgm:cxn modelId="{92C4B9FA-E4F8-41DC-9ED0-17E8747CC048}" type="presOf" srcId="{A09AFC79-AD46-4176-BBFE-55906F9E700F}" destId="{CE742397-5248-410A-B5EB-743A17C6341E}" srcOrd="0" destOrd="0" presId="urn:microsoft.com/office/officeart/2005/8/layout/vList2"/>
    <dgm:cxn modelId="{2C605CB2-D89C-41BD-AB0D-717B1EF98C9C}" type="presParOf" srcId="{143FF649-60F0-4D4C-B313-4BCD80E479E9}" destId="{CE742397-5248-410A-B5EB-743A17C6341E}"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05FE860-E79A-435E-BC75-A1FD9497AF7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6B30DFB3-B121-4B2D-A8BA-B5E8AE8E9C57}">
      <dgm:prSet/>
      <dgm:spPr/>
      <dgm:t>
        <a:bodyPr/>
        <a:lstStyle/>
        <a:p>
          <a:pPr rtl="0"/>
          <a:r>
            <a:rPr lang="pl-PL" b="1" dirty="0"/>
            <a:t>Administrace dotace  1.D - rozdělení</a:t>
          </a:r>
          <a:endParaRPr lang="cs-CZ" dirty="0"/>
        </a:p>
      </dgm:t>
    </dgm:pt>
    <dgm:pt modelId="{EE21102D-0B5C-4C6B-9FDC-22B51D553D2F}" type="parTrans" cxnId="{DFF1E34B-3023-41BE-BCDC-E7523290DC25}">
      <dgm:prSet/>
      <dgm:spPr/>
      <dgm:t>
        <a:bodyPr/>
        <a:lstStyle/>
        <a:p>
          <a:endParaRPr lang="cs-CZ"/>
        </a:p>
      </dgm:t>
    </dgm:pt>
    <dgm:pt modelId="{AC10DFA5-C636-4B14-A8DC-12900F2C33B7}" type="sibTrans" cxnId="{DFF1E34B-3023-41BE-BCDC-E7523290DC25}">
      <dgm:prSet/>
      <dgm:spPr/>
      <dgm:t>
        <a:bodyPr/>
        <a:lstStyle/>
        <a:p>
          <a:endParaRPr lang="cs-CZ"/>
        </a:p>
      </dgm:t>
    </dgm:pt>
    <dgm:pt modelId="{CAE4A699-B659-4CB0-96C7-5F7FC866DB96}" type="pres">
      <dgm:prSet presAssocID="{405FE860-E79A-435E-BC75-A1FD9497AF7D}" presName="linear" presStyleCnt="0">
        <dgm:presLayoutVars>
          <dgm:animLvl val="lvl"/>
          <dgm:resizeHandles val="exact"/>
        </dgm:presLayoutVars>
      </dgm:prSet>
      <dgm:spPr/>
    </dgm:pt>
    <dgm:pt modelId="{0901112C-C886-4087-A7C0-2D21A41B34FD}" type="pres">
      <dgm:prSet presAssocID="{6B30DFB3-B121-4B2D-A8BA-B5E8AE8E9C57}" presName="parentText" presStyleLbl="node1" presStyleIdx="0" presStyleCnt="1">
        <dgm:presLayoutVars>
          <dgm:chMax val="0"/>
          <dgm:bulletEnabled val="1"/>
        </dgm:presLayoutVars>
      </dgm:prSet>
      <dgm:spPr/>
    </dgm:pt>
  </dgm:ptLst>
  <dgm:cxnLst>
    <dgm:cxn modelId="{833E9808-EAA8-4D58-AA79-EB6BE97D03E4}" type="presOf" srcId="{6B30DFB3-B121-4B2D-A8BA-B5E8AE8E9C57}" destId="{0901112C-C886-4087-A7C0-2D21A41B34FD}" srcOrd="0" destOrd="0" presId="urn:microsoft.com/office/officeart/2005/8/layout/vList2"/>
    <dgm:cxn modelId="{0F694D4B-A617-4265-9F6A-9FCF17F056CE}" type="presOf" srcId="{405FE860-E79A-435E-BC75-A1FD9497AF7D}" destId="{CAE4A699-B659-4CB0-96C7-5F7FC866DB96}" srcOrd="0" destOrd="0" presId="urn:microsoft.com/office/officeart/2005/8/layout/vList2"/>
    <dgm:cxn modelId="{DFF1E34B-3023-41BE-BCDC-E7523290DC25}" srcId="{405FE860-E79A-435E-BC75-A1FD9497AF7D}" destId="{6B30DFB3-B121-4B2D-A8BA-B5E8AE8E9C57}" srcOrd="0" destOrd="0" parTransId="{EE21102D-0B5C-4C6B-9FDC-22B51D553D2F}" sibTransId="{AC10DFA5-C636-4B14-A8DC-12900F2C33B7}"/>
    <dgm:cxn modelId="{1CC97598-E4F5-4837-A065-425C03EC13D5}" type="presParOf" srcId="{CAE4A699-B659-4CB0-96C7-5F7FC866DB96}" destId="{0901112C-C886-4087-A7C0-2D21A41B34F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C35839F-DCD4-4999-9B36-D3A2D306737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cs-CZ"/>
        </a:p>
      </dgm:t>
    </dgm:pt>
    <dgm:pt modelId="{9C636D5F-4242-4748-8B90-96D324A80395}">
      <dgm:prSet/>
      <dgm:spPr/>
      <dgm:t>
        <a:bodyPr/>
        <a:lstStyle/>
        <a:p>
          <a:pPr rtl="0"/>
          <a:r>
            <a:rPr lang="pl-PL" b="1"/>
            <a:t>Použití finančních prostředků na provedení administrace</a:t>
          </a:r>
          <a:endParaRPr lang="cs-CZ"/>
        </a:p>
      </dgm:t>
    </dgm:pt>
    <dgm:pt modelId="{F0277275-878D-4835-8D8E-640D92B0ACE8}" type="parTrans" cxnId="{AED04D15-EA9E-4BDE-AF5F-64907F65DBE3}">
      <dgm:prSet/>
      <dgm:spPr/>
      <dgm:t>
        <a:bodyPr/>
        <a:lstStyle/>
        <a:p>
          <a:endParaRPr lang="cs-CZ"/>
        </a:p>
      </dgm:t>
    </dgm:pt>
    <dgm:pt modelId="{DDE27D8A-B32E-427F-93B5-7B34707658E4}" type="sibTrans" cxnId="{AED04D15-EA9E-4BDE-AF5F-64907F65DBE3}">
      <dgm:prSet/>
      <dgm:spPr/>
      <dgm:t>
        <a:bodyPr/>
        <a:lstStyle/>
        <a:p>
          <a:endParaRPr lang="cs-CZ"/>
        </a:p>
      </dgm:t>
    </dgm:pt>
    <dgm:pt modelId="{AC7F0E2A-D9AB-4A9F-90CB-9208DEE16115}" type="pres">
      <dgm:prSet presAssocID="{4C35839F-DCD4-4999-9B36-D3A2D3067371}" presName="linear" presStyleCnt="0">
        <dgm:presLayoutVars>
          <dgm:animLvl val="lvl"/>
          <dgm:resizeHandles val="exact"/>
        </dgm:presLayoutVars>
      </dgm:prSet>
      <dgm:spPr/>
    </dgm:pt>
    <dgm:pt modelId="{4C34D960-C9F6-4FF1-9691-317349E1657F}" type="pres">
      <dgm:prSet presAssocID="{9C636D5F-4242-4748-8B90-96D324A80395}" presName="parentText" presStyleLbl="node1" presStyleIdx="0" presStyleCnt="1">
        <dgm:presLayoutVars>
          <dgm:chMax val="0"/>
          <dgm:bulletEnabled val="1"/>
        </dgm:presLayoutVars>
      </dgm:prSet>
      <dgm:spPr/>
    </dgm:pt>
  </dgm:ptLst>
  <dgm:cxnLst>
    <dgm:cxn modelId="{AED04D15-EA9E-4BDE-AF5F-64907F65DBE3}" srcId="{4C35839F-DCD4-4999-9B36-D3A2D3067371}" destId="{9C636D5F-4242-4748-8B90-96D324A80395}" srcOrd="0" destOrd="0" parTransId="{F0277275-878D-4835-8D8E-640D92B0ACE8}" sibTransId="{DDE27D8A-B32E-427F-93B5-7B34707658E4}"/>
    <dgm:cxn modelId="{5225241B-E7FD-4479-8221-7101CDFF3532}" type="presOf" srcId="{4C35839F-DCD4-4999-9B36-D3A2D3067371}" destId="{AC7F0E2A-D9AB-4A9F-90CB-9208DEE16115}" srcOrd="0" destOrd="0" presId="urn:microsoft.com/office/officeart/2005/8/layout/vList2"/>
    <dgm:cxn modelId="{09A81FB5-70FA-4E0D-8E89-EF414C306B16}" type="presOf" srcId="{9C636D5F-4242-4748-8B90-96D324A80395}" destId="{4C34D960-C9F6-4FF1-9691-317349E1657F}" srcOrd="0" destOrd="0" presId="urn:microsoft.com/office/officeart/2005/8/layout/vList2"/>
    <dgm:cxn modelId="{CF6AC9A3-F981-4D74-BBD4-3DE510DF8C1C}" type="presParOf" srcId="{AC7F0E2A-D9AB-4A9F-90CB-9208DEE16115}" destId="{4C34D960-C9F6-4FF1-9691-317349E1657F}"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7277D3F-9EB3-47A0-850E-7050977D3F3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cs-CZ"/>
        </a:p>
      </dgm:t>
    </dgm:pt>
    <dgm:pt modelId="{C2734FF2-16C0-4A40-B7B7-AA14D2B4DD90}">
      <dgm:prSet/>
      <dgm:spPr/>
      <dgm:t>
        <a:bodyPr/>
        <a:lstStyle/>
        <a:p>
          <a:pPr rtl="0"/>
          <a:r>
            <a:rPr lang="pl-PL" b="1"/>
            <a:t>Statistika z CIS – členská základna v ČR a krajích </a:t>
          </a:r>
          <a:endParaRPr lang="cs-CZ"/>
        </a:p>
      </dgm:t>
    </dgm:pt>
    <dgm:pt modelId="{7AFDE2A2-3BBB-4CB4-AB3B-8F519C7E16D2}" type="parTrans" cxnId="{CA64FD5E-643D-4492-AAF7-E4B9BA7A74A1}">
      <dgm:prSet/>
      <dgm:spPr/>
      <dgm:t>
        <a:bodyPr/>
        <a:lstStyle/>
        <a:p>
          <a:endParaRPr lang="cs-CZ"/>
        </a:p>
      </dgm:t>
    </dgm:pt>
    <dgm:pt modelId="{AC96393C-52C3-474A-AD40-60A7A59AA143}" type="sibTrans" cxnId="{CA64FD5E-643D-4492-AAF7-E4B9BA7A74A1}">
      <dgm:prSet/>
      <dgm:spPr/>
      <dgm:t>
        <a:bodyPr/>
        <a:lstStyle/>
        <a:p>
          <a:endParaRPr lang="cs-CZ"/>
        </a:p>
      </dgm:t>
    </dgm:pt>
    <dgm:pt modelId="{4641E638-5AD1-4684-A3F9-012915AB9F9D}" type="pres">
      <dgm:prSet presAssocID="{87277D3F-9EB3-47A0-850E-7050977D3F38}" presName="linear" presStyleCnt="0">
        <dgm:presLayoutVars>
          <dgm:animLvl val="lvl"/>
          <dgm:resizeHandles val="exact"/>
        </dgm:presLayoutVars>
      </dgm:prSet>
      <dgm:spPr/>
    </dgm:pt>
    <dgm:pt modelId="{2639B75B-ADA2-4A3B-B8AF-F5471335BC36}" type="pres">
      <dgm:prSet presAssocID="{C2734FF2-16C0-4A40-B7B7-AA14D2B4DD90}" presName="parentText" presStyleLbl="node1" presStyleIdx="0" presStyleCnt="1">
        <dgm:presLayoutVars>
          <dgm:chMax val="0"/>
          <dgm:bulletEnabled val="1"/>
        </dgm:presLayoutVars>
      </dgm:prSet>
      <dgm:spPr/>
    </dgm:pt>
  </dgm:ptLst>
  <dgm:cxnLst>
    <dgm:cxn modelId="{84355813-DBAC-4CB1-AB16-9B74594D8FF6}" type="presOf" srcId="{C2734FF2-16C0-4A40-B7B7-AA14D2B4DD90}" destId="{2639B75B-ADA2-4A3B-B8AF-F5471335BC36}" srcOrd="0" destOrd="0" presId="urn:microsoft.com/office/officeart/2005/8/layout/vList2"/>
    <dgm:cxn modelId="{CA64FD5E-643D-4492-AAF7-E4B9BA7A74A1}" srcId="{87277D3F-9EB3-47A0-850E-7050977D3F38}" destId="{C2734FF2-16C0-4A40-B7B7-AA14D2B4DD90}" srcOrd="0" destOrd="0" parTransId="{7AFDE2A2-3BBB-4CB4-AB3B-8F519C7E16D2}" sibTransId="{AC96393C-52C3-474A-AD40-60A7A59AA143}"/>
    <dgm:cxn modelId="{BCCED58D-CF39-4E72-B81B-F9AB86B5660C}" type="presOf" srcId="{87277D3F-9EB3-47A0-850E-7050977D3F38}" destId="{4641E638-5AD1-4684-A3F9-012915AB9F9D}" srcOrd="0" destOrd="0" presId="urn:microsoft.com/office/officeart/2005/8/layout/vList2"/>
    <dgm:cxn modelId="{DFCEA589-3F86-412F-A10E-196179F2E356}" type="presParOf" srcId="{4641E638-5AD1-4684-A3F9-012915AB9F9D}" destId="{2639B75B-ADA2-4A3B-B8AF-F5471335BC36}"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3155A3A-B29E-41CA-9482-9EBA9CCC79E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5C6157BF-F556-4904-A12A-6735756543C7}">
      <dgm:prSet custT="1"/>
      <dgm:spPr/>
      <dgm:t>
        <a:bodyPr/>
        <a:lstStyle/>
        <a:p>
          <a:pPr rtl="0"/>
          <a:r>
            <a:rPr lang="cs-CZ" sz="2800" dirty="0"/>
            <a:t>Je nutno dát do pořádku přidělení katastrů do územních obvodů členských ZO ČSV v rámci okresních organizací </a:t>
          </a:r>
        </a:p>
      </dgm:t>
    </dgm:pt>
    <dgm:pt modelId="{51755054-38AA-42A3-8745-ADDC127476AB}" type="parTrans" cxnId="{9994E01D-4280-4B7E-8AC9-574D20FDE22B}">
      <dgm:prSet/>
      <dgm:spPr/>
      <dgm:t>
        <a:bodyPr/>
        <a:lstStyle/>
        <a:p>
          <a:endParaRPr lang="cs-CZ"/>
        </a:p>
      </dgm:t>
    </dgm:pt>
    <dgm:pt modelId="{22BD31AC-0B42-446D-A61D-2A0270E370EE}" type="sibTrans" cxnId="{9994E01D-4280-4B7E-8AC9-574D20FDE22B}">
      <dgm:prSet/>
      <dgm:spPr/>
      <dgm:t>
        <a:bodyPr/>
        <a:lstStyle/>
        <a:p>
          <a:endParaRPr lang="cs-CZ"/>
        </a:p>
      </dgm:t>
    </dgm:pt>
    <dgm:pt modelId="{320DEB8E-FD55-4B1B-BD53-93435B3088FC}">
      <dgm:prSet custT="1"/>
      <dgm:spPr/>
      <dgm:t>
        <a:bodyPr/>
        <a:lstStyle/>
        <a:p>
          <a:pPr rtl="0"/>
          <a:r>
            <a:rPr lang="cs-CZ" sz="1800" b="1" dirty="0"/>
            <a:t>Okresní organizace, které vyřešily působnost svých ZO:  37 z 77 (48%)</a:t>
          </a:r>
        </a:p>
      </dgm:t>
    </dgm:pt>
    <dgm:pt modelId="{E596DFF9-C51C-479C-B531-5835E524FE93}" type="parTrans" cxnId="{3C46C1E0-009A-42F0-9CE2-8CBEBB5FF1DB}">
      <dgm:prSet/>
      <dgm:spPr/>
      <dgm:t>
        <a:bodyPr/>
        <a:lstStyle/>
        <a:p>
          <a:endParaRPr lang="cs-CZ"/>
        </a:p>
      </dgm:t>
    </dgm:pt>
    <dgm:pt modelId="{FC7178D1-6809-4453-A2FB-F1F818841EF0}" type="sibTrans" cxnId="{3C46C1E0-009A-42F0-9CE2-8CBEBB5FF1DB}">
      <dgm:prSet/>
      <dgm:spPr/>
      <dgm:t>
        <a:bodyPr/>
        <a:lstStyle/>
        <a:p>
          <a:endParaRPr lang="cs-CZ"/>
        </a:p>
      </dgm:t>
    </dgm:pt>
    <dgm:pt modelId="{01569ADA-F0F4-4E84-9709-FA1B8061727C}">
      <dgm:prSet/>
      <dgm:spPr/>
      <dgm:t>
        <a:bodyPr/>
        <a:lstStyle/>
        <a:p>
          <a:pPr rtl="0"/>
          <a:r>
            <a:rPr lang="cs-CZ" sz="1600" dirty="0">
              <a:solidFill>
                <a:schemeClr val="accent4"/>
              </a:solidFill>
            </a:rPr>
            <a:t>TY organizační jednotky, které to mají v pořádku jsou: </a:t>
          </a:r>
        </a:p>
      </dgm:t>
    </dgm:pt>
    <dgm:pt modelId="{894DE769-1E12-4601-BB76-F3DDCBB52F05}" type="parTrans" cxnId="{DEA8F6BA-B843-4293-A076-FCBEDE0EE7A6}">
      <dgm:prSet/>
      <dgm:spPr/>
      <dgm:t>
        <a:bodyPr/>
        <a:lstStyle/>
        <a:p>
          <a:endParaRPr lang="cs-CZ"/>
        </a:p>
      </dgm:t>
    </dgm:pt>
    <dgm:pt modelId="{76C0AB48-A07F-4267-907C-13B25BFF440A}" type="sibTrans" cxnId="{DEA8F6BA-B843-4293-A076-FCBEDE0EE7A6}">
      <dgm:prSet/>
      <dgm:spPr/>
      <dgm:t>
        <a:bodyPr/>
        <a:lstStyle/>
        <a:p>
          <a:endParaRPr lang="cs-CZ"/>
        </a:p>
      </dgm:t>
    </dgm:pt>
    <dgm:pt modelId="{E33B03DC-7F96-41CD-8FFE-EC04E255C925}">
      <dgm:prSet custT="1"/>
      <dgm:spPr/>
      <dgm:t>
        <a:bodyPr/>
        <a:lstStyle/>
        <a:p>
          <a:pPr rtl="0"/>
          <a:r>
            <a:rPr lang="cs-CZ" sz="1800" dirty="0">
              <a:solidFill>
                <a:schemeClr val="accent4"/>
              </a:solidFill>
            </a:rPr>
            <a:t>OO Benešov, Blansko, Bruntál, Břeclav, České Budějovice, Český Krumlov,  Domažlice, Havlíčkův Brod, Hradec Králové, Chomutov, Chrudim, Jičín, Jihlava, Klatovy, Kolín, Kutná Hora, Mělník, Mladá Boleslav, Náchod, Nymburk, Pelhřimov, Plzeň-jih, Prachatice, Prostějov, Přerov, Rakovník, Strakonice, Svitavy, Šumperk, Tábor, Tachov, Teplice, Trutnov, Třebíč, Uherské Hradiště, Ústí n/Labem, Ústí n/Orlicí</a:t>
          </a:r>
        </a:p>
      </dgm:t>
    </dgm:pt>
    <dgm:pt modelId="{97AE32C5-0854-47F2-BA11-56B63A596D46}" type="parTrans" cxnId="{2BDC7F19-B258-4B4E-A7D6-87C3009F08E3}">
      <dgm:prSet/>
      <dgm:spPr/>
      <dgm:t>
        <a:bodyPr/>
        <a:lstStyle/>
        <a:p>
          <a:endParaRPr lang="cs-CZ"/>
        </a:p>
      </dgm:t>
    </dgm:pt>
    <dgm:pt modelId="{6DA36F7C-81A3-4A53-823B-7FCB0BC823BE}" type="sibTrans" cxnId="{2BDC7F19-B258-4B4E-A7D6-87C3009F08E3}">
      <dgm:prSet/>
      <dgm:spPr/>
      <dgm:t>
        <a:bodyPr/>
        <a:lstStyle/>
        <a:p>
          <a:endParaRPr lang="cs-CZ"/>
        </a:p>
      </dgm:t>
    </dgm:pt>
    <dgm:pt modelId="{B7603F0F-D9CB-48A4-B01C-BD30EE41BEE4}">
      <dgm:prSet custT="1"/>
      <dgm:spPr/>
      <dgm:t>
        <a:bodyPr/>
        <a:lstStyle/>
        <a:p>
          <a:pPr rtl="0"/>
          <a:r>
            <a:rPr lang="cs-CZ" sz="1800" dirty="0">
              <a:solidFill>
                <a:srgbClr val="3A3A3A"/>
              </a:solidFill>
            </a:rPr>
            <a:t>Proč VYŘEŠIT PŘÍSLUŠNOST ZO KE KATASTRŮM?     </a:t>
          </a:r>
        </a:p>
        <a:p>
          <a:pPr rtl="0"/>
          <a:r>
            <a:rPr lang="cs-CZ" sz="1800" dirty="0">
              <a:solidFill>
                <a:srgbClr val="3A3A3A"/>
              </a:solidFill>
            </a:rPr>
            <a:t>	Dopady do dotační politiky a řešení případných problémů u zdravotní 	situace. </a:t>
          </a:r>
        </a:p>
        <a:p>
          <a:pPr rtl="0"/>
          <a:r>
            <a:rPr lang="cs-CZ" sz="1800" dirty="0">
              <a:solidFill>
                <a:srgbClr val="3A3A3A"/>
              </a:solidFill>
            </a:rPr>
            <a:t>	Kde najít informaci o aktuálním stavu v okresech?</a:t>
          </a:r>
          <a:endParaRPr lang="cs-CZ" sz="6000" dirty="0">
            <a:solidFill>
              <a:srgbClr val="3A3A3A"/>
            </a:solidFill>
          </a:endParaRPr>
        </a:p>
      </dgm:t>
    </dgm:pt>
    <dgm:pt modelId="{0866AC20-F5B4-412B-8B8B-02546893EEE6}" type="sibTrans" cxnId="{A77A5DD1-4549-4DE7-B136-D474FEC32A4F}">
      <dgm:prSet/>
      <dgm:spPr/>
      <dgm:t>
        <a:bodyPr/>
        <a:lstStyle/>
        <a:p>
          <a:endParaRPr lang="cs-CZ"/>
        </a:p>
      </dgm:t>
    </dgm:pt>
    <dgm:pt modelId="{11767AC4-64D1-4504-A330-969374C152B8}" type="parTrans" cxnId="{A77A5DD1-4549-4DE7-B136-D474FEC32A4F}">
      <dgm:prSet/>
      <dgm:spPr/>
      <dgm:t>
        <a:bodyPr/>
        <a:lstStyle/>
        <a:p>
          <a:endParaRPr lang="cs-CZ"/>
        </a:p>
      </dgm:t>
    </dgm:pt>
    <dgm:pt modelId="{D987CAD6-4EA6-4261-9014-64B8D3680149}">
      <dgm:prSet custT="1"/>
      <dgm:spPr/>
      <dgm:t>
        <a:bodyPr/>
        <a:lstStyle/>
        <a:p>
          <a:pPr rtl="0"/>
          <a:r>
            <a:rPr lang="cs-CZ" sz="1600" dirty="0"/>
            <a:t>Velký dík všem, kteří si udělali na okrese pořádek v katastrech</a:t>
          </a:r>
          <a:endParaRPr lang="cs-CZ" sz="1800" dirty="0">
            <a:solidFill>
              <a:schemeClr val="accent4"/>
            </a:solidFill>
          </a:endParaRPr>
        </a:p>
      </dgm:t>
    </dgm:pt>
    <dgm:pt modelId="{EA8A3E48-0B29-44CF-80E6-A679FC4B98B3}" type="parTrans" cxnId="{0E23880A-9380-4332-A554-316A285DC1D1}">
      <dgm:prSet/>
      <dgm:spPr/>
      <dgm:t>
        <a:bodyPr/>
        <a:lstStyle/>
        <a:p>
          <a:endParaRPr lang="cs-CZ"/>
        </a:p>
      </dgm:t>
    </dgm:pt>
    <dgm:pt modelId="{170BF577-C673-4213-A3C9-E82F5AE2F87F}" type="sibTrans" cxnId="{0E23880A-9380-4332-A554-316A285DC1D1}">
      <dgm:prSet/>
      <dgm:spPr/>
      <dgm:t>
        <a:bodyPr/>
        <a:lstStyle/>
        <a:p>
          <a:endParaRPr lang="cs-CZ"/>
        </a:p>
      </dgm:t>
    </dgm:pt>
    <dgm:pt modelId="{0B45D75C-379B-4CD4-BF95-78B4F4F95F52}" type="pres">
      <dgm:prSet presAssocID="{63155A3A-B29E-41CA-9482-9EBA9CCC79E5}" presName="linear" presStyleCnt="0">
        <dgm:presLayoutVars>
          <dgm:animLvl val="lvl"/>
          <dgm:resizeHandles val="exact"/>
        </dgm:presLayoutVars>
      </dgm:prSet>
      <dgm:spPr/>
    </dgm:pt>
    <dgm:pt modelId="{0224C7D6-799E-440B-8B4B-0CC0583FB79F}" type="pres">
      <dgm:prSet presAssocID="{5C6157BF-F556-4904-A12A-6735756543C7}" presName="parentText" presStyleLbl="node1" presStyleIdx="0" presStyleCnt="2">
        <dgm:presLayoutVars>
          <dgm:chMax val="0"/>
          <dgm:bulletEnabled val="1"/>
        </dgm:presLayoutVars>
      </dgm:prSet>
      <dgm:spPr/>
    </dgm:pt>
    <dgm:pt modelId="{E7A215DF-6AA7-47A2-B49D-4D02B0AF88CF}" type="pres">
      <dgm:prSet presAssocID="{5C6157BF-F556-4904-A12A-6735756543C7}" presName="childText" presStyleLbl="revTx" presStyleIdx="0" presStyleCnt="1">
        <dgm:presLayoutVars>
          <dgm:bulletEnabled val="1"/>
        </dgm:presLayoutVars>
      </dgm:prSet>
      <dgm:spPr/>
    </dgm:pt>
    <dgm:pt modelId="{7F4E581A-8818-4F3F-ABFB-2CAA14C6C494}" type="pres">
      <dgm:prSet presAssocID="{B7603F0F-D9CB-48A4-B01C-BD30EE41BEE4}" presName="parentText" presStyleLbl="node1" presStyleIdx="1" presStyleCnt="2" custLinFactNeighborX="-374" custLinFactNeighborY="-336">
        <dgm:presLayoutVars>
          <dgm:chMax val="0"/>
          <dgm:bulletEnabled val="1"/>
        </dgm:presLayoutVars>
      </dgm:prSet>
      <dgm:spPr/>
    </dgm:pt>
  </dgm:ptLst>
  <dgm:cxnLst>
    <dgm:cxn modelId="{0E23880A-9380-4332-A554-316A285DC1D1}" srcId="{01569ADA-F0F4-4E84-9709-FA1B8061727C}" destId="{D987CAD6-4EA6-4261-9014-64B8D3680149}" srcOrd="1" destOrd="0" parTransId="{EA8A3E48-0B29-44CF-80E6-A679FC4B98B3}" sibTransId="{170BF577-C673-4213-A3C9-E82F5AE2F87F}"/>
    <dgm:cxn modelId="{2BDC7F19-B258-4B4E-A7D6-87C3009F08E3}" srcId="{01569ADA-F0F4-4E84-9709-FA1B8061727C}" destId="{E33B03DC-7F96-41CD-8FFE-EC04E255C925}" srcOrd="0" destOrd="0" parTransId="{97AE32C5-0854-47F2-BA11-56B63A596D46}" sibTransId="{6DA36F7C-81A3-4A53-823B-7FCB0BC823BE}"/>
    <dgm:cxn modelId="{9994E01D-4280-4B7E-8AC9-574D20FDE22B}" srcId="{63155A3A-B29E-41CA-9482-9EBA9CCC79E5}" destId="{5C6157BF-F556-4904-A12A-6735756543C7}" srcOrd="0" destOrd="0" parTransId="{51755054-38AA-42A3-8745-ADDC127476AB}" sibTransId="{22BD31AC-0B42-446D-A61D-2A0270E370EE}"/>
    <dgm:cxn modelId="{9DBE3241-E6BD-4F88-BD13-C2B203C17D8B}" type="presOf" srcId="{D987CAD6-4EA6-4261-9014-64B8D3680149}" destId="{E7A215DF-6AA7-47A2-B49D-4D02B0AF88CF}" srcOrd="0" destOrd="3" presId="urn:microsoft.com/office/officeart/2005/8/layout/vList2"/>
    <dgm:cxn modelId="{78DFBABA-CE91-421A-8AE1-A4FAFA4C4461}" type="presOf" srcId="{63155A3A-B29E-41CA-9482-9EBA9CCC79E5}" destId="{0B45D75C-379B-4CD4-BF95-78B4F4F95F52}" srcOrd="0" destOrd="0" presId="urn:microsoft.com/office/officeart/2005/8/layout/vList2"/>
    <dgm:cxn modelId="{DEA8F6BA-B843-4293-A076-FCBEDE0EE7A6}" srcId="{320DEB8E-FD55-4B1B-BD53-93435B3088FC}" destId="{01569ADA-F0F4-4E84-9709-FA1B8061727C}" srcOrd="0" destOrd="0" parTransId="{894DE769-1E12-4601-BB76-F3DDCBB52F05}" sibTransId="{76C0AB48-A07F-4267-907C-13B25BFF440A}"/>
    <dgm:cxn modelId="{59D508C3-EDA6-4C61-B1B2-26AFE8A67FF7}" type="presOf" srcId="{B7603F0F-D9CB-48A4-B01C-BD30EE41BEE4}" destId="{7F4E581A-8818-4F3F-ABFB-2CAA14C6C494}" srcOrd="0" destOrd="0" presId="urn:microsoft.com/office/officeart/2005/8/layout/vList2"/>
    <dgm:cxn modelId="{A77A5DD1-4549-4DE7-B136-D474FEC32A4F}" srcId="{63155A3A-B29E-41CA-9482-9EBA9CCC79E5}" destId="{B7603F0F-D9CB-48A4-B01C-BD30EE41BEE4}" srcOrd="1" destOrd="0" parTransId="{11767AC4-64D1-4504-A330-969374C152B8}" sibTransId="{0866AC20-F5B4-412B-8B8B-02546893EEE6}"/>
    <dgm:cxn modelId="{F6A0D4DD-15EE-4E24-A2F4-00DA37A7324A}" type="presOf" srcId="{320DEB8E-FD55-4B1B-BD53-93435B3088FC}" destId="{E7A215DF-6AA7-47A2-B49D-4D02B0AF88CF}" srcOrd="0" destOrd="0" presId="urn:microsoft.com/office/officeart/2005/8/layout/vList2"/>
    <dgm:cxn modelId="{3C46C1E0-009A-42F0-9CE2-8CBEBB5FF1DB}" srcId="{5C6157BF-F556-4904-A12A-6735756543C7}" destId="{320DEB8E-FD55-4B1B-BD53-93435B3088FC}" srcOrd="0" destOrd="0" parTransId="{E596DFF9-C51C-479C-B531-5835E524FE93}" sibTransId="{FC7178D1-6809-4453-A2FB-F1F818841EF0}"/>
    <dgm:cxn modelId="{AA2D02EA-ABC3-4E10-8265-87D88F980483}" type="presOf" srcId="{5C6157BF-F556-4904-A12A-6735756543C7}" destId="{0224C7D6-799E-440B-8B4B-0CC0583FB79F}" srcOrd="0" destOrd="0" presId="urn:microsoft.com/office/officeart/2005/8/layout/vList2"/>
    <dgm:cxn modelId="{A93C71EA-1265-408E-A0FB-DA34F32DCBBC}" type="presOf" srcId="{01569ADA-F0F4-4E84-9709-FA1B8061727C}" destId="{E7A215DF-6AA7-47A2-B49D-4D02B0AF88CF}" srcOrd="0" destOrd="1" presId="urn:microsoft.com/office/officeart/2005/8/layout/vList2"/>
    <dgm:cxn modelId="{87E4E8F5-7098-4E9D-8238-38A1C09D812C}" type="presOf" srcId="{E33B03DC-7F96-41CD-8FFE-EC04E255C925}" destId="{E7A215DF-6AA7-47A2-B49D-4D02B0AF88CF}" srcOrd="0" destOrd="2" presId="urn:microsoft.com/office/officeart/2005/8/layout/vList2"/>
    <dgm:cxn modelId="{86117656-5F53-43CC-AFA5-F1DE26D0A92B}" type="presParOf" srcId="{0B45D75C-379B-4CD4-BF95-78B4F4F95F52}" destId="{0224C7D6-799E-440B-8B4B-0CC0583FB79F}" srcOrd="0" destOrd="0" presId="urn:microsoft.com/office/officeart/2005/8/layout/vList2"/>
    <dgm:cxn modelId="{FBD34862-BA5E-463B-A2C5-A2F3FA27FEAB}" type="presParOf" srcId="{0B45D75C-379B-4CD4-BF95-78B4F4F95F52}" destId="{E7A215DF-6AA7-47A2-B49D-4D02B0AF88CF}" srcOrd="1" destOrd="0" presId="urn:microsoft.com/office/officeart/2005/8/layout/vList2"/>
    <dgm:cxn modelId="{FD9E411B-1A99-48CB-B725-4AA6941C69DA}" type="presParOf" srcId="{0B45D75C-379B-4CD4-BF95-78B4F4F95F52}" destId="{7F4E581A-8818-4F3F-ABFB-2CAA14C6C49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04535672-CD74-4059-94D5-43E7091F436C}"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cs-CZ"/>
        </a:p>
      </dgm:t>
    </dgm:pt>
    <dgm:pt modelId="{125D3F1C-47B0-4B0A-921F-34F28304CFAC}">
      <dgm:prSet/>
      <dgm:spPr/>
      <dgm:t>
        <a:bodyPr/>
        <a:lstStyle/>
        <a:p>
          <a:pPr rtl="0"/>
          <a:r>
            <a:rPr lang="cs-CZ" b="1" dirty="0"/>
            <a:t>Katastry</a:t>
          </a:r>
        </a:p>
      </dgm:t>
    </dgm:pt>
    <dgm:pt modelId="{FF4E3692-1FC1-4952-BB00-AB42EF205835}" type="parTrans" cxnId="{24767A17-1885-4F39-A3D5-FA146F10FCF2}">
      <dgm:prSet/>
      <dgm:spPr/>
      <dgm:t>
        <a:bodyPr/>
        <a:lstStyle/>
        <a:p>
          <a:endParaRPr lang="cs-CZ"/>
        </a:p>
      </dgm:t>
    </dgm:pt>
    <dgm:pt modelId="{36487E1C-985D-4E3C-B352-A2510D2FD8D9}" type="sibTrans" cxnId="{24767A17-1885-4F39-A3D5-FA146F10FCF2}">
      <dgm:prSet/>
      <dgm:spPr/>
      <dgm:t>
        <a:bodyPr/>
        <a:lstStyle/>
        <a:p>
          <a:endParaRPr lang="cs-CZ"/>
        </a:p>
      </dgm:t>
    </dgm:pt>
    <dgm:pt modelId="{743E9648-1E29-4DF8-B8DC-C371C71B2931}" type="pres">
      <dgm:prSet presAssocID="{04535672-CD74-4059-94D5-43E7091F436C}" presName="Name0" presStyleCnt="0">
        <dgm:presLayoutVars>
          <dgm:chMax val="7"/>
          <dgm:dir/>
          <dgm:animLvl val="lvl"/>
          <dgm:resizeHandles val="exact"/>
        </dgm:presLayoutVars>
      </dgm:prSet>
      <dgm:spPr/>
    </dgm:pt>
    <dgm:pt modelId="{3D154F7E-C6F5-4723-8600-B90F5134A815}" type="pres">
      <dgm:prSet presAssocID="{125D3F1C-47B0-4B0A-921F-34F28304CFAC}" presName="circle1" presStyleLbl="node1" presStyleIdx="0" presStyleCnt="1"/>
      <dgm:spPr/>
    </dgm:pt>
    <dgm:pt modelId="{0E241F85-958D-4704-9419-66E4100147B2}" type="pres">
      <dgm:prSet presAssocID="{125D3F1C-47B0-4B0A-921F-34F28304CFAC}" presName="space" presStyleCnt="0"/>
      <dgm:spPr/>
    </dgm:pt>
    <dgm:pt modelId="{63A3B536-E79F-4417-8A7D-24C8251995EC}" type="pres">
      <dgm:prSet presAssocID="{125D3F1C-47B0-4B0A-921F-34F28304CFAC}" presName="rect1" presStyleLbl="alignAcc1" presStyleIdx="0" presStyleCnt="1"/>
      <dgm:spPr/>
    </dgm:pt>
    <dgm:pt modelId="{CC502893-80C4-4059-B6E2-CE93FE94A721}" type="pres">
      <dgm:prSet presAssocID="{125D3F1C-47B0-4B0A-921F-34F28304CFAC}" presName="rect1ParTxNoCh" presStyleLbl="alignAcc1" presStyleIdx="0" presStyleCnt="1">
        <dgm:presLayoutVars>
          <dgm:chMax val="1"/>
          <dgm:bulletEnabled val="1"/>
        </dgm:presLayoutVars>
      </dgm:prSet>
      <dgm:spPr/>
    </dgm:pt>
  </dgm:ptLst>
  <dgm:cxnLst>
    <dgm:cxn modelId="{24767A17-1885-4F39-A3D5-FA146F10FCF2}" srcId="{04535672-CD74-4059-94D5-43E7091F436C}" destId="{125D3F1C-47B0-4B0A-921F-34F28304CFAC}" srcOrd="0" destOrd="0" parTransId="{FF4E3692-1FC1-4952-BB00-AB42EF205835}" sibTransId="{36487E1C-985D-4E3C-B352-A2510D2FD8D9}"/>
    <dgm:cxn modelId="{93BBCC9C-8C94-4AE3-8354-5C41C53A7F55}" type="presOf" srcId="{125D3F1C-47B0-4B0A-921F-34F28304CFAC}" destId="{CC502893-80C4-4059-B6E2-CE93FE94A721}" srcOrd="1" destOrd="0" presId="urn:microsoft.com/office/officeart/2005/8/layout/target3"/>
    <dgm:cxn modelId="{F00CEDB3-2544-4A8E-ABAB-60DD8ABC5A10}" type="presOf" srcId="{125D3F1C-47B0-4B0A-921F-34F28304CFAC}" destId="{63A3B536-E79F-4417-8A7D-24C8251995EC}" srcOrd="0" destOrd="0" presId="urn:microsoft.com/office/officeart/2005/8/layout/target3"/>
    <dgm:cxn modelId="{8F5EA6EE-CB7C-4D1D-85BD-1581122B9E89}" type="presOf" srcId="{04535672-CD74-4059-94D5-43E7091F436C}" destId="{743E9648-1E29-4DF8-B8DC-C371C71B2931}" srcOrd="0" destOrd="0" presId="urn:microsoft.com/office/officeart/2005/8/layout/target3"/>
    <dgm:cxn modelId="{77A7E27A-15F3-4CE5-9818-EC5CCFF52937}" type="presParOf" srcId="{743E9648-1E29-4DF8-B8DC-C371C71B2931}" destId="{3D154F7E-C6F5-4723-8600-B90F5134A815}" srcOrd="0" destOrd="0" presId="urn:microsoft.com/office/officeart/2005/8/layout/target3"/>
    <dgm:cxn modelId="{030FD2AF-EB7A-4FC2-AE86-4CE2AEAD8F3C}" type="presParOf" srcId="{743E9648-1E29-4DF8-B8DC-C371C71B2931}" destId="{0E241F85-958D-4704-9419-66E4100147B2}" srcOrd="1" destOrd="0" presId="urn:microsoft.com/office/officeart/2005/8/layout/target3"/>
    <dgm:cxn modelId="{BC21ABB5-291A-4954-9B0E-48E21F60E819}" type="presParOf" srcId="{743E9648-1E29-4DF8-B8DC-C371C71B2931}" destId="{63A3B536-E79F-4417-8A7D-24C8251995EC}" srcOrd="2" destOrd="0" presId="urn:microsoft.com/office/officeart/2005/8/layout/target3"/>
    <dgm:cxn modelId="{8DD8D6DA-7139-48CB-9D6B-BBB1540F3E69}" type="presParOf" srcId="{743E9648-1E29-4DF8-B8DC-C371C71B2931}" destId="{CC502893-80C4-4059-B6E2-CE93FE94A721}" srcOrd="3" destOrd="0" presId="urn:microsoft.com/office/officeart/2005/8/layout/targe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3C1D6614-6A94-4C2B-94C2-FA6D244A1B3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cs-CZ"/>
        </a:p>
      </dgm:t>
    </dgm:pt>
    <dgm:pt modelId="{95A51698-5270-45D4-B6D9-62857180AC48}">
      <dgm:prSet/>
      <dgm:spPr/>
      <dgm:t>
        <a:bodyPr/>
        <a:lstStyle/>
        <a:p>
          <a:pPr rtl="0"/>
          <a:r>
            <a:rPr lang="cs-CZ" b="1" dirty="0"/>
            <a:t>Důležité upozornění!!!</a:t>
          </a:r>
          <a:endParaRPr lang="cs-CZ" dirty="0"/>
        </a:p>
      </dgm:t>
    </dgm:pt>
    <dgm:pt modelId="{26F04975-9C32-4665-8CFC-E7B0F5BE7285}" type="parTrans" cxnId="{7534A916-4832-47FF-9404-195D92A7C9C1}">
      <dgm:prSet/>
      <dgm:spPr/>
      <dgm:t>
        <a:bodyPr/>
        <a:lstStyle/>
        <a:p>
          <a:endParaRPr lang="cs-CZ"/>
        </a:p>
      </dgm:t>
    </dgm:pt>
    <dgm:pt modelId="{E5DF2175-37AC-4C0E-95E9-FFF51A0D8950}" type="sibTrans" cxnId="{7534A916-4832-47FF-9404-195D92A7C9C1}">
      <dgm:prSet/>
      <dgm:spPr/>
      <dgm:t>
        <a:bodyPr/>
        <a:lstStyle/>
        <a:p>
          <a:endParaRPr lang="cs-CZ"/>
        </a:p>
      </dgm:t>
    </dgm:pt>
    <dgm:pt modelId="{C7DDC5C9-6323-4BC7-BE4C-3B28A3A6D7AF}" type="pres">
      <dgm:prSet presAssocID="{3C1D6614-6A94-4C2B-94C2-FA6D244A1B3B}" presName="linear" presStyleCnt="0">
        <dgm:presLayoutVars>
          <dgm:animLvl val="lvl"/>
          <dgm:resizeHandles val="exact"/>
        </dgm:presLayoutVars>
      </dgm:prSet>
      <dgm:spPr/>
    </dgm:pt>
    <dgm:pt modelId="{DAAF331B-506A-4EBF-9880-17556F644FF5}" type="pres">
      <dgm:prSet presAssocID="{95A51698-5270-45D4-B6D9-62857180AC48}" presName="parentText" presStyleLbl="node1" presStyleIdx="0" presStyleCnt="1">
        <dgm:presLayoutVars>
          <dgm:chMax val="0"/>
          <dgm:bulletEnabled val="1"/>
        </dgm:presLayoutVars>
      </dgm:prSet>
      <dgm:spPr/>
    </dgm:pt>
  </dgm:ptLst>
  <dgm:cxnLst>
    <dgm:cxn modelId="{7534A916-4832-47FF-9404-195D92A7C9C1}" srcId="{3C1D6614-6A94-4C2B-94C2-FA6D244A1B3B}" destId="{95A51698-5270-45D4-B6D9-62857180AC48}" srcOrd="0" destOrd="0" parTransId="{26F04975-9C32-4665-8CFC-E7B0F5BE7285}" sibTransId="{E5DF2175-37AC-4C0E-95E9-FFF51A0D8950}"/>
    <dgm:cxn modelId="{C018DFA8-CD3C-4970-8AEB-B37BB5F0D94D}" type="presOf" srcId="{95A51698-5270-45D4-B6D9-62857180AC48}" destId="{DAAF331B-506A-4EBF-9880-17556F644FF5}" srcOrd="0" destOrd="0" presId="urn:microsoft.com/office/officeart/2005/8/layout/vList2"/>
    <dgm:cxn modelId="{BDD4DBE3-4A74-4063-BA21-ACBE225F2DD5}" type="presOf" srcId="{3C1D6614-6A94-4C2B-94C2-FA6D244A1B3B}" destId="{C7DDC5C9-6323-4BC7-BE4C-3B28A3A6D7AF}" srcOrd="0" destOrd="0" presId="urn:microsoft.com/office/officeart/2005/8/layout/vList2"/>
    <dgm:cxn modelId="{514DB178-2C46-4F47-9DFD-FD4C903C63A3}" type="presParOf" srcId="{C7DDC5C9-6323-4BC7-BE4C-3B28A3A6D7AF}" destId="{DAAF331B-506A-4EBF-9880-17556F644FF5}"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159F37E7-6A5B-48E7-B482-468369407E0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cs-CZ"/>
        </a:p>
      </dgm:t>
    </dgm:pt>
    <dgm:pt modelId="{E99A1A18-9F61-4A3F-AF6C-BBAC024F72ED}">
      <dgm:prSet/>
      <dgm:spPr/>
      <dgm:t>
        <a:bodyPr/>
        <a:lstStyle/>
        <a:p>
          <a:pPr rtl="0"/>
          <a:r>
            <a:rPr lang="cs-CZ" b="1" dirty="0"/>
            <a:t>PREVENCE A TLUMENÍ VARROÁZY</a:t>
          </a:r>
          <a:endParaRPr lang="cs-CZ" dirty="0"/>
        </a:p>
      </dgm:t>
    </dgm:pt>
    <dgm:pt modelId="{B7C7FF73-6B8D-4D4E-8852-3AE96E5833C2}" type="parTrans" cxnId="{D8701FBF-8C70-4DA9-8F67-43BC78332A2C}">
      <dgm:prSet/>
      <dgm:spPr/>
      <dgm:t>
        <a:bodyPr/>
        <a:lstStyle/>
        <a:p>
          <a:endParaRPr lang="cs-CZ"/>
        </a:p>
      </dgm:t>
    </dgm:pt>
    <dgm:pt modelId="{D87D0E99-0DF2-48C3-8A5B-1F7EAFB04F7D}" type="sibTrans" cxnId="{D8701FBF-8C70-4DA9-8F67-43BC78332A2C}">
      <dgm:prSet/>
      <dgm:spPr/>
      <dgm:t>
        <a:bodyPr/>
        <a:lstStyle/>
        <a:p>
          <a:endParaRPr lang="cs-CZ"/>
        </a:p>
      </dgm:t>
    </dgm:pt>
    <dgm:pt modelId="{6C400FE0-2DAB-41B2-9DB6-20FBB6CBAFA6}" type="pres">
      <dgm:prSet presAssocID="{159F37E7-6A5B-48E7-B482-468369407E02}" presName="linear" presStyleCnt="0">
        <dgm:presLayoutVars>
          <dgm:animLvl val="lvl"/>
          <dgm:resizeHandles val="exact"/>
        </dgm:presLayoutVars>
      </dgm:prSet>
      <dgm:spPr/>
    </dgm:pt>
    <dgm:pt modelId="{7A5E4EAD-F5FA-4F93-8B7F-9EC6EA460126}" type="pres">
      <dgm:prSet presAssocID="{E99A1A18-9F61-4A3F-AF6C-BBAC024F72ED}" presName="parentText" presStyleLbl="node1" presStyleIdx="0" presStyleCnt="1">
        <dgm:presLayoutVars>
          <dgm:chMax val="0"/>
          <dgm:bulletEnabled val="1"/>
        </dgm:presLayoutVars>
      </dgm:prSet>
      <dgm:spPr/>
    </dgm:pt>
  </dgm:ptLst>
  <dgm:cxnLst>
    <dgm:cxn modelId="{09D36154-B0DC-4B10-B74E-D7465BF27ADF}" type="presOf" srcId="{E99A1A18-9F61-4A3F-AF6C-BBAC024F72ED}" destId="{7A5E4EAD-F5FA-4F93-8B7F-9EC6EA460126}" srcOrd="0" destOrd="0" presId="urn:microsoft.com/office/officeart/2005/8/layout/vList2"/>
    <dgm:cxn modelId="{E27A37AF-EDD1-4EDD-B52F-99A0F438D65B}" type="presOf" srcId="{159F37E7-6A5B-48E7-B482-468369407E02}" destId="{6C400FE0-2DAB-41B2-9DB6-20FBB6CBAFA6}" srcOrd="0" destOrd="0" presId="urn:microsoft.com/office/officeart/2005/8/layout/vList2"/>
    <dgm:cxn modelId="{D8701FBF-8C70-4DA9-8F67-43BC78332A2C}" srcId="{159F37E7-6A5B-48E7-B482-468369407E02}" destId="{E99A1A18-9F61-4A3F-AF6C-BBAC024F72ED}" srcOrd="0" destOrd="0" parTransId="{B7C7FF73-6B8D-4D4E-8852-3AE96E5833C2}" sibTransId="{D87D0E99-0DF2-48C3-8A5B-1F7EAFB04F7D}"/>
    <dgm:cxn modelId="{19058A4E-A7C9-4A92-8DAD-B32CED3C0873}" type="presParOf" srcId="{6C400FE0-2DAB-41B2-9DB6-20FBB6CBAFA6}" destId="{7A5E4EAD-F5FA-4F93-8B7F-9EC6EA460126}"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60FC5D1D-F002-47C9-95C0-2CB5CE65B0F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CA66F5B1-3B4D-4944-BC8E-D7D8B3014BBC}">
      <dgm:prSet custT="1"/>
      <dgm:spPr>
        <a:noFill/>
        <a:ln>
          <a:solidFill>
            <a:schemeClr val="accent1"/>
          </a:solidFill>
        </a:ln>
      </dgm:spPr>
      <dgm:t>
        <a:bodyPr/>
        <a:lstStyle/>
        <a:p>
          <a:pPr algn="just" rtl="0"/>
          <a:r>
            <a:rPr lang="cs-CZ" sz="1800" dirty="0">
              <a:solidFill>
                <a:schemeClr val="tx1"/>
              </a:solidFill>
            </a:rPr>
            <a:t>Pro letošní rok zůstávají povinné úkony k tlumení </a:t>
          </a:r>
          <a:r>
            <a:rPr lang="cs-CZ" sz="1800" dirty="0" err="1">
              <a:solidFill>
                <a:schemeClr val="tx1"/>
              </a:solidFill>
            </a:rPr>
            <a:t>varroázy</a:t>
          </a:r>
          <a:r>
            <a:rPr lang="cs-CZ" sz="1800" dirty="0">
              <a:solidFill>
                <a:schemeClr val="tx1"/>
              </a:solidFill>
            </a:rPr>
            <a:t> pouze ve formě vyšetření vzorků zimní měli. Na základě vyhodnocení intenzity </a:t>
          </a:r>
          <a:r>
            <a:rPr lang="cs-CZ" sz="1800" dirty="0" err="1">
              <a:solidFill>
                <a:schemeClr val="tx1"/>
              </a:solidFill>
            </a:rPr>
            <a:t>varroázy</a:t>
          </a:r>
          <a:r>
            <a:rPr lang="cs-CZ" sz="1800" dirty="0">
              <a:solidFill>
                <a:schemeClr val="tx1"/>
              </a:solidFill>
            </a:rPr>
            <a:t> dle kódu EpM300 se na jednotlivých stanovištích při nálezu vyšším než 3 roztoči v průměru na jedno včelstvo provede ošetření všech včelstev na stanovišti. Použijí se registrované veterinární léčivé přípravky. Předjarní ošetření musí být provedeno s ohledem na klimatické podmínky a jarní rozvoj včel co nejdříve a mělo být ukončeno do 15. 4. 2022. Chovatel je povinen vést záznam o ošetření včelstev a uchovávat jej po dobu nejméně tří let.</a:t>
          </a:r>
        </a:p>
      </dgm:t>
    </dgm:pt>
    <dgm:pt modelId="{DB8FE34C-1DBE-40EE-B664-5446F1680B08}" type="parTrans" cxnId="{7C9BFACC-818F-4787-8796-91137CD152B9}">
      <dgm:prSet/>
      <dgm:spPr/>
      <dgm:t>
        <a:bodyPr/>
        <a:lstStyle/>
        <a:p>
          <a:endParaRPr lang="cs-CZ"/>
        </a:p>
      </dgm:t>
    </dgm:pt>
    <dgm:pt modelId="{F4F4DE63-5D33-4E68-848D-F9241F97047B}" type="sibTrans" cxnId="{7C9BFACC-818F-4787-8796-91137CD152B9}">
      <dgm:prSet/>
      <dgm:spPr/>
      <dgm:t>
        <a:bodyPr/>
        <a:lstStyle/>
        <a:p>
          <a:endParaRPr lang="cs-CZ"/>
        </a:p>
      </dgm:t>
    </dgm:pt>
    <dgm:pt modelId="{FEA9FB26-D732-423C-9CAC-A818658D2253}" type="pres">
      <dgm:prSet presAssocID="{60FC5D1D-F002-47C9-95C0-2CB5CE65B0F3}" presName="linear" presStyleCnt="0">
        <dgm:presLayoutVars>
          <dgm:animLvl val="lvl"/>
          <dgm:resizeHandles val="exact"/>
        </dgm:presLayoutVars>
      </dgm:prSet>
      <dgm:spPr/>
    </dgm:pt>
    <dgm:pt modelId="{99C0A522-4221-4E05-BC39-154AA58EDA4C}" type="pres">
      <dgm:prSet presAssocID="{CA66F5B1-3B4D-4944-BC8E-D7D8B3014BBC}" presName="parentText" presStyleLbl="node1" presStyleIdx="0" presStyleCnt="1">
        <dgm:presLayoutVars>
          <dgm:chMax val="0"/>
          <dgm:bulletEnabled val="1"/>
        </dgm:presLayoutVars>
      </dgm:prSet>
      <dgm:spPr/>
    </dgm:pt>
  </dgm:ptLst>
  <dgm:cxnLst>
    <dgm:cxn modelId="{2643737B-F9EB-4E44-87EA-83870017AE27}" type="presOf" srcId="{60FC5D1D-F002-47C9-95C0-2CB5CE65B0F3}" destId="{FEA9FB26-D732-423C-9CAC-A818658D2253}" srcOrd="0" destOrd="0" presId="urn:microsoft.com/office/officeart/2005/8/layout/vList2"/>
    <dgm:cxn modelId="{7C9BFACC-818F-4787-8796-91137CD152B9}" srcId="{60FC5D1D-F002-47C9-95C0-2CB5CE65B0F3}" destId="{CA66F5B1-3B4D-4944-BC8E-D7D8B3014BBC}" srcOrd="0" destOrd="0" parTransId="{DB8FE34C-1DBE-40EE-B664-5446F1680B08}" sibTransId="{F4F4DE63-5D33-4E68-848D-F9241F97047B}"/>
    <dgm:cxn modelId="{2CBE01F6-22DA-4BA8-8BE9-498CD309CA58}" type="presOf" srcId="{CA66F5B1-3B4D-4944-BC8E-D7D8B3014BBC}" destId="{99C0A522-4221-4E05-BC39-154AA58EDA4C}" srcOrd="0" destOrd="0" presId="urn:microsoft.com/office/officeart/2005/8/layout/vList2"/>
    <dgm:cxn modelId="{2D7285CC-E371-43AC-9BDB-665D63557F22}" type="presParOf" srcId="{FEA9FB26-D732-423C-9CAC-A818658D2253}" destId="{99C0A522-4221-4E05-BC39-154AA58EDA4C}"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B15764CA-2149-4FB2-ABE2-B966573A1FE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606409A3-8304-4BB9-A432-16EB06A5A5B6}">
      <dgm:prSet custT="1"/>
      <dgm:spPr>
        <a:noFill/>
        <a:ln>
          <a:solidFill>
            <a:schemeClr val="accent1"/>
          </a:solidFill>
        </a:ln>
      </dgm:spPr>
      <dgm:t>
        <a:bodyPr/>
        <a:lstStyle/>
        <a:p>
          <a:pPr algn="just" rtl="0"/>
          <a:r>
            <a:rPr lang="cs-CZ" sz="1800" dirty="0">
              <a:solidFill>
                <a:schemeClr val="tx1"/>
              </a:solidFill>
            </a:rPr>
            <a:t>Chovatelé by se neměli spoléhat jen na výsledek vyšetření zimní měli, ale měli by pravidelně monitorovat výskyt roztoče ve včelstvu. Postupy pro monitoring </a:t>
          </a:r>
          <a:r>
            <a:rPr lang="cs-CZ" sz="1800" dirty="0" err="1">
              <a:solidFill>
                <a:schemeClr val="tx1"/>
              </a:solidFill>
            </a:rPr>
            <a:t>varroázy</a:t>
          </a:r>
          <a:r>
            <a:rPr lang="cs-CZ" sz="1800" dirty="0">
              <a:solidFill>
                <a:schemeClr val="tx1"/>
              </a:solidFill>
            </a:rPr>
            <a:t> jsou podrobně popsány </a:t>
          </a:r>
          <a:r>
            <a:rPr lang="cs-CZ" sz="1800" b="0" dirty="0">
              <a:solidFill>
                <a:schemeClr val="tx1"/>
              </a:solidFill>
            </a:rPr>
            <a:t>v</a:t>
          </a:r>
          <a:r>
            <a:rPr lang="cs-CZ" sz="1800" b="1" dirty="0">
              <a:solidFill>
                <a:schemeClr val="tx1"/>
              </a:solidFill>
            </a:rPr>
            <a:t> Metodickém pokynu SVS pro chovatele včel k prevenci a tlumení </a:t>
          </a:r>
          <a:r>
            <a:rPr lang="cs-CZ" sz="1800" b="1" dirty="0" err="1">
              <a:solidFill>
                <a:schemeClr val="tx1"/>
              </a:solidFill>
            </a:rPr>
            <a:t>varroázy</a:t>
          </a:r>
          <a:r>
            <a:rPr lang="cs-CZ" sz="1800" b="1" dirty="0">
              <a:solidFill>
                <a:schemeClr val="tx1"/>
              </a:solidFill>
            </a:rPr>
            <a:t>, č. j. SVS/2021/130606-G</a:t>
          </a:r>
          <a:r>
            <a:rPr lang="cs-CZ" sz="1800" dirty="0">
              <a:solidFill>
                <a:schemeClr val="tx1"/>
              </a:solidFill>
            </a:rPr>
            <a:t>. </a:t>
          </a:r>
        </a:p>
        <a:p>
          <a:pPr algn="just"/>
          <a:r>
            <a:rPr lang="cs-CZ" sz="1800" dirty="0">
              <a:solidFill>
                <a:schemeClr val="tx1"/>
              </a:solidFill>
            </a:rPr>
            <a:t>Lze předpokládat, že v průběhu ledna a února roku 2023 zůstane v platnosti povinné vyšetření směsných vzorků zimní měli na </a:t>
          </a:r>
          <a:r>
            <a:rPr lang="cs-CZ" sz="1800" dirty="0" err="1">
              <a:solidFill>
                <a:schemeClr val="tx1"/>
              </a:solidFill>
            </a:rPr>
            <a:t>varroázu</a:t>
          </a:r>
          <a:r>
            <a:rPr lang="cs-CZ" sz="1800" dirty="0">
              <a:solidFill>
                <a:schemeClr val="tx1"/>
              </a:solidFill>
            </a:rPr>
            <a:t> a na základě získaných výsledků provádění jarních ošetření včelstev při nálezu více než 3 roztočů na včelstvo. </a:t>
          </a:r>
        </a:p>
      </dgm:t>
    </dgm:pt>
    <dgm:pt modelId="{F9C517F2-4A58-46B0-925B-D0EF09E17D48}" type="parTrans" cxnId="{EAF1CC99-E260-4740-8979-E27D6FBC0DCB}">
      <dgm:prSet/>
      <dgm:spPr/>
      <dgm:t>
        <a:bodyPr/>
        <a:lstStyle/>
        <a:p>
          <a:endParaRPr lang="cs-CZ"/>
        </a:p>
      </dgm:t>
    </dgm:pt>
    <dgm:pt modelId="{13F5D488-08F5-46E4-A5C9-0B87C6426B75}" type="sibTrans" cxnId="{EAF1CC99-E260-4740-8979-E27D6FBC0DCB}">
      <dgm:prSet/>
      <dgm:spPr/>
      <dgm:t>
        <a:bodyPr/>
        <a:lstStyle/>
        <a:p>
          <a:endParaRPr lang="cs-CZ"/>
        </a:p>
      </dgm:t>
    </dgm:pt>
    <dgm:pt modelId="{C088FF0F-98E8-45B0-9EBA-46567340EDF3}" type="pres">
      <dgm:prSet presAssocID="{B15764CA-2149-4FB2-ABE2-B966573A1FEA}" presName="linear" presStyleCnt="0">
        <dgm:presLayoutVars>
          <dgm:animLvl val="lvl"/>
          <dgm:resizeHandles val="exact"/>
        </dgm:presLayoutVars>
      </dgm:prSet>
      <dgm:spPr/>
    </dgm:pt>
    <dgm:pt modelId="{BA5D2CF8-EE67-4D0F-83AA-1AC6736AF108}" type="pres">
      <dgm:prSet presAssocID="{606409A3-8304-4BB9-A432-16EB06A5A5B6}" presName="parentText" presStyleLbl="node1" presStyleIdx="0" presStyleCnt="1" custScaleY="834135">
        <dgm:presLayoutVars>
          <dgm:chMax val="0"/>
          <dgm:bulletEnabled val="1"/>
        </dgm:presLayoutVars>
      </dgm:prSet>
      <dgm:spPr/>
    </dgm:pt>
  </dgm:ptLst>
  <dgm:cxnLst>
    <dgm:cxn modelId="{8B76FD6A-87B1-48E4-9D3A-2AAAE4C89773}" type="presOf" srcId="{B15764CA-2149-4FB2-ABE2-B966573A1FEA}" destId="{C088FF0F-98E8-45B0-9EBA-46567340EDF3}" srcOrd="0" destOrd="0" presId="urn:microsoft.com/office/officeart/2005/8/layout/vList2"/>
    <dgm:cxn modelId="{EAF1CC99-E260-4740-8979-E27D6FBC0DCB}" srcId="{B15764CA-2149-4FB2-ABE2-B966573A1FEA}" destId="{606409A3-8304-4BB9-A432-16EB06A5A5B6}" srcOrd="0" destOrd="0" parTransId="{F9C517F2-4A58-46B0-925B-D0EF09E17D48}" sibTransId="{13F5D488-08F5-46E4-A5C9-0B87C6426B75}"/>
    <dgm:cxn modelId="{005912B8-DFCE-4EDD-B27D-FED0E38A8F44}" type="presOf" srcId="{606409A3-8304-4BB9-A432-16EB06A5A5B6}" destId="{BA5D2CF8-EE67-4D0F-83AA-1AC6736AF108}" srcOrd="0" destOrd="0" presId="urn:microsoft.com/office/officeart/2005/8/layout/vList2"/>
    <dgm:cxn modelId="{6D7D5F15-66A6-4369-B682-FF75EA28A725}" type="presParOf" srcId="{C088FF0F-98E8-45B0-9EBA-46567340EDF3}" destId="{BA5D2CF8-EE67-4D0F-83AA-1AC6736AF108}"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2B266810-1F87-4143-9DA6-CD60DBD26C9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cs-CZ"/>
        </a:p>
      </dgm:t>
    </dgm:pt>
    <dgm:pt modelId="{BC397DE3-86AA-4A74-8DCF-DDC456F85B5B}">
      <dgm:prSet/>
      <dgm:spPr/>
      <dgm:t>
        <a:bodyPr/>
        <a:lstStyle/>
        <a:p>
          <a:pPr rtl="0"/>
          <a:r>
            <a:rPr lang="cs-CZ" b="1" dirty="0"/>
            <a:t>MOR VČELÍHO PLODU</a:t>
          </a:r>
          <a:endParaRPr lang="cs-CZ" dirty="0"/>
        </a:p>
      </dgm:t>
    </dgm:pt>
    <dgm:pt modelId="{6F5E2001-2C3D-4E4A-BF92-B1EFA6514D70}" type="parTrans" cxnId="{CF2709A1-FCC5-4733-A3F4-BA31019FB21D}">
      <dgm:prSet/>
      <dgm:spPr/>
      <dgm:t>
        <a:bodyPr/>
        <a:lstStyle/>
        <a:p>
          <a:endParaRPr lang="cs-CZ"/>
        </a:p>
      </dgm:t>
    </dgm:pt>
    <dgm:pt modelId="{67BE18AB-9CA6-4CF0-89D4-D913601E571D}" type="sibTrans" cxnId="{CF2709A1-FCC5-4733-A3F4-BA31019FB21D}">
      <dgm:prSet/>
      <dgm:spPr/>
      <dgm:t>
        <a:bodyPr/>
        <a:lstStyle/>
        <a:p>
          <a:endParaRPr lang="cs-CZ"/>
        </a:p>
      </dgm:t>
    </dgm:pt>
    <dgm:pt modelId="{847844E8-3F34-4867-A92E-E6AAAAB42376}" type="pres">
      <dgm:prSet presAssocID="{2B266810-1F87-4143-9DA6-CD60DBD26C96}" presName="linear" presStyleCnt="0">
        <dgm:presLayoutVars>
          <dgm:animLvl val="lvl"/>
          <dgm:resizeHandles val="exact"/>
        </dgm:presLayoutVars>
      </dgm:prSet>
      <dgm:spPr/>
    </dgm:pt>
    <dgm:pt modelId="{D54E49E6-1EC4-4778-AC55-E67C617A8B4E}" type="pres">
      <dgm:prSet presAssocID="{BC397DE3-86AA-4A74-8DCF-DDC456F85B5B}" presName="parentText" presStyleLbl="node1" presStyleIdx="0" presStyleCnt="1">
        <dgm:presLayoutVars>
          <dgm:chMax val="0"/>
          <dgm:bulletEnabled val="1"/>
        </dgm:presLayoutVars>
      </dgm:prSet>
      <dgm:spPr/>
    </dgm:pt>
  </dgm:ptLst>
  <dgm:cxnLst>
    <dgm:cxn modelId="{FEB6AA41-BEDC-4B0A-AA17-4E188D3B2E78}" type="presOf" srcId="{2B266810-1F87-4143-9DA6-CD60DBD26C96}" destId="{847844E8-3F34-4867-A92E-E6AAAAB42376}" srcOrd="0" destOrd="0" presId="urn:microsoft.com/office/officeart/2005/8/layout/vList2"/>
    <dgm:cxn modelId="{CF2709A1-FCC5-4733-A3F4-BA31019FB21D}" srcId="{2B266810-1F87-4143-9DA6-CD60DBD26C96}" destId="{BC397DE3-86AA-4A74-8DCF-DDC456F85B5B}" srcOrd="0" destOrd="0" parTransId="{6F5E2001-2C3D-4E4A-BF92-B1EFA6514D70}" sibTransId="{67BE18AB-9CA6-4CF0-89D4-D913601E571D}"/>
    <dgm:cxn modelId="{86FB9AC6-5DCF-4345-BA5E-DED327104456}" type="presOf" srcId="{BC397DE3-86AA-4A74-8DCF-DDC456F85B5B}" destId="{D54E49E6-1EC4-4778-AC55-E67C617A8B4E}" srcOrd="0" destOrd="0" presId="urn:microsoft.com/office/officeart/2005/8/layout/vList2"/>
    <dgm:cxn modelId="{A9F6BE39-1A8A-4709-8F32-96C38F94EB1E}" type="presParOf" srcId="{847844E8-3F34-4867-A92E-E6AAAAB42376}" destId="{D54E49E6-1EC4-4778-AC55-E67C617A8B4E}"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5E798D-8D73-4C24-A28B-87802A25DE8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A09AFC79-AD46-4176-BBFE-55906F9E700F}">
      <dgm:prSet/>
      <dgm:spPr/>
      <dgm:t>
        <a:bodyPr/>
        <a:lstStyle/>
        <a:p>
          <a:pPr rtl="0"/>
          <a:r>
            <a:rPr lang="cs-CZ" b="1" dirty="0"/>
            <a:t>Č</a:t>
          </a:r>
          <a:r>
            <a:rPr lang="pt-BR" b="1" dirty="0"/>
            <a:t>erpání EU</a:t>
          </a:r>
          <a:r>
            <a:rPr lang="cs-CZ" b="1" dirty="0"/>
            <a:t> dotace</a:t>
          </a:r>
          <a:r>
            <a:rPr lang="pt-BR" b="1" dirty="0"/>
            <a:t> </a:t>
          </a:r>
          <a:r>
            <a:rPr lang="cs-CZ" b="1" dirty="0"/>
            <a:t>v roce 2021</a:t>
          </a:r>
          <a:endParaRPr lang="cs-CZ" dirty="0"/>
        </a:p>
      </dgm:t>
    </dgm:pt>
    <dgm:pt modelId="{56A1C617-3158-4255-B141-7ABE83AB2E62}" type="parTrans" cxnId="{8F223EF6-E1AF-4DFF-B017-1D83FF4077E7}">
      <dgm:prSet/>
      <dgm:spPr/>
      <dgm:t>
        <a:bodyPr/>
        <a:lstStyle/>
        <a:p>
          <a:endParaRPr lang="cs-CZ"/>
        </a:p>
      </dgm:t>
    </dgm:pt>
    <dgm:pt modelId="{5CDDB7B6-5ACC-45B8-81B2-1D2F3E1CF9C5}" type="sibTrans" cxnId="{8F223EF6-E1AF-4DFF-B017-1D83FF4077E7}">
      <dgm:prSet/>
      <dgm:spPr/>
      <dgm:t>
        <a:bodyPr/>
        <a:lstStyle/>
        <a:p>
          <a:endParaRPr lang="cs-CZ"/>
        </a:p>
      </dgm:t>
    </dgm:pt>
    <dgm:pt modelId="{143FF649-60F0-4D4C-B313-4BCD80E479E9}" type="pres">
      <dgm:prSet presAssocID="{C95E798D-8D73-4C24-A28B-87802A25DE87}" presName="linear" presStyleCnt="0">
        <dgm:presLayoutVars>
          <dgm:animLvl val="lvl"/>
          <dgm:resizeHandles val="exact"/>
        </dgm:presLayoutVars>
      </dgm:prSet>
      <dgm:spPr/>
    </dgm:pt>
    <dgm:pt modelId="{CE742397-5248-410A-B5EB-743A17C6341E}" type="pres">
      <dgm:prSet presAssocID="{A09AFC79-AD46-4176-BBFE-55906F9E700F}" presName="parentText" presStyleLbl="node1" presStyleIdx="0" presStyleCnt="1">
        <dgm:presLayoutVars>
          <dgm:chMax val="0"/>
          <dgm:bulletEnabled val="1"/>
        </dgm:presLayoutVars>
      </dgm:prSet>
      <dgm:spPr/>
    </dgm:pt>
  </dgm:ptLst>
  <dgm:cxnLst>
    <dgm:cxn modelId="{9D38AD8E-EA58-4482-9B6C-8927CF5EA279}" type="presOf" srcId="{C95E798D-8D73-4C24-A28B-87802A25DE87}" destId="{143FF649-60F0-4D4C-B313-4BCD80E479E9}" srcOrd="0" destOrd="0" presId="urn:microsoft.com/office/officeart/2005/8/layout/vList2"/>
    <dgm:cxn modelId="{8F223EF6-E1AF-4DFF-B017-1D83FF4077E7}" srcId="{C95E798D-8D73-4C24-A28B-87802A25DE87}" destId="{A09AFC79-AD46-4176-BBFE-55906F9E700F}" srcOrd="0" destOrd="0" parTransId="{56A1C617-3158-4255-B141-7ABE83AB2E62}" sibTransId="{5CDDB7B6-5ACC-45B8-81B2-1D2F3E1CF9C5}"/>
    <dgm:cxn modelId="{92C4B9FA-E4F8-41DC-9ED0-17E8747CC048}" type="presOf" srcId="{A09AFC79-AD46-4176-BBFE-55906F9E700F}" destId="{CE742397-5248-410A-B5EB-743A17C6341E}" srcOrd="0" destOrd="0" presId="urn:microsoft.com/office/officeart/2005/8/layout/vList2"/>
    <dgm:cxn modelId="{2C605CB2-D89C-41BD-AB0D-717B1EF98C9C}" type="presParOf" srcId="{143FF649-60F0-4D4C-B313-4BCD80E479E9}" destId="{CE742397-5248-410A-B5EB-743A17C6341E}"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C8F9FB1-7915-4C54-AE58-21CF0DA2D8E7}"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cs-CZ"/>
        </a:p>
      </dgm:t>
    </dgm:pt>
    <dgm:pt modelId="{F7AF337E-974A-47E9-BC6F-F8ED78EF95E9}">
      <dgm:prSet/>
      <dgm:spPr/>
      <dgm:t>
        <a:bodyPr/>
        <a:lstStyle/>
        <a:p>
          <a:pPr rtl="0"/>
          <a:r>
            <a:rPr lang="cs-CZ" b="1" dirty="0"/>
            <a:t>Připravuje se změna veterinárního zákona</a:t>
          </a:r>
          <a:endParaRPr lang="cs-CZ" dirty="0"/>
        </a:p>
      </dgm:t>
    </dgm:pt>
    <dgm:pt modelId="{AE0509C3-54E2-441D-A300-573AAD517B86}" type="parTrans" cxnId="{3AA7E868-0EA5-4340-B55D-3A8AFE16A29F}">
      <dgm:prSet/>
      <dgm:spPr/>
      <dgm:t>
        <a:bodyPr/>
        <a:lstStyle/>
        <a:p>
          <a:endParaRPr lang="cs-CZ"/>
        </a:p>
      </dgm:t>
    </dgm:pt>
    <dgm:pt modelId="{1B5531D7-F301-4D19-A764-0F233A2329D0}" type="sibTrans" cxnId="{3AA7E868-0EA5-4340-B55D-3A8AFE16A29F}">
      <dgm:prSet/>
      <dgm:spPr/>
      <dgm:t>
        <a:bodyPr/>
        <a:lstStyle/>
        <a:p>
          <a:endParaRPr lang="cs-CZ"/>
        </a:p>
      </dgm:t>
    </dgm:pt>
    <dgm:pt modelId="{2F986E22-724F-42B6-A717-0F1B959553EA}" type="pres">
      <dgm:prSet presAssocID="{5C8F9FB1-7915-4C54-AE58-21CF0DA2D8E7}" presName="Name0" presStyleCnt="0">
        <dgm:presLayoutVars>
          <dgm:chMax val="7"/>
          <dgm:dir/>
          <dgm:animLvl val="lvl"/>
          <dgm:resizeHandles val="exact"/>
        </dgm:presLayoutVars>
      </dgm:prSet>
      <dgm:spPr/>
    </dgm:pt>
    <dgm:pt modelId="{1048FAB9-6C77-4D8C-A738-ECE4EB269157}" type="pres">
      <dgm:prSet presAssocID="{F7AF337E-974A-47E9-BC6F-F8ED78EF95E9}" presName="circle1" presStyleLbl="node1" presStyleIdx="0" presStyleCnt="1"/>
      <dgm:spPr/>
    </dgm:pt>
    <dgm:pt modelId="{899F83C2-78A3-4F47-A838-593166233C10}" type="pres">
      <dgm:prSet presAssocID="{F7AF337E-974A-47E9-BC6F-F8ED78EF95E9}" presName="space" presStyleCnt="0"/>
      <dgm:spPr/>
    </dgm:pt>
    <dgm:pt modelId="{88277359-866B-47EE-97EA-87F689FA6AE4}" type="pres">
      <dgm:prSet presAssocID="{F7AF337E-974A-47E9-BC6F-F8ED78EF95E9}" presName="rect1" presStyleLbl="alignAcc1" presStyleIdx="0" presStyleCnt="1"/>
      <dgm:spPr/>
    </dgm:pt>
    <dgm:pt modelId="{7C6D819C-87F4-4600-A236-8A0265DCBED2}" type="pres">
      <dgm:prSet presAssocID="{F7AF337E-974A-47E9-BC6F-F8ED78EF95E9}" presName="rect1ParTxNoCh" presStyleLbl="alignAcc1" presStyleIdx="0" presStyleCnt="1">
        <dgm:presLayoutVars>
          <dgm:chMax val="1"/>
          <dgm:bulletEnabled val="1"/>
        </dgm:presLayoutVars>
      </dgm:prSet>
      <dgm:spPr/>
    </dgm:pt>
  </dgm:ptLst>
  <dgm:cxnLst>
    <dgm:cxn modelId="{7CA63D12-0CD4-4BF3-BF5C-ADF944BFCBA4}" type="presOf" srcId="{F7AF337E-974A-47E9-BC6F-F8ED78EF95E9}" destId="{88277359-866B-47EE-97EA-87F689FA6AE4}" srcOrd="0" destOrd="0" presId="urn:microsoft.com/office/officeart/2005/8/layout/target3"/>
    <dgm:cxn modelId="{3AA7E868-0EA5-4340-B55D-3A8AFE16A29F}" srcId="{5C8F9FB1-7915-4C54-AE58-21CF0DA2D8E7}" destId="{F7AF337E-974A-47E9-BC6F-F8ED78EF95E9}" srcOrd="0" destOrd="0" parTransId="{AE0509C3-54E2-441D-A300-573AAD517B86}" sibTransId="{1B5531D7-F301-4D19-A764-0F233A2329D0}"/>
    <dgm:cxn modelId="{1EFB4D99-B225-42C0-950E-A9009872EB01}" type="presOf" srcId="{5C8F9FB1-7915-4C54-AE58-21CF0DA2D8E7}" destId="{2F986E22-724F-42B6-A717-0F1B959553EA}" srcOrd="0" destOrd="0" presId="urn:microsoft.com/office/officeart/2005/8/layout/target3"/>
    <dgm:cxn modelId="{FF220FE6-E76D-4341-B549-C66FBE4CFB08}" type="presOf" srcId="{F7AF337E-974A-47E9-BC6F-F8ED78EF95E9}" destId="{7C6D819C-87F4-4600-A236-8A0265DCBED2}" srcOrd="1" destOrd="0" presId="urn:microsoft.com/office/officeart/2005/8/layout/target3"/>
    <dgm:cxn modelId="{109A1F05-8C23-41F4-89BE-F253C8FF8F26}" type="presParOf" srcId="{2F986E22-724F-42B6-A717-0F1B959553EA}" destId="{1048FAB9-6C77-4D8C-A738-ECE4EB269157}" srcOrd="0" destOrd="0" presId="urn:microsoft.com/office/officeart/2005/8/layout/target3"/>
    <dgm:cxn modelId="{55DB86DC-D1FA-48AA-81F2-7327B264BDC0}" type="presParOf" srcId="{2F986E22-724F-42B6-A717-0F1B959553EA}" destId="{899F83C2-78A3-4F47-A838-593166233C10}" srcOrd="1" destOrd="0" presId="urn:microsoft.com/office/officeart/2005/8/layout/target3"/>
    <dgm:cxn modelId="{05BA39F7-3D02-4A13-B5C8-3224F86888BC}" type="presParOf" srcId="{2F986E22-724F-42B6-A717-0F1B959553EA}" destId="{88277359-866B-47EE-97EA-87F689FA6AE4}" srcOrd="2" destOrd="0" presId="urn:microsoft.com/office/officeart/2005/8/layout/target3"/>
    <dgm:cxn modelId="{FD9CAE71-B079-4FB3-9965-2B9817678B17}" type="presParOf" srcId="{2F986E22-724F-42B6-A717-0F1B959553EA}" destId="{7C6D819C-87F4-4600-A236-8A0265DCBED2}"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6E4C0E9A-570A-43EA-A24F-E5E1675629DC}"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cs-CZ"/>
        </a:p>
      </dgm:t>
    </dgm:pt>
    <dgm:pt modelId="{79302216-2FFC-44DC-A9C6-44E82BCC2B52}">
      <dgm:prSet/>
      <dgm:spPr/>
      <dgm:t>
        <a:bodyPr/>
        <a:lstStyle/>
        <a:p>
          <a:pPr algn="ctr" rtl="0"/>
          <a:r>
            <a:rPr lang="cs-CZ" b="1" dirty="0"/>
            <a:t>Aktuálně se tato povinnost již nepovažuje za nezbytnou z následujících důvodů:</a:t>
          </a:r>
          <a:endParaRPr lang="cs-CZ" dirty="0"/>
        </a:p>
      </dgm:t>
    </dgm:pt>
    <dgm:pt modelId="{84AC1671-D297-46CD-92D9-601BB00DD9D7}" type="parTrans" cxnId="{CEB58A07-64D6-4FAF-B36F-13243DB26395}">
      <dgm:prSet/>
      <dgm:spPr/>
      <dgm:t>
        <a:bodyPr/>
        <a:lstStyle/>
        <a:p>
          <a:endParaRPr lang="cs-CZ"/>
        </a:p>
      </dgm:t>
    </dgm:pt>
    <dgm:pt modelId="{15FF081D-8859-442E-A365-67F9C36B896C}" type="sibTrans" cxnId="{CEB58A07-64D6-4FAF-B36F-13243DB26395}">
      <dgm:prSet/>
      <dgm:spPr/>
      <dgm:t>
        <a:bodyPr/>
        <a:lstStyle/>
        <a:p>
          <a:endParaRPr lang="cs-CZ"/>
        </a:p>
      </dgm:t>
    </dgm:pt>
    <dgm:pt modelId="{2CDB8501-ED2A-484C-A1A4-6A7F11CF6244}" type="pres">
      <dgm:prSet presAssocID="{6E4C0E9A-570A-43EA-A24F-E5E1675629DC}" presName="Name0" presStyleCnt="0">
        <dgm:presLayoutVars>
          <dgm:chMax val="7"/>
          <dgm:dir/>
          <dgm:animLvl val="lvl"/>
          <dgm:resizeHandles val="exact"/>
        </dgm:presLayoutVars>
      </dgm:prSet>
      <dgm:spPr/>
    </dgm:pt>
    <dgm:pt modelId="{82F0AA2F-73B0-428E-8B29-B2A3843350D3}" type="pres">
      <dgm:prSet presAssocID="{79302216-2FFC-44DC-A9C6-44E82BCC2B52}" presName="circle1" presStyleLbl="node1" presStyleIdx="0" presStyleCnt="1"/>
      <dgm:spPr/>
    </dgm:pt>
    <dgm:pt modelId="{B5461F6F-EDDB-42F6-9EA1-9F35BA08438D}" type="pres">
      <dgm:prSet presAssocID="{79302216-2FFC-44DC-A9C6-44E82BCC2B52}" presName="space" presStyleCnt="0"/>
      <dgm:spPr/>
    </dgm:pt>
    <dgm:pt modelId="{06543D63-DE90-4151-BD3B-61D0B5947C1D}" type="pres">
      <dgm:prSet presAssocID="{79302216-2FFC-44DC-A9C6-44E82BCC2B52}" presName="rect1" presStyleLbl="alignAcc1" presStyleIdx="0" presStyleCnt="1"/>
      <dgm:spPr/>
    </dgm:pt>
    <dgm:pt modelId="{678F8E42-4F12-4F63-BA46-04ED7F5CDFB6}" type="pres">
      <dgm:prSet presAssocID="{79302216-2FFC-44DC-A9C6-44E82BCC2B52}" presName="rect1ParTxNoCh" presStyleLbl="alignAcc1" presStyleIdx="0" presStyleCnt="1">
        <dgm:presLayoutVars>
          <dgm:chMax val="1"/>
          <dgm:bulletEnabled val="1"/>
        </dgm:presLayoutVars>
      </dgm:prSet>
      <dgm:spPr/>
    </dgm:pt>
  </dgm:ptLst>
  <dgm:cxnLst>
    <dgm:cxn modelId="{78885307-A585-4A97-9761-2671268E51BF}" type="presOf" srcId="{79302216-2FFC-44DC-A9C6-44E82BCC2B52}" destId="{06543D63-DE90-4151-BD3B-61D0B5947C1D}" srcOrd="0" destOrd="0" presId="urn:microsoft.com/office/officeart/2005/8/layout/target3"/>
    <dgm:cxn modelId="{CEB58A07-64D6-4FAF-B36F-13243DB26395}" srcId="{6E4C0E9A-570A-43EA-A24F-E5E1675629DC}" destId="{79302216-2FFC-44DC-A9C6-44E82BCC2B52}" srcOrd="0" destOrd="0" parTransId="{84AC1671-D297-46CD-92D9-601BB00DD9D7}" sibTransId="{15FF081D-8859-442E-A365-67F9C36B896C}"/>
    <dgm:cxn modelId="{384F4C15-B21A-4991-B2AF-69A5BBDD26D7}" type="presOf" srcId="{6E4C0E9A-570A-43EA-A24F-E5E1675629DC}" destId="{2CDB8501-ED2A-484C-A1A4-6A7F11CF6244}" srcOrd="0" destOrd="0" presId="urn:microsoft.com/office/officeart/2005/8/layout/target3"/>
    <dgm:cxn modelId="{06DE0DEB-4814-41FB-A0A8-BB7F823A3574}" type="presOf" srcId="{79302216-2FFC-44DC-A9C6-44E82BCC2B52}" destId="{678F8E42-4F12-4F63-BA46-04ED7F5CDFB6}" srcOrd="1" destOrd="0" presId="urn:microsoft.com/office/officeart/2005/8/layout/target3"/>
    <dgm:cxn modelId="{A2FB783A-9489-4585-928C-95018C745A8C}" type="presParOf" srcId="{2CDB8501-ED2A-484C-A1A4-6A7F11CF6244}" destId="{82F0AA2F-73B0-428E-8B29-B2A3843350D3}" srcOrd="0" destOrd="0" presId="urn:microsoft.com/office/officeart/2005/8/layout/target3"/>
    <dgm:cxn modelId="{FCC5FD0E-52F1-41F5-A380-63ABD4F7F906}" type="presParOf" srcId="{2CDB8501-ED2A-484C-A1A4-6A7F11CF6244}" destId="{B5461F6F-EDDB-42F6-9EA1-9F35BA08438D}" srcOrd="1" destOrd="0" presId="urn:microsoft.com/office/officeart/2005/8/layout/target3"/>
    <dgm:cxn modelId="{D1330B3A-4565-432A-A494-7EC4E60C3E61}" type="presParOf" srcId="{2CDB8501-ED2A-484C-A1A4-6A7F11CF6244}" destId="{06543D63-DE90-4151-BD3B-61D0B5947C1D}" srcOrd="2" destOrd="0" presId="urn:microsoft.com/office/officeart/2005/8/layout/target3"/>
    <dgm:cxn modelId="{D431CCBE-6A46-417F-9E48-7191CAED2816}" type="presParOf" srcId="{2CDB8501-ED2A-484C-A1A4-6A7F11CF6244}" destId="{678F8E42-4F12-4F63-BA46-04ED7F5CDFB6}"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6E4C0E9A-570A-43EA-A24F-E5E1675629DC}"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cs-CZ"/>
        </a:p>
      </dgm:t>
    </dgm:pt>
    <dgm:pt modelId="{79302216-2FFC-44DC-A9C6-44E82BCC2B52}">
      <dgm:prSet/>
      <dgm:spPr/>
      <dgm:t>
        <a:bodyPr/>
        <a:lstStyle/>
        <a:p>
          <a:pPr algn="ctr" rtl="0"/>
          <a:r>
            <a:rPr lang="cs-CZ" b="1" dirty="0"/>
            <a:t>Metodika kontroly zdraví zvířat a nařízené vakcinace na rok 2022</a:t>
          </a:r>
          <a:endParaRPr lang="cs-CZ" dirty="0"/>
        </a:p>
      </dgm:t>
    </dgm:pt>
    <dgm:pt modelId="{84AC1671-D297-46CD-92D9-601BB00DD9D7}" type="parTrans" cxnId="{CEB58A07-64D6-4FAF-B36F-13243DB26395}">
      <dgm:prSet/>
      <dgm:spPr/>
      <dgm:t>
        <a:bodyPr/>
        <a:lstStyle/>
        <a:p>
          <a:endParaRPr lang="cs-CZ"/>
        </a:p>
      </dgm:t>
    </dgm:pt>
    <dgm:pt modelId="{15FF081D-8859-442E-A365-67F9C36B896C}" type="sibTrans" cxnId="{CEB58A07-64D6-4FAF-B36F-13243DB26395}">
      <dgm:prSet/>
      <dgm:spPr/>
      <dgm:t>
        <a:bodyPr/>
        <a:lstStyle/>
        <a:p>
          <a:endParaRPr lang="cs-CZ"/>
        </a:p>
      </dgm:t>
    </dgm:pt>
    <dgm:pt modelId="{2CDB8501-ED2A-484C-A1A4-6A7F11CF6244}" type="pres">
      <dgm:prSet presAssocID="{6E4C0E9A-570A-43EA-A24F-E5E1675629DC}" presName="Name0" presStyleCnt="0">
        <dgm:presLayoutVars>
          <dgm:chMax val="7"/>
          <dgm:dir/>
          <dgm:animLvl val="lvl"/>
          <dgm:resizeHandles val="exact"/>
        </dgm:presLayoutVars>
      </dgm:prSet>
      <dgm:spPr/>
    </dgm:pt>
    <dgm:pt modelId="{82F0AA2F-73B0-428E-8B29-B2A3843350D3}" type="pres">
      <dgm:prSet presAssocID="{79302216-2FFC-44DC-A9C6-44E82BCC2B52}" presName="circle1" presStyleLbl="node1" presStyleIdx="0" presStyleCnt="1"/>
      <dgm:spPr/>
    </dgm:pt>
    <dgm:pt modelId="{B5461F6F-EDDB-42F6-9EA1-9F35BA08438D}" type="pres">
      <dgm:prSet presAssocID="{79302216-2FFC-44DC-A9C6-44E82BCC2B52}" presName="space" presStyleCnt="0"/>
      <dgm:spPr/>
    </dgm:pt>
    <dgm:pt modelId="{06543D63-DE90-4151-BD3B-61D0B5947C1D}" type="pres">
      <dgm:prSet presAssocID="{79302216-2FFC-44DC-A9C6-44E82BCC2B52}" presName="rect1" presStyleLbl="alignAcc1" presStyleIdx="0" presStyleCnt="1"/>
      <dgm:spPr/>
    </dgm:pt>
    <dgm:pt modelId="{678F8E42-4F12-4F63-BA46-04ED7F5CDFB6}" type="pres">
      <dgm:prSet presAssocID="{79302216-2FFC-44DC-A9C6-44E82BCC2B52}" presName="rect1ParTxNoCh" presStyleLbl="alignAcc1" presStyleIdx="0" presStyleCnt="1">
        <dgm:presLayoutVars>
          <dgm:chMax val="1"/>
          <dgm:bulletEnabled val="1"/>
        </dgm:presLayoutVars>
      </dgm:prSet>
      <dgm:spPr/>
    </dgm:pt>
  </dgm:ptLst>
  <dgm:cxnLst>
    <dgm:cxn modelId="{78885307-A585-4A97-9761-2671268E51BF}" type="presOf" srcId="{79302216-2FFC-44DC-A9C6-44E82BCC2B52}" destId="{06543D63-DE90-4151-BD3B-61D0B5947C1D}" srcOrd="0" destOrd="0" presId="urn:microsoft.com/office/officeart/2005/8/layout/target3"/>
    <dgm:cxn modelId="{CEB58A07-64D6-4FAF-B36F-13243DB26395}" srcId="{6E4C0E9A-570A-43EA-A24F-E5E1675629DC}" destId="{79302216-2FFC-44DC-A9C6-44E82BCC2B52}" srcOrd="0" destOrd="0" parTransId="{84AC1671-D297-46CD-92D9-601BB00DD9D7}" sibTransId="{15FF081D-8859-442E-A365-67F9C36B896C}"/>
    <dgm:cxn modelId="{384F4C15-B21A-4991-B2AF-69A5BBDD26D7}" type="presOf" srcId="{6E4C0E9A-570A-43EA-A24F-E5E1675629DC}" destId="{2CDB8501-ED2A-484C-A1A4-6A7F11CF6244}" srcOrd="0" destOrd="0" presId="urn:microsoft.com/office/officeart/2005/8/layout/target3"/>
    <dgm:cxn modelId="{06DE0DEB-4814-41FB-A0A8-BB7F823A3574}" type="presOf" srcId="{79302216-2FFC-44DC-A9C6-44E82BCC2B52}" destId="{678F8E42-4F12-4F63-BA46-04ED7F5CDFB6}" srcOrd="1" destOrd="0" presId="urn:microsoft.com/office/officeart/2005/8/layout/target3"/>
    <dgm:cxn modelId="{A2FB783A-9489-4585-928C-95018C745A8C}" type="presParOf" srcId="{2CDB8501-ED2A-484C-A1A4-6A7F11CF6244}" destId="{82F0AA2F-73B0-428E-8B29-B2A3843350D3}" srcOrd="0" destOrd="0" presId="urn:microsoft.com/office/officeart/2005/8/layout/target3"/>
    <dgm:cxn modelId="{FCC5FD0E-52F1-41F5-A380-63ABD4F7F906}" type="presParOf" srcId="{2CDB8501-ED2A-484C-A1A4-6A7F11CF6244}" destId="{B5461F6F-EDDB-42F6-9EA1-9F35BA08438D}" srcOrd="1" destOrd="0" presId="urn:microsoft.com/office/officeart/2005/8/layout/target3"/>
    <dgm:cxn modelId="{D1330B3A-4565-432A-A494-7EC4E60C3E61}" type="presParOf" srcId="{2CDB8501-ED2A-484C-A1A4-6A7F11CF6244}" destId="{06543D63-DE90-4151-BD3B-61D0B5947C1D}" srcOrd="2" destOrd="0" presId="urn:microsoft.com/office/officeart/2005/8/layout/target3"/>
    <dgm:cxn modelId="{D431CCBE-6A46-417F-9E48-7191CAED2816}" type="presParOf" srcId="{2CDB8501-ED2A-484C-A1A4-6A7F11CF6244}" destId="{678F8E42-4F12-4F63-BA46-04ED7F5CDFB6}"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2F2F57BF-0F65-4255-91DB-ED963B18301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3216237C-E662-440D-AB1D-1F0741BA56DA}">
      <dgm:prSet/>
      <dgm:spPr/>
      <dgm:t>
        <a:bodyPr/>
        <a:lstStyle/>
        <a:p>
          <a:pPr rtl="0"/>
          <a:r>
            <a:rPr lang="cs-CZ" b="1" dirty="0"/>
            <a:t>Členské příspěvky</a:t>
          </a:r>
          <a:endParaRPr lang="cs-CZ" dirty="0"/>
        </a:p>
      </dgm:t>
    </dgm:pt>
    <dgm:pt modelId="{3643AD65-F748-47DD-BA32-1142589EAE24}" type="parTrans" cxnId="{3A1590F5-4EBD-49A5-AC66-58C7273414A3}">
      <dgm:prSet/>
      <dgm:spPr/>
      <dgm:t>
        <a:bodyPr/>
        <a:lstStyle/>
        <a:p>
          <a:endParaRPr lang="cs-CZ"/>
        </a:p>
      </dgm:t>
    </dgm:pt>
    <dgm:pt modelId="{AAA525B1-64F4-4E1E-B5D7-6F6BDD3175B1}" type="sibTrans" cxnId="{3A1590F5-4EBD-49A5-AC66-58C7273414A3}">
      <dgm:prSet/>
      <dgm:spPr/>
      <dgm:t>
        <a:bodyPr/>
        <a:lstStyle/>
        <a:p>
          <a:endParaRPr lang="cs-CZ"/>
        </a:p>
      </dgm:t>
    </dgm:pt>
    <dgm:pt modelId="{97247331-BFA0-40A6-868F-DAB37C173937}" type="pres">
      <dgm:prSet presAssocID="{2F2F57BF-0F65-4255-91DB-ED963B183016}" presName="linear" presStyleCnt="0">
        <dgm:presLayoutVars>
          <dgm:animLvl val="lvl"/>
          <dgm:resizeHandles val="exact"/>
        </dgm:presLayoutVars>
      </dgm:prSet>
      <dgm:spPr/>
    </dgm:pt>
    <dgm:pt modelId="{A5ACDA06-7B31-44FF-886F-B5FEFBDF3C92}" type="pres">
      <dgm:prSet presAssocID="{3216237C-E662-440D-AB1D-1F0741BA56DA}" presName="parentText" presStyleLbl="node1" presStyleIdx="0" presStyleCnt="1" custLinFactNeighborY="-1151">
        <dgm:presLayoutVars>
          <dgm:chMax val="0"/>
          <dgm:bulletEnabled val="1"/>
        </dgm:presLayoutVars>
      </dgm:prSet>
      <dgm:spPr/>
    </dgm:pt>
  </dgm:ptLst>
  <dgm:cxnLst>
    <dgm:cxn modelId="{9ABEB117-C84A-4D92-B8DF-C18051287068}" type="presOf" srcId="{2F2F57BF-0F65-4255-91DB-ED963B183016}" destId="{97247331-BFA0-40A6-868F-DAB37C173937}" srcOrd="0" destOrd="0" presId="urn:microsoft.com/office/officeart/2005/8/layout/vList2"/>
    <dgm:cxn modelId="{E9A5CCEE-A282-4833-B650-8AD53D6C44D6}" type="presOf" srcId="{3216237C-E662-440D-AB1D-1F0741BA56DA}" destId="{A5ACDA06-7B31-44FF-886F-B5FEFBDF3C92}" srcOrd="0" destOrd="0" presId="urn:microsoft.com/office/officeart/2005/8/layout/vList2"/>
    <dgm:cxn modelId="{3A1590F5-4EBD-49A5-AC66-58C7273414A3}" srcId="{2F2F57BF-0F65-4255-91DB-ED963B183016}" destId="{3216237C-E662-440D-AB1D-1F0741BA56DA}" srcOrd="0" destOrd="0" parTransId="{3643AD65-F748-47DD-BA32-1142589EAE24}" sibTransId="{AAA525B1-64F4-4E1E-B5D7-6F6BDD3175B1}"/>
    <dgm:cxn modelId="{06BB6C94-A883-4611-AEDE-A76F500CF70E}" type="presParOf" srcId="{97247331-BFA0-40A6-868F-DAB37C173937}" destId="{A5ACDA06-7B31-44FF-886F-B5FEFBDF3C9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19FF84BB-1BE5-4AD9-9EB9-33DD381C4FF1}"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cs-CZ"/>
        </a:p>
      </dgm:t>
    </dgm:pt>
    <dgm:pt modelId="{A61831FD-2010-47ED-A4DF-45730CFCDFB6}">
      <dgm:prSet/>
      <dgm:spPr/>
      <dgm:t>
        <a:bodyPr/>
        <a:lstStyle/>
        <a:p>
          <a:pPr rtl="0"/>
          <a:r>
            <a:rPr lang="pt-BR" b="1" dirty="0"/>
            <a:t>Předpisy svazu nové a novelizované</a:t>
          </a:r>
          <a:endParaRPr lang="cs-CZ" dirty="0"/>
        </a:p>
      </dgm:t>
    </dgm:pt>
    <dgm:pt modelId="{053E69AB-3907-4382-A050-CDAD6E6E90C6}" type="parTrans" cxnId="{1CF21519-32D3-44C8-84D4-06CF387FAE61}">
      <dgm:prSet/>
      <dgm:spPr/>
      <dgm:t>
        <a:bodyPr/>
        <a:lstStyle/>
        <a:p>
          <a:endParaRPr lang="cs-CZ"/>
        </a:p>
      </dgm:t>
    </dgm:pt>
    <dgm:pt modelId="{40246B3F-F53D-49D3-B2C1-1EDA7B5AFE59}" type="sibTrans" cxnId="{1CF21519-32D3-44C8-84D4-06CF387FAE61}">
      <dgm:prSet/>
      <dgm:spPr/>
      <dgm:t>
        <a:bodyPr/>
        <a:lstStyle/>
        <a:p>
          <a:endParaRPr lang="cs-CZ"/>
        </a:p>
      </dgm:t>
    </dgm:pt>
    <dgm:pt modelId="{BE9C1E66-A84B-4D32-B599-615F3BA2C54F}" type="pres">
      <dgm:prSet presAssocID="{19FF84BB-1BE5-4AD9-9EB9-33DD381C4FF1}" presName="Name0" presStyleCnt="0">
        <dgm:presLayoutVars>
          <dgm:chMax val="7"/>
          <dgm:dir/>
          <dgm:animLvl val="lvl"/>
          <dgm:resizeHandles val="exact"/>
        </dgm:presLayoutVars>
      </dgm:prSet>
      <dgm:spPr/>
    </dgm:pt>
    <dgm:pt modelId="{899B650C-DBAC-4CFF-8E1B-E854D6A44A07}" type="pres">
      <dgm:prSet presAssocID="{A61831FD-2010-47ED-A4DF-45730CFCDFB6}" presName="circle1" presStyleLbl="node1" presStyleIdx="0" presStyleCnt="1"/>
      <dgm:spPr/>
    </dgm:pt>
    <dgm:pt modelId="{C8A3EE51-0F92-4021-87C0-A1C9CC7B430A}" type="pres">
      <dgm:prSet presAssocID="{A61831FD-2010-47ED-A4DF-45730CFCDFB6}" presName="space" presStyleCnt="0"/>
      <dgm:spPr/>
    </dgm:pt>
    <dgm:pt modelId="{BB87EC59-5DEC-44AA-8D7B-EE04AC951A66}" type="pres">
      <dgm:prSet presAssocID="{A61831FD-2010-47ED-A4DF-45730CFCDFB6}" presName="rect1" presStyleLbl="alignAcc1" presStyleIdx="0" presStyleCnt="1"/>
      <dgm:spPr/>
    </dgm:pt>
    <dgm:pt modelId="{B15F6BCA-3F4B-442C-B8A9-D1C3E4AE3E13}" type="pres">
      <dgm:prSet presAssocID="{A61831FD-2010-47ED-A4DF-45730CFCDFB6}" presName="rect1ParTxNoCh" presStyleLbl="alignAcc1" presStyleIdx="0" presStyleCnt="1">
        <dgm:presLayoutVars>
          <dgm:chMax val="1"/>
          <dgm:bulletEnabled val="1"/>
        </dgm:presLayoutVars>
      </dgm:prSet>
      <dgm:spPr/>
    </dgm:pt>
  </dgm:ptLst>
  <dgm:cxnLst>
    <dgm:cxn modelId="{1CF21519-32D3-44C8-84D4-06CF387FAE61}" srcId="{19FF84BB-1BE5-4AD9-9EB9-33DD381C4FF1}" destId="{A61831FD-2010-47ED-A4DF-45730CFCDFB6}" srcOrd="0" destOrd="0" parTransId="{053E69AB-3907-4382-A050-CDAD6E6E90C6}" sibTransId="{40246B3F-F53D-49D3-B2C1-1EDA7B5AFE59}"/>
    <dgm:cxn modelId="{088D999D-E1BE-46DE-8151-59C947BC49DF}" type="presOf" srcId="{19FF84BB-1BE5-4AD9-9EB9-33DD381C4FF1}" destId="{BE9C1E66-A84B-4D32-B599-615F3BA2C54F}" srcOrd="0" destOrd="0" presId="urn:microsoft.com/office/officeart/2005/8/layout/target3"/>
    <dgm:cxn modelId="{C46D01E7-DF9B-4A4E-80BE-FEC8E032CCE8}" type="presOf" srcId="{A61831FD-2010-47ED-A4DF-45730CFCDFB6}" destId="{BB87EC59-5DEC-44AA-8D7B-EE04AC951A66}" srcOrd="0" destOrd="0" presId="urn:microsoft.com/office/officeart/2005/8/layout/target3"/>
    <dgm:cxn modelId="{08C683EE-2F6C-4246-AC2E-C17B3933DE2E}" type="presOf" srcId="{A61831FD-2010-47ED-A4DF-45730CFCDFB6}" destId="{B15F6BCA-3F4B-442C-B8A9-D1C3E4AE3E13}" srcOrd="1" destOrd="0" presId="urn:microsoft.com/office/officeart/2005/8/layout/target3"/>
    <dgm:cxn modelId="{D9B02DD4-F3A9-4668-8B6C-BC3F3DF236BA}" type="presParOf" srcId="{BE9C1E66-A84B-4D32-B599-615F3BA2C54F}" destId="{899B650C-DBAC-4CFF-8E1B-E854D6A44A07}" srcOrd="0" destOrd="0" presId="urn:microsoft.com/office/officeart/2005/8/layout/target3"/>
    <dgm:cxn modelId="{53B6B2E2-6473-48C0-92C7-824594F62B01}" type="presParOf" srcId="{BE9C1E66-A84B-4D32-B599-615F3BA2C54F}" destId="{C8A3EE51-0F92-4021-87C0-A1C9CC7B430A}" srcOrd="1" destOrd="0" presId="urn:microsoft.com/office/officeart/2005/8/layout/target3"/>
    <dgm:cxn modelId="{BBF939AB-63F9-4FD9-88F2-5084C187D1CD}" type="presParOf" srcId="{BE9C1E66-A84B-4D32-B599-615F3BA2C54F}" destId="{BB87EC59-5DEC-44AA-8D7B-EE04AC951A66}" srcOrd="2" destOrd="0" presId="urn:microsoft.com/office/officeart/2005/8/layout/target3"/>
    <dgm:cxn modelId="{83092D61-B69B-4A2E-BF8C-B776205F79F0}" type="presParOf" srcId="{BE9C1E66-A84B-4D32-B599-615F3BA2C54F}" destId="{B15F6BCA-3F4B-442C-B8A9-D1C3E4AE3E13}"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657B36FB-F71C-47CB-91E0-CE8BD797D8A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7AC209B9-DF08-4794-B831-649DAD2B9959}">
      <dgm:prSet/>
      <dgm:spPr/>
      <dgm:t>
        <a:bodyPr/>
        <a:lstStyle/>
        <a:p>
          <a:r>
            <a:rPr lang="cs-CZ" b="1" dirty="0"/>
            <a:t>Na březnovém zasedání RV ČSV r. 2022 byly provedeny revize tří vnitřních předpisů svazu.</a:t>
          </a:r>
          <a:endParaRPr lang="cs-CZ" dirty="0"/>
        </a:p>
      </dgm:t>
    </dgm:pt>
    <dgm:pt modelId="{64B43028-5CEB-4663-A814-6610D36FEFCC}" type="parTrans" cxnId="{A4C9EA07-1D50-4728-B732-91F7FB215C7F}">
      <dgm:prSet/>
      <dgm:spPr/>
      <dgm:t>
        <a:bodyPr/>
        <a:lstStyle/>
        <a:p>
          <a:endParaRPr lang="cs-CZ"/>
        </a:p>
      </dgm:t>
    </dgm:pt>
    <dgm:pt modelId="{C0ADC084-03D5-413A-8E16-12FFF36CBF01}" type="sibTrans" cxnId="{A4C9EA07-1D50-4728-B732-91F7FB215C7F}">
      <dgm:prSet/>
      <dgm:spPr/>
      <dgm:t>
        <a:bodyPr/>
        <a:lstStyle/>
        <a:p>
          <a:endParaRPr lang="cs-CZ"/>
        </a:p>
      </dgm:t>
    </dgm:pt>
    <dgm:pt modelId="{27861EFC-A169-476F-8D1F-C703ABB121DB}">
      <dgm:prSet/>
      <dgm:spPr/>
      <dgm:t>
        <a:bodyPr/>
        <a:lstStyle/>
        <a:p>
          <a:r>
            <a:rPr lang="cs-CZ" dirty="0"/>
            <a:t>V souladu se Stanovami ČSV Republikový výbor ČSV projednal a schválil na svém jednání dne 26. 3. 2022 </a:t>
          </a:r>
          <a:r>
            <a:rPr lang="cs-CZ" b="1" dirty="0"/>
            <a:t>Zásady nakládání s majetkem svazu</a:t>
          </a:r>
          <a:r>
            <a:rPr lang="cs-CZ" dirty="0"/>
            <a:t>, tj. movitým i nemovitým majetkem, majetkovými vklady, cennými papíry, průmyslovými a jinými právy ve vlastnictví nebo spoluvlastnictví ČSV.</a:t>
          </a:r>
          <a:endParaRPr lang="cs-CZ" b="1" dirty="0"/>
        </a:p>
      </dgm:t>
    </dgm:pt>
    <dgm:pt modelId="{A8284028-4FB1-40E8-BA6F-4779FB30654B}" type="parTrans" cxnId="{ED913A9B-2925-458F-BFB3-310DA4E5A145}">
      <dgm:prSet/>
      <dgm:spPr/>
      <dgm:t>
        <a:bodyPr/>
        <a:lstStyle/>
        <a:p>
          <a:endParaRPr lang="cs-CZ"/>
        </a:p>
      </dgm:t>
    </dgm:pt>
    <dgm:pt modelId="{5BB7170A-A5E3-48FD-8BCF-4D4E95553AE7}" type="sibTrans" cxnId="{ED913A9B-2925-458F-BFB3-310DA4E5A145}">
      <dgm:prSet/>
      <dgm:spPr/>
      <dgm:t>
        <a:bodyPr/>
        <a:lstStyle/>
        <a:p>
          <a:endParaRPr lang="cs-CZ"/>
        </a:p>
      </dgm:t>
    </dgm:pt>
    <dgm:pt modelId="{5E409D54-8528-4A26-8F48-B7B3A8FB2218}">
      <dgm:prSet/>
      <dgm:spPr/>
      <dgm:t>
        <a:bodyPr/>
        <a:lstStyle/>
        <a:p>
          <a:r>
            <a:rPr lang="cs-CZ"/>
            <a:t>Dále schválil </a:t>
          </a:r>
          <a:r>
            <a:rPr lang="cs-CZ" b="1"/>
            <a:t>Statut Redakční rady časopisu Včelařství</a:t>
          </a:r>
          <a:r>
            <a:rPr lang="cs-CZ"/>
            <a:t>. V něm byla nově doplněna odpovědnost autora a výslovná ustanovení, že nejsme povinni uveřejnit, co nám autoři pošlou.</a:t>
          </a:r>
        </a:p>
      </dgm:t>
    </dgm:pt>
    <dgm:pt modelId="{EF825283-2D9B-4F1F-8B7C-90807D487050}" type="parTrans" cxnId="{8022EADE-EA2D-4357-BDEF-79B5828D0583}">
      <dgm:prSet/>
      <dgm:spPr/>
      <dgm:t>
        <a:bodyPr/>
        <a:lstStyle/>
        <a:p>
          <a:endParaRPr lang="cs-CZ"/>
        </a:p>
      </dgm:t>
    </dgm:pt>
    <dgm:pt modelId="{791014D4-9C8C-484C-B247-38E64DAF26EC}" type="sibTrans" cxnId="{8022EADE-EA2D-4357-BDEF-79B5828D0583}">
      <dgm:prSet/>
      <dgm:spPr/>
      <dgm:t>
        <a:bodyPr/>
        <a:lstStyle/>
        <a:p>
          <a:endParaRPr lang="cs-CZ"/>
        </a:p>
      </dgm:t>
    </dgm:pt>
    <dgm:pt modelId="{2A344EEB-DED3-4265-BDCE-4B3138E04EB1}">
      <dgm:prSet/>
      <dgm:spPr/>
      <dgm:t>
        <a:bodyPr/>
        <a:lstStyle/>
        <a:p>
          <a:r>
            <a:rPr lang="cs-CZ" dirty="0"/>
            <a:t>Poslední normou byl </a:t>
          </a:r>
          <a:r>
            <a:rPr lang="cs-CZ" b="1" dirty="0"/>
            <a:t>Vzorový jednací a volební řád ZO ČSV, </a:t>
          </a:r>
          <a:r>
            <a:rPr lang="cs-CZ" b="1" dirty="0" err="1"/>
            <a:t>z.s</a:t>
          </a:r>
          <a:r>
            <a:rPr lang="cs-CZ" b="1" dirty="0"/>
            <a:t>.</a:t>
          </a:r>
          <a:r>
            <a:rPr lang="cs-CZ" dirty="0"/>
            <a:t>, ve kterém došlo jen k formálním změnám. Všechny směrnice jsou uveřejněny na webu svazu. </a:t>
          </a:r>
        </a:p>
      </dgm:t>
    </dgm:pt>
    <dgm:pt modelId="{500E9B5C-9CA1-4430-BF18-746F735D6B5D}" type="parTrans" cxnId="{2EB274BF-99CA-48AF-8FE1-EF8AF931A310}">
      <dgm:prSet/>
      <dgm:spPr/>
      <dgm:t>
        <a:bodyPr/>
        <a:lstStyle/>
        <a:p>
          <a:endParaRPr lang="cs-CZ"/>
        </a:p>
      </dgm:t>
    </dgm:pt>
    <dgm:pt modelId="{EB6A9185-3EDC-4091-A43B-39720F6A5FDE}" type="sibTrans" cxnId="{2EB274BF-99CA-48AF-8FE1-EF8AF931A310}">
      <dgm:prSet/>
      <dgm:spPr/>
      <dgm:t>
        <a:bodyPr/>
        <a:lstStyle/>
        <a:p>
          <a:endParaRPr lang="cs-CZ"/>
        </a:p>
      </dgm:t>
    </dgm:pt>
    <dgm:pt modelId="{F796F85E-1BD2-4003-8323-A3AD2188F020}" type="pres">
      <dgm:prSet presAssocID="{657B36FB-F71C-47CB-91E0-CE8BD797D8AE}" presName="linear" presStyleCnt="0">
        <dgm:presLayoutVars>
          <dgm:animLvl val="lvl"/>
          <dgm:resizeHandles val="exact"/>
        </dgm:presLayoutVars>
      </dgm:prSet>
      <dgm:spPr/>
    </dgm:pt>
    <dgm:pt modelId="{8866E0D1-B40F-4161-BEF1-308517E55213}" type="pres">
      <dgm:prSet presAssocID="{7AC209B9-DF08-4794-B831-649DAD2B9959}" presName="parentText" presStyleLbl="node1" presStyleIdx="0" presStyleCnt="1">
        <dgm:presLayoutVars>
          <dgm:chMax val="0"/>
          <dgm:bulletEnabled val="1"/>
        </dgm:presLayoutVars>
      </dgm:prSet>
      <dgm:spPr/>
    </dgm:pt>
    <dgm:pt modelId="{4B86C553-08A5-47F0-8927-EDFF0ABF3C8D}" type="pres">
      <dgm:prSet presAssocID="{7AC209B9-DF08-4794-B831-649DAD2B9959}" presName="childText" presStyleLbl="revTx" presStyleIdx="0" presStyleCnt="1">
        <dgm:presLayoutVars>
          <dgm:bulletEnabled val="1"/>
        </dgm:presLayoutVars>
      </dgm:prSet>
      <dgm:spPr/>
    </dgm:pt>
  </dgm:ptLst>
  <dgm:cxnLst>
    <dgm:cxn modelId="{A4C9EA07-1D50-4728-B732-91F7FB215C7F}" srcId="{657B36FB-F71C-47CB-91E0-CE8BD797D8AE}" destId="{7AC209B9-DF08-4794-B831-649DAD2B9959}" srcOrd="0" destOrd="0" parTransId="{64B43028-5CEB-4663-A814-6610D36FEFCC}" sibTransId="{C0ADC084-03D5-413A-8E16-12FFF36CBF01}"/>
    <dgm:cxn modelId="{1996031C-39E0-4B0D-98B0-DAA45821A5D3}" type="presOf" srcId="{5E409D54-8528-4A26-8F48-B7B3A8FB2218}" destId="{4B86C553-08A5-47F0-8927-EDFF0ABF3C8D}" srcOrd="0" destOrd="1" presId="urn:microsoft.com/office/officeart/2005/8/layout/vList2"/>
    <dgm:cxn modelId="{913D7450-1E93-4C2E-A1EB-E0B15911FDBE}" type="presOf" srcId="{2A344EEB-DED3-4265-BDCE-4B3138E04EB1}" destId="{4B86C553-08A5-47F0-8927-EDFF0ABF3C8D}" srcOrd="0" destOrd="2" presId="urn:microsoft.com/office/officeart/2005/8/layout/vList2"/>
    <dgm:cxn modelId="{B27B357D-41EA-465D-A5B6-BCA5298EE0E1}" type="presOf" srcId="{657B36FB-F71C-47CB-91E0-CE8BD797D8AE}" destId="{F796F85E-1BD2-4003-8323-A3AD2188F020}" srcOrd="0" destOrd="0" presId="urn:microsoft.com/office/officeart/2005/8/layout/vList2"/>
    <dgm:cxn modelId="{ED913A9B-2925-458F-BFB3-310DA4E5A145}" srcId="{7AC209B9-DF08-4794-B831-649DAD2B9959}" destId="{27861EFC-A169-476F-8D1F-C703ABB121DB}" srcOrd="0" destOrd="0" parTransId="{A8284028-4FB1-40E8-BA6F-4779FB30654B}" sibTransId="{5BB7170A-A5E3-48FD-8BCF-4D4E95553AE7}"/>
    <dgm:cxn modelId="{C7D89FAE-DA99-45B8-B6A7-D7A0B164E48D}" type="presOf" srcId="{27861EFC-A169-476F-8D1F-C703ABB121DB}" destId="{4B86C553-08A5-47F0-8927-EDFF0ABF3C8D}" srcOrd="0" destOrd="0" presId="urn:microsoft.com/office/officeart/2005/8/layout/vList2"/>
    <dgm:cxn modelId="{2EB274BF-99CA-48AF-8FE1-EF8AF931A310}" srcId="{7AC209B9-DF08-4794-B831-649DAD2B9959}" destId="{2A344EEB-DED3-4265-BDCE-4B3138E04EB1}" srcOrd="2" destOrd="0" parTransId="{500E9B5C-9CA1-4430-BF18-746F735D6B5D}" sibTransId="{EB6A9185-3EDC-4091-A43B-39720F6A5FDE}"/>
    <dgm:cxn modelId="{CF5664D9-2934-499F-97C3-9E4605C16280}" type="presOf" srcId="{7AC209B9-DF08-4794-B831-649DAD2B9959}" destId="{8866E0D1-B40F-4161-BEF1-308517E55213}" srcOrd="0" destOrd="0" presId="urn:microsoft.com/office/officeart/2005/8/layout/vList2"/>
    <dgm:cxn modelId="{8022EADE-EA2D-4357-BDEF-79B5828D0583}" srcId="{7AC209B9-DF08-4794-B831-649DAD2B9959}" destId="{5E409D54-8528-4A26-8F48-B7B3A8FB2218}" srcOrd="1" destOrd="0" parTransId="{EF825283-2D9B-4F1F-8B7C-90807D487050}" sibTransId="{791014D4-9C8C-484C-B247-38E64DAF26EC}"/>
    <dgm:cxn modelId="{743E9036-F238-40BB-8E95-FD44CCDD7C86}" type="presParOf" srcId="{F796F85E-1BD2-4003-8323-A3AD2188F020}" destId="{8866E0D1-B40F-4161-BEF1-308517E55213}" srcOrd="0" destOrd="0" presId="urn:microsoft.com/office/officeart/2005/8/layout/vList2"/>
    <dgm:cxn modelId="{64209A7C-1DDF-414B-A411-994C986A2678}" type="presParOf" srcId="{F796F85E-1BD2-4003-8323-A3AD2188F020}" destId="{4B86C553-08A5-47F0-8927-EDFF0ABF3C8D}" srcOrd="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698E4DCC-918C-4833-9532-20B6C701F42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53195C5F-253A-4401-AF60-A4AF922B8A88}">
      <dgm:prSet/>
      <dgm:spPr/>
      <dgm:t>
        <a:bodyPr/>
        <a:lstStyle/>
        <a:p>
          <a:pPr rtl="0"/>
          <a:r>
            <a:rPr lang="pt-BR" b="1" dirty="0"/>
            <a:t>Změny Stanov ČSV</a:t>
          </a:r>
          <a:endParaRPr lang="cs-CZ" dirty="0"/>
        </a:p>
      </dgm:t>
    </dgm:pt>
    <dgm:pt modelId="{40FA65AB-F76E-4588-92A7-66602AFEF3AA}" type="parTrans" cxnId="{94F5ADE9-A226-4D3B-B022-5C3918CD783D}">
      <dgm:prSet/>
      <dgm:spPr/>
      <dgm:t>
        <a:bodyPr/>
        <a:lstStyle/>
        <a:p>
          <a:endParaRPr lang="cs-CZ"/>
        </a:p>
      </dgm:t>
    </dgm:pt>
    <dgm:pt modelId="{36177843-E48B-4DD9-9C6B-8C6A234BDBE2}" type="sibTrans" cxnId="{94F5ADE9-A226-4D3B-B022-5C3918CD783D}">
      <dgm:prSet/>
      <dgm:spPr/>
      <dgm:t>
        <a:bodyPr/>
        <a:lstStyle/>
        <a:p>
          <a:endParaRPr lang="cs-CZ"/>
        </a:p>
      </dgm:t>
    </dgm:pt>
    <dgm:pt modelId="{51FAAD15-2CD9-49D9-8E8E-14A99130B212}" type="pres">
      <dgm:prSet presAssocID="{698E4DCC-918C-4833-9532-20B6C701F425}" presName="linear" presStyleCnt="0">
        <dgm:presLayoutVars>
          <dgm:animLvl val="lvl"/>
          <dgm:resizeHandles val="exact"/>
        </dgm:presLayoutVars>
      </dgm:prSet>
      <dgm:spPr/>
    </dgm:pt>
    <dgm:pt modelId="{B50BCC51-083C-4E22-9FA5-F823B34FFBF2}" type="pres">
      <dgm:prSet presAssocID="{53195C5F-253A-4401-AF60-A4AF922B8A88}" presName="parentText" presStyleLbl="node1" presStyleIdx="0" presStyleCnt="1">
        <dgm:presLayoutVars>
          <dgm:chMax val="0"/>
          <dgm:bulletEnabled val="1"/>
        </dgm:presLayoutVars>
      </dgm:prSet>
      <dgm:spPr/>
    </dgm:pt>
  </dgm:ptLst>
  <dgm:cxnLst>
    <dgm:cxn modelId="{7C07F285-24F7-4107-8383-F9DB811047C5}" type="presOf" srcId="{698E4DCC-918C-4833-9532-20B6C701F425}" destId="{51FAAD15-2CD9-49D9-8E8E-14A99130B212}" srcOrd="0" destOrd="0" presId="urn:microsoft.com/office/officeart/2005/8/layout/vList2"/>
    <dgm:cxn modelId="{2B390BC4-EA45-456A-AA08-0AF8BE2F13EA}" type="presOf" srcId="{53195C5F-253A-4401-AF60-A4AF922B8A88}" destId="{B50BCC51-083C-4E22-9FA5-F823B34FFBF2}" srcOrd="0" destOrd="0" presId="urn:microsoft.com/office/officeart/2005/8/layout/vList2"/>
    <dgm:cxn modelId="{94F5ADE9-A226-4D3B-B022-5C3918CD783D}" srcId="{698E4DCC-918C-4833-9532-20B6C701F425}" destId="{53195C5F-253A-4401-AF60-A4AF922B8A88}" srcOrd="0" destOrd="0" parTransId="{40FA65AB-F76E-4588-92A7-66602AFEF3AA}" sibTransId="{36177843-E48B-4DD9-9C6B-8C6A234BDBE2}"/>
    <dgm:cxn modelId="{1BC4F813-BC6C-4491-8D71-FC5BF5EFAEAD}" type="presParOf" srcId="{51FAAD15-2CD9-49D9-8E8E-14A99130B212}" destId="{B50BCC51-083C-4E22-9FA5-F823B34FFBF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93712C3B-D631-4290-8339-57E18A5A36C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cs-CZ"/>
        </a:p>
      </dgm:t>
    </dgm:pt>
    <dgm:pt modelId="{59C18A9D-AF2A-4339-B361-380B87E01FBF}">
      <dgm:prSet/>
      <dgm:spPr/>
      <dgm:t>
        <a:bodyPr/>
        <a:lstStyle/>
        <a:p>
          <a:pPr rtl="0"/>
          <a:r>
            <a:rPr lang="cs-CZ" b="1"/>
            <a:t>Novinky v CIS</a:t>
          </a:r>
          <a:endParaRPr lang="cs-CZ"/>
        </a:p>
      </dgm:t>
    </dgm:pt>
    <dgm:pt modelId="{9C4A4F25-1C73-460A-90D1-A6D702DCEE4A}" type="parTrans" cxnId="{036460A9-7116-46F9-BD80-D737305D64BF}">
      <dgm:prSet/>
      <dgm:spPr/>
      <dgm:t>
        <a:bodyPr/>
        <a:lstStyle/>
        <a:p>
          <a:endParaRPr lang="cs-CZ"/>
        </a:p>
      </dgm:t>
    </dgm:pt>
    <dgm:pt modelId="{38904518-8C53-43C1-A25D-A6778BCD8268}" type="sibTrans" cxnId="{036460A9-7116-46F9-BD80-D737305D64BF}">
      <dgm:prSet/>
      <dgm:spPr/>
      <dgm:t>
        <a:bodyPr/>
        <a:lstStyle/>
        <a:p>
          <a:endParaRPr lang="cs-CZ"/>
        </a:p>
      </dgm:t>
    </dgm:pt>
    <dgm:pt modelId="{264D4DB2-0250-488B-AA14-760CF15DEECE}" type="pres">
      <dgm:prSet presAssocID="{93712C3B-D631-4290-8339-57E18A5A36CA}" presName="linear" presStyleCnt="0">
        <dgm:presLayoutVars>
          <dgm:animLvl val="lvl"/>
          <dgm:resizeHandles val="exact"/>
        </dgm:presLayoutVars>
      </dgm:prSet>
      <dgm:spPr/>
    </dgm:pt>
    <dgm:pt modelId="{101EF686-B61F-49FF-A0B3-84796D7B0216}" type="pres">
      <dgm:prSet presAssocID="{59C18A9D-AF2A-4339-B361-380B87E01FBF}" presName="parentText" presStyleLbl="node1" presStyleIdx="0" presStyleCnt="1">
        <dgm:presLayoutVars>
          <dgm:chMax val="0"/>
          <dgm:bulletEnabled val="1"/>
        </dgm:presLayoutVars>
      </dgm:prSet>
      <dgm:spPr/>
    </dgm:pt>
  </dgm:ptLst>
  <dgm:cxnLst>
    <dgm:cxn modelId="{82DB4D2D-51C3-47AF-8A2C-591465B10172}" type="presOf" srcId="{93712C3B-D631-4290-8339-57E18A5A36CA}" destId="{264D4DB2-0250-488B-AA14-760CF15DEECE}" srcOrd="0" destOrd="0" presId="urn:microsoft.com/office/officeart/2005/8/layout/vList2"/>
    <dgm:cxn modelId="{036460A9-7116-46F9-BD80-D737305D64BF}" srcId="{93712C3B-D631-4290-8339-57E18A5A36CA}" destId="{59C18A9D-AF2A-4339-B361-380B87E01FBF}" srcOrd="0" destOrd="0" parTransId="{9C4A4F25-1C73-460A-90D1-A6D702DCEE4A}" sibTransId="{38904518-8C53-43C1-A25D-A6778BCD8268}"/>
    <dgm:cxn modelId="{F6FC7FBF-D042-4512-8CB5-FF5CFA1BC38A}" type="presOf" srcId="{59C18A9D-AF2A-4339-B361-380B87E01FBF}" destId="{101EF686-B61F-49FF-A0B3-84796D7B0216}" srcOrd="0" destOrd="0" presId="urn:microsoft.com/office/officeart/2005/8/layout/vList2"/>
    <dgm:cxn modelId="{FCCBFF28-C612-4C18-9553-F8F751D4EE16}" type="presParOf" srcId="{264D4DB2-0250-488B-AA14-760CF15DEECE}" destId="{101EF686-B61F-49FF-A0B3-84796D7B0216}"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EE10B696-C65E-4995-A7AF-1F5B995CA40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9B720026-66A7-43CE-9D2A-08913FD0EF12}">
      <dgm:prSet/>
      <dgm:spPr/>
      <dgm:t>
        <a:bodyPr/>
        <a:lstStyle/>
        <a:p>
          <a:pPr rtl="0"/>
          <a:r>
            <a:rPr lang="pl-PL" b="1" dirty="0"/>
            <a:t>Výkazy majetku a závazků organizačních jednotek</a:t>
          </a:r>
          <a:endParaRPr lang="cs-CZ" dirty="0"/>
        </a:p>
      </dgm:t>
    </dgm:pt>
    <dgm:pt modelId="{121C2ED7-ACDA-4E6A-9C3F-60EA3453B532}" type="parTrans" cxnId="{ED3DC49F-2696-4AE3-BD80-E1A05FCCBD8E}">
      <dgm:prSet/>
      <dgm:spPr/>
      <dgm:t>
        <a:bodyPr/>
        <a:lstStyle/>
        <a:p>
          <a:endParaRPr lang="cs-CZ"/>
        </a:p>
      </dgm:t>
    </dgm:pt>
    <dgm:pt modelId="{4CDC7E8E-03ED-47EA-9991-21B32DC0EF3F}" type="sibTrans" cxnId="{ED3DC49F-2696-4AE3-BD80-E1A05FCCBD8E}">
      <dgm:prSet/>
      <dgm:spPr/>
      <dgm:t>
        <a:bodyPr/>
        <a:lstStyle/>
        <a:p>
          <a:endParaRPr lang="cs-CZ"/>
        </a:p>
      </dgm:t>
    </dgm:pt>
    <dgm:pt modelId="{D71C57D1-8C40-48C5-8597-956F98680252}" type="pres">
      <dgm:prSet presAssocID="{EE10B696-C65E-4995-A7AF-1F5B995CA408}" presName="linear" presStyleCnt="0">
        <dgm:presLayoutVars>
          <dgm:animLvl val="lvl"/>
          <dgm:resizeHandles val="exact"/>
        </dgm:presLayoutVars>
      </dgm:prSet>
      <dgm:spPr/>
    </dgm:pt>
    <dgm:pt modelId="{299F2B7E-97CA-4490-9959-4B1904BB6C39}" type="pres">
      <dgm:prSet presAssocID="{9B720026-66A7-43CE-9D2A-08913FD0EF12}" presName="parentText" presStyleLbl="node1" presStyleIdx="0" presStyleCnt="1" custScaleY="87478">
        <dgm:presLayoutVars>
          <dgm:chMax val="0"/>
          <dgm:bulletEnabled val="1"/>
        </dgm:presLayoutVars>
      </dgm:prSet>
      <dgm:spPr/>
    </dgm:pt>
  </dgm:ptLst>
  <dgm:cxnLst>
    <dgm:cxn modelId="{C8D9DF3D-C34C-4A15-B0CF-46D470C6676B}" type="presOf" srcId="{EE10B696-C65E-4995-A7AF-1F5B995CA408}" destId="{D71C57D1-8C40-48C5-8597-956F98680252}" srcOrd="0" destOrd="0" presId="urn:microsoft.com/office/officeart/2005/8/layout/vList2"/>
    <dgm:cxn modelId="{C938053F-B1FC-41D3-9A27-701D5F341127}" type="presOf" srcId="{9B720026-66A7-43CE-9D2A-08913FD0EF12}" destId="{299F2B7E-97CA-4490-9959-4B1904BB6C39}" srcOrd="0" destOrd="0" presId="urn:microsoft.com/office/officeart/2005/8/layout/vList2"/>
    <dgm:cxn modelId="{ED3DC49F-2696-4AE3-BD80-E1A05FCCBD8E}" srcId="{EE10B696-C65E-4995-A7AF-1F5B995CA408}" destId="{9B720026-66A7-43CE-9D2A-08913FD0EF12}" srcOrd="0" destOrd="0" parTransId="{121C2ED7-ACDA-4E6A-9C3F-60EA3453B532}" sibTransId="{4CDC7E8E-03ED-47EA-9991-21B32DC0EF3F}"/>
    <dgm:cxn modelId="{FBB725B0-8F7A-49C8-A518-E38E99FD17D2}" type="presParOf" srcId="{D71C57D1-8C40-48C5-8597-956F98680252}" destId="{299F2B7E-97CA-4490-9959-4B1904BB6C39}"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B2DC9497-B6EF-4BFC-B456-9764D2B7447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856C1026-E8D5-422B-ACCF-81C294A2BAF8}">
      <dgm:prSet custT="1"/>
      <dgm:spPr/>
      <dgm:t>
        <a:bodyPr/>
        <a:lstStyle/>
        <a:p>
          <a:pPr rtl="0"/>
          <a:r>
            <a:rPr lang="cs-CZ" sz="2200" dirty="0">
              <a:solidFill>
                <a:srgbClr val="3A3A3A"/>
              </a:solidFill>
            </a:rPr>
            <a:t>Informace o zveřejňování výkazu o hospodaření ZO a OO ČSV, </a:t>
          </a:r>
          <a:r>
            <a:rPr lang="cs-CZ" sz="1800" dirty="0" err="1">
              <a:solidFill>
                <a:srgbClr val="3A3A3A"/>
              </a:solidFill>
            </a:rPr>
            <a:t>z.s</a:t>
          </a:r>
          <a:r>
            <a:rPr lang="cs-CZ" sz="1800" dirty="0">
              <a:solidFill>
                <a:srgbClr val="3A3A3A"/>
              </a:solidFill>
            </a:rPr>
            <a:t>. </a:t>
          </a:r>
        </a:p>
      </dgm:t>
    </dgm:pt>
    <dgm:pt modelId="{D2E27A21-E3B7-44E0-839B-E064A08E805D}" type="parTrans" cxnId="{B3FCA0CB-634A-4815-AADF-7B1B934EE420}">
      <dgm:prSet/>
      <dgm:spPr/>
      <dgm:t>
        <a:bodyPr/>
        <a:lstStyle/>
        <a:p>
          <a:endParaRPr lang="cs-CZ"/>
        </a:p>
      </dgm:t>
    </dgm:pt>
    <dgm:pt modelId="{CF86ED36-9C9A-4686-A752-EDC6392E29B1}" type="sibTrans" cxnId="{B3FCA0CB-634A-4815-AADF-7B1B934EE420}">
      <dgm:prSet/>
      <dgm:spPr/>
      <dgm:t>
        <a:bodyPr/>
        <a:lstStyle/>
        <a:p>
          <a:endParaRPr lang="cs-CZ"/>
        </a:p>
      </dgm:t>
    </dgm:pt>
    <dgm:pt modelId="{1250738A-F992-4CB3-AE03-2E1133EC8FFE}">
      <dgm:prSet/>
      <dgm:spPr/>
      <dgm:t>
        <a:bodyPr/>
        <a:lstStyle/>
        <a:p>
          <a:pPr rtl="0">
            <a:lnSpc>
              <a:spcPct val="100000"/>
            </a:lnSpc>
          </a:pPr>
          <a:r>
            <a:rPr lang="cs-CZ" dirty="0"/>
            <a:t>V návaznosti na písemná vyjádření Ministerstva financí  ČR a Ministerstva spravedlnosti ČR účetní jednotky, které vedou jednoduché účetnictví a zapisují se do veřejného rejstříku, mají povinnost s účinností od 1. 1. 2016 zveřejnit výkaz Přehled o majetku a závazcích, a to s platností již pro rok 2016.</a:t>
          </a:r>
        </a:p>
      </dgm:t>
    </dgm:pt>
    <dgm:pt modelId="{A279C1B6-EFA3-4538-B88B-6A6134853075}" type="parTrans" cxnId="{CEDCE8D7-FB49-4C5E-8C95-291D14F6EE37}">
      <dgm:prSet/>
      <dgm:spPr/>
      <dgm:t>
        <a:bodyPr/>
        <a:lstStyle/>
        <a:p>
          <a:endParaRPr lang="cs-CZ"/>
        </a:p>
      </dgm:t>
    </dgm:pt>
    <dgm:pt modelId="{6B823034-61CF-421F-9633-BFABC0292CFD}" type="sibTrans" cxnId="{CEDCE8D7-FB49-4C5E-8C95-291D14F6EE37}">
      <dgm:prSet/>
      <dgm:spPr/>
      <dgm:t>
        <a:bodyPr/>
        <a:lstStyle/>
        <a:p>
          <a:endParaRPr lang="cs-CZ"/>
        </a:p>
      </dgm:t>
    </dgm:pt>
    <dgm:pt modelId="{ED277A5E-6569-480D-9ABA-BA8D41522F14}">
      <dgm:prSet/>
      <dgm:spPr/>
      <dgm:t>
        <a:bodyPr/>
        <a:lstStyle/>
        <a:p>
          <a:pPr rtl="0">
            <a:lnSpc>
              <a:spcPct val="100000"/>
            </a:lnSpc>
          </a:pPr>
          <a:r>
            <a:rPr lang="cs-CZ" dirty="0"/>
            <a:t>ZO, OO vyplní příslušné výkazy v </a:t>
          </a:r>
          <a:r>
            <a:rPr lang="cs-CZ" dirty="0" err="1"/>
            <a:t>CISu</a:t>
          </a:r>
          <a:r>
            <a:rPr lang="cs-CZ" dirty="0"/>
            <a:t>. </a:t>
          </a:r>
        </a:p>
      </dgm:t>
    </dgm:pt>
    <dgm:pt modelId="{6B0BB4F5-A75D-4A27-B033-C50B34C577D3}" type="parTrans" cxnId="{C4840D4C-DD6F-4297-B322-047090770812}">
      <dgm:prSet/>
      <dgm:spPr/>
      <dgm:t>
        <a:bodyPr/>
        <a:lstStyle/>
        <a:p>
          <a:endParaRPr lang="cs-CZ"/>
        </a:p>
      </dgm:t>
    </dgm:pt>
    <dgm:pt modelId="{9A582311-0E89-4FA9-A563-9C7B6C0F26C2}" type="sibTrans" cxnId="{C4840D4C-DD6F-4297-B322-047090770812}">
      <dgm:prSet/>
      <dgm:spPr/>
      <dgm:t>
        <a:bodyPr/>
        <a:lstStyle/>
        <a:p>
          <a:endParaRPr lang="cs-CZ"/>
        </a:p>
      </dgm:t>
    </dgm:pt>
    <dgm:pt modelId="{D60CD7DD-55BB-4094-88A6-349972D6F663}">
      <dgm:prSet/>
      <dgm:spPr/>
      <dgm:t>
        <a:bodyPr/>
        <a:lstStyle/>
        <a:p>
          <a:pPr rtl="0">
            <a:lnSpc>
              <a:spcPct val="100000"/>
            </a:lnSpc>
          </a:pPr>
          <a:r>
            <a:rPr lang="cs-CZ" dirty="0"/>
            <a:t>V </a:t>
          </a:r>
          <a:r>
            <a:rPr lang="cs-CZ" dirty="0" err="1"/>
            <a:t>CISu</a:t>
          </a:r>
          <a:r>
            <a:rPr lang="cs-CZ" dirty="0"/>
            <a:t> prosíme zaškrtněte vždy, zda si zaslání výkazů do spolkového rejstříku Městskému soudu v Praze zajistíte  sami, nebo žádáte, aby tak učinil sekretariát. Tiskopisy je nutno před odesláním podepsat statutárními zástupci.</a:t>
          </a:r>
        </a:p>
      </dgm:t>
    </dgm:pt>
    <dgm:pt modelId="{609A5EF2-6A72-494E-84B9-ECA08229C8FC}" type="parTrans" cxnId="{119699AC-E004-4471-8656-2E63633E823A}">
      <dgm:prSet/>
      <dgm:spPr/>
      <dgm:t>
        <a:bodyPr/>
        <a:lstStyle/>
        <a:p>
          <a:endParaRPr lang="cs-CZ"/>
        </a:p>
      </dgm:t>
    </dgm:pt>
    <dgm:pt modelId="{01CD051A-7A0D-4615-A15A-48E54E1572EF}" type="sibTrans" cxnId="{119699AC-E004-4471-8656-2E63633E823A}">
      <dgm:prSet/>
      <dgm:spPr/>
      <dgm:t>
        <a:bodyPr/>
        <a:lstStyle/>
        <a:p>
          <a:endParaRPr lang="cs-CZ"/>
        </a:p>
      </dgm:t>
    </dgm:pt>
    <dgm:pt modelId="{390BC2AD-2E69-49ED-9683-C339DD3BE18B}">
      <dgm:prSet/>
      <dgm:spPr/>
      <dgm:t>
        <a:bodyPr/>
        <a:lstStyle/>
        <a:p>
          <a:pPr rtl="0">
            <a:lnSpc>
              <a:spcPct val="100000"/>
            </a:lnSpc>
          </a:pPr>
          <a:r>
            <a:rPr lang="cs-CZ" dirty="0"/>
            <a:t>Organizační jednotky ČSV (ZO a OO ČSV) jsou povinny uložit tyto výkazy do Sbírky listin ať již sami nebo prostřednictvím svazu nejpozději do konce r. 2018 (za rok 2017), do 30. 6. 2019 (za rok 2018) a do 30. 6. 2020 (za rok 2019). </a:t>
          </a:r>
          <a:r>
            <a:rPr lang="cs-CZ" b="1" dirty="0">
              <a:solidFill>
                <a:srgbClr val="FF0000"/>
              </a:solidFill>
            </a:rPr>
            <a:t>Pakliže jste tak ještě neučinili, dodejte výkazy co nejdříve!!</a:t>
          </a:r>
        </a:p>
      </dgm:t>
    </dgm:pt>
    <dgm:pt modelId="{A4516B42-860B-4697-B5E3-E9AADD35CCC4}" type="parTrans" cxnId="{6BCC805B-F028-4D2B-AD98-51EE5FF12AAA}">
      <dgm:prSet/>
      <dgm:spPr/>
      <dgm:t>
        <a:bodyPr/>
        <a:lstStyle/>
        <a:p>
          <a:endParaRPr lang="cs-CZ"/>
        </a:p>
      </dgm:t>
    </dgm:pt>
    <dgm:pt modelId="{AD7DE663-4ADE-4EB2-916B-2F57DB8F5EA1}" type="sibTrans" cxnId="{6BCC805B-F028-4D2B-AD98-51EE5FF12AAA}">
      <dgm:prSet/>
      <dgm:spPr/>
      <dgm:t>
        <a:bodyPr/>
        <a:lstStyle/>
        <a:p>
          <a:endParaRPr lang="cs-CZ"/>
        </a:p>
      </dgm:t>
    </dgm:pt>
    <dgm:pt modelId="{8445470B-88D1-4527-A537-1DB988038C21}" type="pres">
      <dgm:prSet presAssocID="{B2DC9497-B6EF-4BFC-B456-9764D2B74470}" presName="linear" presStyleCnt="0">
        <dgm:presLayoutVars>
          <dgm:animLvl val="lvl"/>
          <dgm:resizeHandles val="exact"/>
        </dgm:presLayoutVars>
      </dgm:prSet>
      <dgm:spPr/>
    </dgm:pt>
    <dgm:pt modelId="{9C5631DD-2000-430B-8026-704A944C45D8}" type="pres">
      <dgm:prSet presAssocID="{856C1026-E8D5-422B-ACCF-81C294A2BAF8}" presName="parentText" presStyleLbl="node1" presStyleIdx="0" presStyleCnt="1">
        <dgm:presLayoutVars>
          <dgm:chMax val="0"/>
          <dgm:bulletEnabled val="1"/>
        </dgm:presLayoutVars>
      </dgm:prSet>
      <dgm:spPr/>
    </dgm:pt>
    <dgm:pt modelId="{D056A3DD-582A-4EFE-BA93-BD9CBDCD20F3}" type="pres">
      <dgm:prSet presAssocID="{856C1026-E8D5-422B-ACCF-81C294A2BAF8}" presName="childText" presStyleLbl="revTx" presStyleIdx="0" presStyleCnt="1">
        <dgm:presLayoutVars>
          <dgm:bulletEnabled val="1"/>
        </dgm:presLayoutVars>
      </dgm:prSet>
      <dgm:spPr/>
    </dgm:pt>
  </dgm:ptLst>
  <dgm:cxnLst>
    <dgm:cxn modelId="{8B6F7C36-387F-475F-8F91-D14AD0D19C82}" type="presOf" srcId="{D60CD7DD-55BB-4094-88A6-349972D6F663}" destId="{D056A3DD-582A-4EFE-BA93-BD9CBDCD20F3}" srcOrd="0" destOrd="2" presId="urn:microsoft.com/office/officeart/2005/8/layout/vList2"/>
    <dgm:cxn modelId="{6BCC805B-F028-4D2B-AD98-51EE5FF12AAA}" srcId="{856C1026-E8D5-422B-ACCF-81C294A2BAF8}" destId="{390BC2AD-2E69-49ED-9683-C339DD3BE18B}" srcOrd="3" destOrd="0" parTransId="{A4516B42-860B-4697-B5E3-E9AADD35CCC4}" sibTransId="{AD7DE663-4ADE-4EB2-916B-2F57DB8F5EA1}"/>
    <dgm:cxn modelId="{7D59135C-065C-4846-ADDC-7BC52C7529B4}" type="presOf" srcId="{1250738A-F992-4CB3-AE03-2E1133EC8FFE}" destId="{D056A3DD-582A-4EFE-BA93-BD9CBDCD20F3}" srcOrd="0" destOrd="0" presId="urn:microsoft.com/office/officeart/2005/8/layout/vList2"/>
    <dgm:cxn modelId="{79B2ED69-B633-498A-8BBA-938BB9C3A559}" type="presOf" srcId="{856C1026-E8D5-422B-ACCF-81C294A2BAF8}" destId="{9C5631DD-2000-430B-8026-704A944C45D8}" srcOrd="0" destOrd="0" presId="urn:microsoft.com/office/officeart/2005/8/layout/vList2"/>
    <dgm:cxn modelId="{C4840D4C-DD6F-4297-B322-047090770812}" srcId="{856C1026-E8D5-422B-ACCF-81C294A2BAF8}" destId="{ED277A5E-6569-480D-9ABA-BA8D41522F14}" srcOrd="1" destOrd="0" parTransId="{6B0BB4F5-A75D-4A27-B033-C50B34C577D3}" sibTransId="{9A582311-0E89-4FA9-A563-9C7B6C0F26C2}"/>
    <dgm:cxn modelId="{F2790376-F237-47CF-AEA6-05F5FE43E051}" type="presOf" srcId="{390BC2AD-2E69-49ED-9683-C339DD3BE18B}" destId="{D056A3DD-582A-4EFE-BA93-BD9CBDCD20F3}" srcOrd="0" destOrd="3" presId="urn:microsoft.com/office/officeart/2005/8/layout/vList2"/>
    <dgm:cxn modelId="{C7628D7D-8B56-4EF2-A24A-DC7195087CC8}" type="presOf" srcId="{ED277A5E-6569-480D-9ABA-BA8D41522F14}" destId="{D056A3DD-582A-4EFE-BA93-BD9CBDCD20F3}" srcOrd="0" destOrd="1" presId="urn:microsoft.com/office/officeart/2005/8/layout/vList2"/>
    <dgm:cxn modelId="{119699AC-E004-4471-8656-2E63633E823A}" srcId="{856C1026-E8D5-422B-ACCF-81C294A2BAF8}" destId="{D60CD7DD-55BB-4094-88A6-349972D6F663}" srcOrd="2" destOrd="0" parTransId="{609A5EF2-6A72-494E-84B9-ECA08229C8FC}" sibTransId="{01CD051A-7A0D-4615-A15A-48E54E1572EF}"/>
    <dgm:cxn modelId="{B3FCA0CB-634A-4815-AADF-7B1B934EE420}" srcId="{B2DC9497-B6EF-4BFC-B456-9764D2B74470}" destId="{856C1026-E8D5-422B-ACCF-81C294A2BAF8}" srcOrd="0" destOrd="0" parTransId="{D2E27A21-E3B7-44E0-839B-E064A08E805D}" sibTransId="{CF86ED36-9C9A-4686-A752-EDC6392E29B1}"/>
    <dgm:cxn modelId="{CEDCE8D7-FB49-4C5E-8C95-291D14F6EE37}" srcId="{856C1026-E8D5-422B-ACCF-81C294A2BAF8}" destId="{1250738A-F992-4CB3-AE03-2E1133EC8FFE}" srcOrd="0" destOrd="0" parTransId="{A279C1B6-EFA3-4538-B88B-6A6134853075}" sibTransId="{6B823034-61CF-421F-9633-BFABC0292CFD}"/>
    <dgm:cxn modelId="{0C0AD0F6-A108-46FB-8385-8C184A5FAB2D}" type="presOf" srcId="{B2DC9497-B6EF-4BFC-B456-9764D2B74470}" destId="{8445470B-88D1-4527-A537-1DB988038C21}" srcOrd="0" destOrd="0" presId="urn:microsoft.com/office/officeart/2005/8/layout/vList2"/>
    <dgm:cxn modelId="{CC3544EF-05FC-4E31-9037-5D6D34DAC621}" type="presParOf" srcId="{8445470B-88D1-4527-A537-1DB988038C21}" destId="{9C5631DD-2000-430B-8026-704A944C45D8}" srcOrd="0" destOrd="0" presId="urn:microsoft.com/office/officeart/2005/8/layout/vList2"/>
    <dgm:cxn modelId="{0556E6F2-1DE2-4ADA-B0CE-468F3190AE93}" type="presParOf" srcId="{8445470B-88D1-4527-A537-1DB988038C21}" destId="{D056A3DD-582A-4EFE-BA93-BD9CBDCD20F3}" srcOrd="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D400A5-4899-4AF1-9255-02BCBE5A5F3F}"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cs-CZ"/>
        </a:p>
      </dgm:t>
    </dgm:pt>
    <dgm:pt modelId="{C3F56992-3E71-42C0-84A2-B5D48941EF91}">
      <dgm:prSet/>
      <dgm:spPr/>
      <dgm:t>
        <a:bodyPr/>
        <a:lstStyle/>
        <a:p>
          <a:pPr rtl="0"/>
          <a:r>
            <a:rPr lang="cs-CZ" b="1" dirty="0"/>
            <a:t>Evropské dotace pro dotační období 2019 až 2022 upravuje nařízení vlády  č. 148/2019 Sb.</a:t>
          </a:r>
          <a:endParaRPr lang="cs-CZ" dirty="0"/>
        </a:p>
      </dgm:t>
    </dgm:pt>
    <dgm:pt modelId="{61C4F73A-AE15-4078-9EDB-263E0F512EB5}" type="parTrans" cxnId="{57151DDE-3488-4D36-9FFE-A53E164DF014}">
      <dgm:prSet/>
      <dgm:spPr/>
      <dgm:t>
        <a:bodyPr/>
        <a:lstStyle/>
        <a:p>
          <a:endParaRPr lang="cs-CZ"/>
        </a:p>
      </dgm:t>
    </dgm:pt>
    <dgm:pt modelId="{168B2274-B11C-4C67-9383-31FF80D0C5DC}" type="sibTrans" cxnId="{57151DDE-3488-4D36-9FFE-A53E164DF014}">
      <dgm:prSet/>
      <dgm:spPr/>
      <dgm:t>
        <a:bodyPr/>
        <a:lstStyle/>
        <a:p>
          <a:endParaRPr lang="cs-CZ"/>
        </a:p>
      </dgm:t>
    </dgm:pt>
    <dgm:pt modelId="{01DB9C92-CE1A-4A2A-9DCB-AEF295628F8A}" type="pres">
      <dgm:prSet presAssocID="{1BD400A5-4899-4AF1-9255-02BCBE5A5F3F}" presName="Name0" presStyleCnt="0">
        <dgm:presLayoutVars>
          <dgm:chMax val="7"/>
          <dgm:dir/>
          <dgm:animLvl val="lvl"/>
          <dgm:resizeHandles val="exact"/>
        </dgm:presLayoutVars>
      </dgm:prSet>
      <dgm:spPr/>
    </dgm:pt>
    <dgm:pt modelId="{941C0A06-3BB2-4663-80BE-368DC08B6DF5}" type="pres">
      <dgm:prSet presAssocID="{C3F56992-3E71-42C0-84A2-B5D48941EF91}" presName="circle1" presStyleLbl="node1" presStyleIdx="0" presStyleCnt="1"/>
      <dgm:spPr/>
    </dgm:pt>
    <dgm:pt modelId="{10873DA5-C3E6-45DC-B7C4-3749CDF074A4}" type="pres">
      <dgm:prSet presAssocID="{C3F56992-3E71-42C0-84A2-B5D48941EF91}" presName="space" presStyleCnt="0"/>
      <dgm:spPr/>
    </dgm:pt>
    <dgm:pt modelId="{7FD81F32-403E-475C-A644-F3CCB780A5EE}" type="pres">
      <dgm:prSet presAssocID="{C3F56992-3E71-42C0-84A2-B5D48941EF91}" presName="rect1" presStyleLbl="alignAcc1" presStyleIdx="0" presStyleCnt="1"/>
      <dgm:spPr/>
    </dgm:pt>
    <dgm:pt modelId="{98008850-FEA2-4373-9500-B76A7BE8426C}" type="pres">
      <dgm:prSet presAssocID="{C3F56992-3E71-42C0-84A2-B5D48941EF91}" presName="rect1ParTxNoCh" presStyleLbl="alignAcc1" presStyleIdx="0" presStyleCnt="1">
        <dgm:presLayoutVars>
          <dgm:chMax val="1"/>
          <dgm:bulletEnabled val="1"/>
        </dgm:presLayoutVars>
      </dgm:prSet>
      <dgm:spPr/>
    </dgm:pt>
  </dgm:ptLst>
  <dgm:cxnLst>
    <dgm:cxn modelId="{FD9C4146-758B-4256-B5BF-F6E987B619E7}" type="presOf" srcId="{C3F56992-3E71-42C0-84A2-B5D48941EF91}" destId="{7FD81F32-403E-475C-A644-F3CCB780A5EE}" srcOrd="0" destOrd="0" presId="urn:microsoft.com/office/officeart/2005/8/layout/target3"/>
    <dgm:cxn modelId="{307AD953-379D-43AB-903D-8F01B3D020C9}" type="presOf" srcId="{1BD400A5-4899-4AF1-9255-02BCBE5A5F3F}" destId="{01DB9C92-CE1A-4A2A-9DCB-AEF295628F8A}" srcOrd="0" destOrd="0" presId="urn:microsoft.com/office/officeart/2005/8/layout/target3"/>
    <dgm:cxn modelId="{8738C9D4-93A8-44CE-AA21-88FCA71D6A06}" type="presOf" srcId="{C3F56992-3E71-42C0-84A2-B5D48941EF91}" destId="{98008850-FEA2-4373-9500-B76A7BE8426C}" srcOrd="1" destOrd="0" presId="urn:microsoft.com/office/officeart/2005/8/layout/target3"/>
    <dgm:cxn modelId="{57151DDE-3488-4D36-9FFE-A53E164DF014}" srcId="{1BD400A5-4899-4AF1-9255-02BCBE5A5F3F}" destId="{C3F56992-3E71-42C0-84A2-B5D48941EF91}" srcOrd="0" destOrd="0" parTransId="{61C4F73A-AE15-4078-9EDB-263E0F512EB5}" sibTransId="{168B2274-B11C-4C67-9383-31FF80D0C5DC}"/>
    <dgm:cxn modelId="{199A1339-61BF-4E20-912B-B3E4F6396D46}" type="presParOf" srcId="{01DB9C92-CE1A-4A2A-9DCB-AEF295628F8A}" destId="{941C0A06-3BB2-4663-80BE-368DC08B6DF5}" srcOrd="0" destOrd="0" presId="urn:microsoft.com/office/officeart/2005/8/layout/target3"/>
    <dgm:cxn modelId="{18B450C5-65AC-42FA-A9D4-511EBCCE0DE5}" type="presParOf" srcId="{01DB9C92-CE1A-4A2A-9DCB-AEF295628F8A}" destId="{10873DA5-C3E6-45DC-B7C4-3749CDF074A4}" srcOrd="1" destOrd="0" presId="urn:microsoft.com/office/officeart/2005/8/layout/target3"/>
    <dgm:cxn modelId="{41B5D865-37BC-448A-899A-BC51218C9D39}" type="presParOf" srcId="{01DB9C92-CE1A-4A2A-9DCB-AEF295628F8A}" destId="{7FD81F32-403E-475C-A644-F3CCB780A5EE}" srcOrd="2" destOrd="0" presId="urn:microsoft.com/office/officeart/2005/8/layout/target3"/>
    <dgm:cxn modelId="{8B340D28-D0C0-4D16-AEA0-440C254B0E2E}" type="presParOf" srcId="{01DB9C92-CE1A-4A2A-9DCB-AEF295628F8A}" destId="{98008850-FEA2-4373-9500-B76A7BE8426C}"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948437C9-EE2C-4091-A802-52CEA4A676A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0E2809D5-F810-41BB-8F4F-50362146097C}">
      <dgm:prSet/>
      <dgm:spPr/>
      <dgm:t>
        <a:bodyPr/>
        <a:lstStyle/>
        <a:p>
          <a:pPr rtl="0"/>
          <a:r>
            <a:rPr lang="cs-CZ" b="1" dirty="0"/>
            <a:t>Výkazy majetku a závazků organizačních jednotek – kde najít a jak zadat </a:t>
          </a:r>
          <a:endParaRPr lang="cs-CZ" dirty="0"/>
        </a:p>
      </dgm:t>
    </dgm:pt>
    <dgm:pt modelId="{A711E347-A34C-42FE-8386-840562FF1495}" type="parTrans" cxnId="{BC342801-1C0B-48F7-B807-A0D5A8668FA2}">
      <dgm:prSet/>
      <dgm:spPr/>
      <dgm:t>
        <a:bodyPr/>
        <a:lstStyle/>
        <a:p>
          <a:endParaRPr lang="cs-CZ"/>
        </a:p>
      </dgm:t>
    </dgm:pt>
    <dgm:pt modelId="{3E110978-7DBC-4AC0-9598-084FB34E9B01}" type="sibTrans" cxnId="{BC342801-1C0B-48F7-B807-A0D5A8668FA2}">
      <dgm:prSet/>
      <dgm:spPr/>
      <dgm:t>
        <a:bodyPr/>
        <a:lstStyle/>
        <a:p>
          <a:endParaRPr lang="cs-CZ"/>
        </a:p>
      </dgm:t>
    </dgm:pt>
    <dgm:pt modelId="{BBC775D7-4FBF-4104-9887-7C51291FDFD1}" type="pres">
      <dgm:prSet presAssocID="{948437C9-EE2C-4091-A802-52CEA4A676AC}" presName="linear" presStyleCnt="0">
        <dgm:presLayoutVars>
          <dgm:animLvl val="lvl"/>
          <dgm:resizeHandles val="exact"/>
        </dgm:presLayoutVars>
      </dgm:prSet>
      <dgm:spPr/>
    </dgm:pt>
    <dgm:pt modelId="{1F2B4C0A-401E-4A32-BD9B-22BCF2592504}" type="pres">
      <dgm:prSet presAssocID="{0E2809D5-F810-41BB-8F4F-50362146097C}" presName="parentText" presStyleLbl="node1" presStyleIdx="0" presStyleCnt="1" custScaleY="178002">
        <dgm:presLayoutVars>
          <dgm:chMax val="0"/>
          <dgm:bulletEnabled val="1"/>
        </dgm:presLayoutVars>
      </dgm:prSet>
      <dgm:spPr/>
    </dgm:pt>
  </dgm:ptLst>
  <dgm:cxnLst>
    <dgm:cxn modelId="{BC342801-1C0B-48F7-B807-A0D5A8668FA2}" srcId="{948437C9-EE2C-4091-A802-52CEA4A676AC}" destId="{0E2809D5-F810-41BB-8F4F-50362146097C}" srcOrd="0" destOrd="0" parTransId="{A711E347-A34C-42FE-8386-840562FF1495}" sibTransId="{3E110978-7DBC-4AC0-9598-084FB34E9B01}"/>
    <dgm:cxn modelId="{020D9703-3FC9-4FB9-86FD-139C2E47B214}" type="presOf" srcId="{0E2809D5-F810-41BB-8F4F-50362146097C}" destId="{1F2B4C0A-401E-4A32-BD9B-22BCF2592504}" srcOrd="0" destOrd="0" presId="urn:microsoft.com/office/officeart/2005/8/layout/vList2"/>
    <dgm:cxn modelId="{482502A1-1BD5-438D-BC76-6634360B137B}" type="presOf" srcId="{948437C9-EE2C-4091-A802-52CEA4A676AC}" destId="{BBC775D7-4FBF-4104-9887-7C51291FDFD1}" srcOrd="0" destOrd="0" presId="urn:microsoft.com/office/officeart/2005/8/layout/vList2"/>
    <dgm:cxn modelId="{4B9F2FC0-649F-4070-B7F3-F135DC21235A}" type="presParOf" srcId="{BBC775D7-4FBF-4104-9887-7C51291FDFD1}" destId="{1F2B4C0A-401E-4A32-BD9B-22BCF259250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64369830-F696-4E41-8CEF-E78F1AE22F03}"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cs-CZ"/>
        </a:p>
      </dgm:t>
    </dgm:pt>
    <dgm:pt modelId="{1AC1B2DF-8B87-4D30-BDBA-94FF530E9F4D}">
      <dgm:prSet/>
      <dgm:spPr/>
      <dgm:t>
        <a:bodyPr/>
        <a:lstStyle/>
        <a:p>
          <a:pPr rtl="0"/>
          <a:r>
            <a:rPr lang="cs-CZ" b="1"/>
            <a:t>Problematika Svépomocného fondu</a:t>
          </a:r>
          <a:endParaRPr lang="cs-CZ"/>
        </a:p>
      </dgm:t>
    </dgm:pt>
    <dgm:pt modelId="{4B195C7E-9148-4D77-BA83-9D0DDF578458}" type="parTrans" cxnId="{8332F159-014A-4CD9-BCC7-BBE6644CC541}">
      <dgm:prSet/>
      <dgm:spPr/>
      <dgm:t>
        <a:bodyPr/>
        <a:lstStyle/>
        <a:p>
          <a:endParaRPr lang="cs-CZ"/>
        </a:p>
      </dgm:t>
    </dgm:pt>
    <dgm:pt modelId="{4AFEC94F-0DBF-4DEE-95B9-8D66A9D616A8}" type="sibTrans" cxnId="{8332F159-014A-4CD9-BCC7-BBE6644CC541}">
      <dgm:prSet/>
      <dgm:spPr/>
      <dgm:t>
        <a:bodyPr/>
        <a:lstStyle/>
        <a:p>
          <a:endParaRPr lang="cs-CZ"/>
        </a:p>
      </dgm:t>
    </dgm:pt>
    <dgm:pt modelId="{F7C5B992-FBD6-4029-8D12-AA76D9CF1DD5}" type="pres">
      <dgm:prSet presAssocID="{64369830-F696-4E41-8CEF-E78F1AE22F03}" presName="Name0" presStyleCnt="0">
        <dgm:presLayoutVars>
          <dgm:chMax val="7"/>
          <dgm:dir/>
          <dgm:animLvl val="lvl"/>
          <dgm:resizeHandles val="exact"/>
        </dgm:presLayoutVars>
      </dgm:prSet>
      <dgm:spPr/>
    </dgm:pt>
    <dgm:pt modelId="{1D40F141-6443-4B66-80F1-4137A3D94085}" type="pres">
      <dgm:prSet presAssocID="{1AC1B2DF-8B87-4D30-BDBA-94FF530E9F4D}" presName="circle1" presStyleLbl="node1" presStyleIdx="0" presStyleCnt="1"/>
      <dgm:spPr/>
    </dgm:pt>
    <dgm:pt modelId="{5C1D40B2-12F0-40E3-8B3F-2018BFEAB07F}" type="pres">
      <dgm:prSet presAssocID="{1AC1B2DF-8B87-4D30-BDBA-94FF530E9F4D}" presName="space" presStyleCnt="0"/>
      <dgm:spPr/>
    </dgm:pt>
    <dgm:pt modelId="{6C47D86A-C5B7-482C-949C-8148A48E908C}" type="pres">
      <dgm:prSet presAssocID="{1AC1B2DF-8B87-4D30-BDBA-94FF530E9F4D}" presName="rect1" presStyleLbl="alignAcc1" presStyleIdx="0" presStyleCnt="1"/>
      <dgm:spPr/>
    </dgm:pt>
    <dgm:pt modelId="{EE961FF8-EAA4-4495-9981-9A0DDD141679}" type="pres">
      <dgm:prSet presAssocID="{1AC1B2DF-8B87-4D30-BDBA-94FF530E9F4D}" presName="rect1ParTxNoCh" presStyleLbl="alignAcc1" presStyleIdx="0" presStyleCnt="1">
        <dgm:presLayoutVars>
          <dgm:chMax val="1"/>
          <dgm:bulletEnabled val="1"/>
        </dgm:presLayoutVars>
      </dgm:prSet>
      <dgm:spPr/>
    </dgm:pt>
  </dgm:ptLst>
  <dgm:cxnLst>
    <dgm:cxn modelId="{6F04894D-6C34-4CC1-9410-61DF2FEC2380}" type="presOf" srcId="{1AC1B2DF-8B87-4D30-BDBA-94FF530E9F4D}" destId="{6C47D86A-C5B7-482C-949C-8148A48E908C}" srcOrd="0" destOrd="0" presId="urn:microsoft.com/office/officeart/2005/8/layout/target3"/>
    <dgm:cxn modelId="{8332F159-014A-4CD9-BCC7-BBE6644CC541}" srcId="{64369830-F696-4E41-8CEF-E78F1AE22F03}" destId="{1AC1B2DF-8B87-4D30-BDBA-94FF530E9F4D}" srcOrd="0" destOrd="0" parTransId="{4B195C7E-9148-4D77-BA83-9D0DDF578458}" sibTransId="{4AFEC94F-0DBF-4DEE-95B9-8D66A9D616A8}"/>
    <dgm:cxn modelId="{E2056FA4-FBDC-4236-8993-AB79E17A8AF0}" type="presOf" srcId="{64369830-F696-4E41-8CEF-E78F1AE22F03}" destId="{F7C5B992-FBD6-4029-8D12-AA76D9CF1DD5}" srcOrd="0" destOrd="0" presId="urn:microsoft.com/office/officeart/2005/8/layout/target3"/>
    <dgm:cxn modelId="{32285BA7-4FFC-4027-A70F-9FAEC6F209AC}" type="presOf" srcId="{1AC1B2DF-8B87-4D30-BDBA-94FF530E9F4D}" destId="{EE961FF8-EAA4-4495-9981-9A0DDD141679}" srcOrd="1" destOrd="0" presId="urn:microsoft.com/office/officeart/2005/8/layout/target3"/>
    <dgm:cxn modelId="{7E04C265-09F5-4B52-82DD-2F33141BDDAB}" type="presParOf" srcId="{F7C5B992-FBD6-4029-8D12-AA76D9CF1DD5}" destId="{1D40F141-6443-4B66-80F1-4137A3D94085}" srcOrd="0" destOrd="0" presId="urn:microsoft.com/office/officeart/2005/8/layout/target3"/>
    <dgm:cxn modelId="{A7E469E2-D703-4CB4-AEB3-408E46773541}" type="presParOf" srcId="{F7C5B992-FBD6-4029-8D12-AA76D9CF1DD5}" destId="{5C1D40B2-12F0-40E3-8B3F-2018BFEAB07F}" srcOrd="1" destOrd="0" presId="urn:microsoft.com/office/officeart/2005/8/layout/target3"/>
    <dgm:cxn modelId="{31F19A2F-8602-41EB-9D52-D59E892D0E8B}" type="presParOf" srcId="{F7C5B992-FBD6-4029-8D12-AA76D9CF1DD5}" destId="{6C47D86A-C5B7-482C-949C-8148A48E908C}" srcOrd="2" destOrd="0" presId="urn:microsoft.com/office/officeart/2005/8/layout/target3"/>
    <dgm:cxn modelId="{AEF484C5-05ED-4CD8-8D2B-094602BDD5B3}" type="presParOf" srcId="{F7C5B992-FBD6-4029-8D12-AA76D9CF1DD5}" destId="{EE961FF8-EAA4-4495-9981-9A0DDD141679}"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75FE52AC-BFF4-4A21-BD68-1F3A4D9418D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cs-CZ"/>
        </a:p>
      </dgm:t>
    </dgm:pt>
    <dgm:pt modelId="{D4F24372-6871-43B4-90AF-3817DAAD11A4}">
      <dgm:prSet/>
      <dgm:spPr/>
      <dgm:t>
        <a:bodyPr/>
        <a:lstStyle/>
        <a:p>
          <a:pPr rtl="0"/>
          <a:r>
            <a:rPr lang="cs-CZ"/>
            <a:t>Základní předpisy: </a:t>
          </a:r>
        </a:p>
      </dgm:t>
    </dgm:pt>
    <dgm:pt modelId="{CA4520C6-D062-4BD7-9E82-070799DF6378}" type="parTrans" cxnId="{4DA45D57-CAA0-4923-9F4E-58D65DA96740}">
      <dgm:prSet/>
      <dgm:spPr/>
      <dgm:t>
        <a:bodyPr/>
        <a:lstStyle/>
        <a:p>
          <a:endParaRPr lang="cs-CZ"/>
        </a:p>
      </dgm:t>
    </dgm:pt>
    <dgm:pt modelId="{E8EB99FB-7A87-496B-A63B-71A10F3D3A9B}" type="sibTrans" cxnId="{4DA45D57-CAA0-4923-9F4E-58D65DA96740}">
      <dgm:prSet/>
      <dgm:spPr/>
      <dgm:t>
        <a:bodyPr/>
        <a:lstStyle/>
        <a:p>
          <a:endParaRPr lang="cs-CZ"/>
        </a:p>
      </dgm:t>
    </dgm:pt>
    <dgm:pt modelId="{DCE48C6A-969A-48CC-A164-8353CEF49185}">
      <dgm:prSet/>
      <dgm:spPr/>
      <dgm:t>
        <a:bodyPr/>
        <a:lstStyle/>
        <a:p>
          <a:pPr rtl="0"/>
          <a:r>
            <a:rPr lang="cs-CZ"/>
            <a:t>Statut Svépomocného fondu platný od 1. 1. 2017</a:t>
          </a:r>
        </a:p>
      </dgm:t>
    </dgm:pt>
    <dgm:pt modelId="{31C22130-17E7-4684-A8C7-5D256DBD9D69}" type="parTrans" cxnId="{F8798565-15A7-453E-A7AA-74E66F72C676}">
      <dgm:prSet/>
      <dgm:spPr/>
      <dgm:t>
        <a:bodyPr/>
        <a:lstStyle/>
        <a:p>
          <a:endParaRPr lang="cs-CZ"/>
        </a:p>
      </dgm:t>
    </dgm:pt>
    <dgm:pt modelId="{F6B10CD8-8012-4D2B-8285-03402D053D5E}" type="sibTrans" cxnId="{F8798565-15A7-453E-A7AA-74E66F72C676}">
      <dgm:prSet/>
      <dgm:spPr/>
      <dgm:t>
        <a:bodyPr/>
        <a:lstStyle/>
        <a:p>
          <a:endParaRPr lang="cs-CZ"/>
        </a:p>
      </dgm:t>
    </dgm:pt>
    <dgm:pt modelId="{8E81A89F-1EA1-4307-AB4B-A08EA0764733}">
      <dgm:prSet/>
      <dgm:spPr/>
      <dgm:t>
        <a:bodyPr/>
        <a:lstStyle/>
        <a:p>
          <a:pPr rtl="0"/>
          <a:r>
            <a:rPr lang="cs-CZ"/>
            <a:t>Zásady pro poskytování příspěvků ze Svépomocného fondu ČSV při vzniku škod na včelařské majetku členů ČSV</a:t>
          </a:r>
        </a:p>
      </dgm:t>
    </dgm:pt>
    <dgm:pt modelId="{9117D625-54B4-4932-8ED3-0F1BA0EE3BB5}" type="parTrans" cxnId="{13DFE5E4-4B6D-4CE1-B740-24D21280DD66}">
      <dgm:prSet/>
      <dgm:spPr/>
      <dgm:t>
        <a:bodyPr/>
        <a:lstStyle/>
        <a:p>
          <a:endParaRPr lang="cs-CZ"/>
        </a:p>
      </dgm:t>
    </dgm:pt>
    <dgm:pt modelId="{9B357AC9-F30F-4DD3-A514-8D4301211569}" type="sibTrans" cxnId="{13DFE5E4-4B6D-4CE1-B740-24D21280DD66}">
      <dgm:prSet/>
      <dgm:spPr/>
      <dgm:t>
        <a:bodyPr/>
        <a:lstStyle/>
        <a:p>
          <a:endParaRPr lang="cs-CZ"/>
        </a:p>
      </dgm:t>
    </dgm:pt>
    <dgm:pt modelId="{DDF13400-879E-440A-96A5-E55608B754C7}">
      <dgm:prSet/>
      <dgm:spPr/>
      <dgm:t>
        <a:bodyPr/>
        <a:lstStyle/>
        <a:p>
          <a:pPr rtl="0"/>
          <a:r>
            <a:rPr lang="cs-CZ"/>
            <a:t>Změny Statutu SF schválené RV 22. 8. 2020:</a:t>
          </a:r>
        </a:p>
      </dgm:t>
    </dgm:pt>
    <dgm:pt modelId="{CBF913BA-B2D1-4850-94DC-637930E6CC74}" type="parTrans" cxnId="{70B705E4-1CEF-4B01-B5C9-13C1743156B1}">
      <dgm:prSet/>
      <dgm:spPr/>
      <dgm:t>
        <a:bodyPr/>
        <a:lstStyle/>
        <a:p>
          <a:endParaRPr lang="cs-CZ"/>
        </a:p>
      </dgm:t>
    </dgm:pt>
    <dgm:pt modelId="{978731E9-5F2F-4426-ABBB-C5E3CDC98C3B}" type="sibTrans" cxnId="{70B705E4-1CEF-4B01-B5C9-13C1743156B1}">
      <dgm:prSet/>
      <dgm:spPr/>
      <dgm:t>
        <a:bodyPr/>
        <a:lstStyle/>
        <a:p>
          <a:endParaRPr lang="cs-CZ"/>
        </a:p>
      </dgm:t>
    </dgm:pt>
    <dgm:pt modelId="{267E5CFE-1E64-40CD-B881-F37D75C1588E}">
      <dgm:prSet/>
      <dgm:spPr/>
      <dgm:t>
        <a:bodyPr/>
        <a:lstStyle/>
        <a:p>
          <a:pPr rtl="0"/>
          <a:r>
            <a:rPr lang="cs-CZ"/>
            <a:t>Jako příloha k žádosti je vyžadována kopie hlášení počtu včelstev na ČMSCH</a:t>
          </a:r>
        </a:p>
      </dgm:t>
    </dgm:pt>
    <dgm:pt modelId="{B51F04AC-F808-4C26-A5C4-4080E46D2EF5}" type="parTrans" cxnId="{E070D422-8F1A-41BB-A72E-49551F4C937E}">
      <dgm:prSet/>
      <dgm:spPr/>
      <dgm:t>
        <a:bodyPr/>
        <a:lstStyle/>
        <a:p>
          <a:endParaRPr lang="cs-CZ"/>
        </a:p>
      </dgm:t>
    </dgm:pt>
    <dgm:pt modelId="{38CAEE2D-5CD1-4638-8BA2-AA9AF5B13CD3}" type="sibTrans" cxnId="{E070D422-8F1A-41BB-A72E-49551F4C937E}">
      <dgm:prSet/>
      <dgm:spPr/>
      <dgm:t>
        <a:bodyPr/>
        <a:lstStyle/>
        <a:p>
          <a:endParaRPr lang="cs-CZ"/>
        </a:p>
      </dgm:t>
    </dgm:pt>
    <dgm:pt modelId="{F4599F59-E96A-4208-88D9-5B5BAA2FD834}">
      <dgm:prSet/>
      <dgm:spPr/>
      <dgm:t>
        <a:bodyPr/>
        <a:lstStyle/>
        <a:p>
          <a:pPr rtl="0"/>
          <a:r>
            <a:rPr lang="cs-CZ"/>
            <a:t>Příspěvek nebude přiznán, pakliže na stejném stanovišti, kde se stala škoda má včelstva i nečlen svazu</a:t>
          </a:r>
        </a:p>
      </dgm:t>
    </dgm:pt>
    <dgm:pt modelId="{611D6560-0B23-46E9-997A-2A2E2DE64937}" type="parTrans" cxnId="{37D6D229-D3BE-4C8D-9C28-4DE8C12F714D}">
      <dgm:prSet/>
      <dgm:spPr/>
      <dgm:t>
        <a:bodyPr/>
        <a:lstStyle/>
        <a:p>
          <a:endParaRPr lang="cs-CZ"/>
        </a:p>
      </dgm:t>
    </dgm:pt>
    <dgm:pt modelId="{F7A6973F-274D-4698-8C4F-143BE2CCE5A9}" type="sibTrans" cxnId="{37D6D229-D3BE-4C8D-9C28-4DE8C12F714D}">
      <dgm:prSet/>
      <dgm:spPr/>
      <dgm:t>
        <a:bodyPr/>
        <a:lstStyle/>
        <a:p>
          <a:endParaRPr lang="cs-CZ"/>
        </a:p>
      </dgm:t>
    </dgm:pt>
    <dgm:pt modelId="{3F83A857-F587-42A1-9514-6CFDBCD861F2}">
      <dgm:prSet/>
      <dgm:spPr/>
      <dgm:t>
        <a:bodyPr/>
        <a:lstStyle/>
        <a:p>
          <a:pPr rtl="0"/>
          <a:r>
            <a:rPr lang="cs-CZ"/>
            <a:t>V případě nedoplnění žádosti do 30 dnů po výzvě k doplnění, bude žádost zamítnuta</a:t>
          </a:r>
        </a:p>
      </dgm:t>
    </dgm:pt>
    <dgm:pt modelId="{4923D175-728D-4BCD-BE8C-C2B178F55E84}" type="parTrans" cxnId="{200B63A8-9934-4E6F-9568-1155CDCC47CE}">
      <dgm:prSet/>
      <dgm:spPr/>
      <dgm:t>
        <a:bodyPr/>
        <a:lstStyle/>
        <a:p>
          <a:endParaRPr lang="cs-CZ"/>
        </a:p>
      </dgm:t>
    </dgm:pt>
    <dgm:pt modelId="{4C544CE6-2B94-4A84-B894-8E16F8DCE2B7}" type="sibTrans" cxnId="{200B63A8-9934-4E6F-9568-1155CDCC47CE}">
      <dgm:prSet/>
      <dgm:spPr/>
      <dgm:t>
        <a:bodyPr/>
        <a:lstStyle/>
        <a:p>
          <a:endParaRPr lang="cs-CZ"/>
        </a:p>
      </dgm:t>
    </dgm:pt>
    <dgm:pt modelId="{BD5CE318-3244-4C9E-8CC6-AAB0E7D094D5}">
      <dgm:prSet/>
      <dgm:spPr/>
      <dgm:t>
        <a:bodyPr/>
        <a:lstStyle/>
        <a:p>
          <a:pPr rtl="0"/>
          <a:r>
            <a:rPr lang="cs-CZ"/>
            <a:t>Ročně bývá cca 100 - 120 žádostí o příspěvek na škodu způsobenou:</a:t>
          </a:r>
        </a:p>
      </dgm:t>
    </dgm:pt>
    <dgm:pt modelId="{59DEB427-4E48-46A9-8381-A47D958027B0}" type="parTrans" cxnId="{05456AA2-1BFF-41A1-A925-9FB3F56A2D12}">
      <dgm:prSet/>
      <dgm:spPr/>
      <dgm:t>
        <a:bodyPr/>
        <a:lstStyle/>
        <a:p>
          <a:endParaRPr lang="cs-CZ"/>
        </a:p>
      </dgm:t>
    </dgm:pt>
    <dgm:pt modelId="{CA343827-CE5E-4663-A47C-D8CFA403928B}" type="sibTrans" cxnId="{05456AA2-1BFF-41A1-A925-9FB3F56A2D12}">
      <dgm:prSet/>
      <dgm:spPr/>
      <dgm:t>
        <a:bodyPr/>
        <a:lstStyle/>
        <a:p>
          <a:endParaRPr lang="cs-CZ"/>
        </a:p>
      </dgm:t>
    </dgm:pt>
    <dgm:pt modelId="{F8E8FF61-8332-412D-B569-FFAA35A21D53}">
      <dgm:prSet/>
      <dgm:spPr/>
      <dgm:t>
        <a:bodyPr/>
        <a:lstStyle/>
        <a:p>
          <a:pPr rtl="0"/>
          <a:r>
            <a:rPr lang="cs-CZ"/>
            <a:t>Odcizením úlů se včelstvy</a:t>
          </a:r>
        </a:p>
      </dgm:t>
    </dgm:pt>
    <dgm:pt modelId="{46F2BACC-77C7-43A8-9D14-31F701444D67}" type="parTrans" cxnId="{B9E365F3-93DB-4E61-8211-EADA52C2D269}">
      <dgm:prSet/>
      <dgm:spPr/>
      <dgm:t>
        <a:bodyPr/>
        <a:lstStyle/>
        <a:p>
          <a:endParaRPr lang="cs-CZ"/>
        </a:p>
      </dgm:t>
    </dgm:pt>
    <dgm:pt modelId="{13711195-4B5E-4C60-B24C-91EC1583E805}" type="sibTrans" cxnId="{B9E365F3-93DB-4E61-8211-EADA52C2D269}">
      <dgm:prSet/>
      <dgm:spPr/>
      <dgm:t>
        <a:bodyPr/>
        <a:lstStyle/>
        <a:p>
          <a:endParaRPr lang="cs-CZ"/>
        </a:p>
      </dgm:t>
    </dgm:pt>
    <dgm:pt modelId="{9123B95B-E44B-4A97-8107-58672D9F455E}">
      <dgm:prSet/>
      <dgm:spPr/>
      <dgm:t>
        <a:bodyPr/>
        <a:lstStyle/>
        <a:p>
          <a:pPr rtl="0"/>
          <a:r>
            <a:rPr lang="cs-CZ"/>
            <a:t>Odcizením pouze včelstev</a:t>
          </a:r>
        </a:p>
      </dgm:t>
    </dgm:pt>
    <dgm:pt modelId="{22540D40-40E4-4773-A418-D34B759F3C4B}" type="parTrans" cxnId="{B499AEB1-1CA5-4A60-B6AC-99CB6460EA99}">
      <dgm:prSet/>
      <dgm:spPr/>
      <dgm:t>
        <a:bodyPr/>
        <a:lstStyle/>
        <a:p>
          <a:endParaRPr lang="cs-CZ"/>
        </a:p>
      </dgm:t>
    </dgm:pt>
    <dgm:pt modelId="{C980B0D9-50A7-46D7-9FB6-A17A3AF832AF}" type="sibTrans" cxnId="{B499AEB1-1CA5-4A60-B6AC-99CB6460EA99}">
      <dgm:prSet/>
      <dgm:spPr/>
      <dgm:t>
        <a:bodyPr/>
        <a:lstStyle/>
        <a:p>
          <a:endParaRPr lang="cs-CZ"/>
        </a:p>
      </dgm:t>
    </dgm:pt>
    <dgm:pt modelId="{18A17261-2AA4-4C43-B827-EB66ADFD6263}">
      <dgm:prSet/>
      <dgm:spPr/>
      <dgm:t>
        <a:bodyPr/>
        <a:lstStyle/>
        <a:p>
          <a:pPr rtl="0"/>
          <a:r>
            <a:rPr lang="cs-CZ"/>
            <a:t>Živelnou událostí (pád stromu na včelstva, včelín, maringotku, zatopení stanoviště při přívalovém dešti, vichřice – poražení úlů)</a:t>
          </a:r>
        </a:p>
      </dgm:t>
    </dgm:pt>
    <dgm:pt modelId="{859D7350-28CE-429B-B087-C024054D1693}" type="parTrans" cxnId="{7514535B-8F8B-4818-924C-AD7E59AE23BB}">
      <dgm:prSet/>
      <dgm:spPr/>
      <dgm:t>
        <a:bodyPr/>
        <a:lstStyle/>
        <a:p>
          <a:endParaRPr lang="cs-CZ"/>
        </a:p>
      </dgm:t>
    </dgm:pt>
    <dgm:pt modelId="{4429E23F-AD64-4603-A3CC-E49149D6C4AB}" type="sibTrans" cxnId="{7514535B-8F8B-4818-924C-AD7E59AE23BB}">
      <dgm:prSet/>
      <dgm:spPr/>
      <dgm:t>
        <a:bodyPr/>
        <a:lstStyle/>
        <a:p>
          <a:endParaRPr lang="cs-CZ"/>
        </a:p>
      </dgm:t>
    </dgm:pt>
    <dgm:pt modelId="{6C4CFBB5-9240-44C4-A915-5129D4FDF960}">
      <dgm:prSet/>
      <dgm:spPr/>
      <dgm:t>
        <a:bodyPr/>
        <a:lstStyle/>
        <a:p>
          <a:pPr rtl="0"/>
          <a:r>
            <a:rPr lang="cs-CZ"/>
            <a:t>Požárem (úmyslné založení, nedbalost chovatele)</a:t>
          </a:r>
        </a:p>
      </dgm:t>
    </dgm:pt>
    <dgm:pt modelId="{B823163B-42E4-4839-BFB0-2F06F8F71FCE}" type="parTrans" cxnId="{48B7E86C-CECE-410A-A88E-0982E215DBBA}">
      <dgm:prSet/>
      <dgm:spPr/>
      <dgm:t>
        <a:bodyPr/>
        <a:lstStyle/>
        <a:p>
          <a:endParaRPr lang="cs-CZ"/>
        </a:p>
      </dgm:t>
    </dgm:pt>
    <dgm:pt modelId="{6D9DF3A3-4BB7-4350-B339-C4F908FB6ED2}" type="sibTrans" cxnId="{48B7E86C-CECE-410A-A88E-0982E215DBBA}">
      <dgm:prSet/>
      <dgm:spPr/>
      <dgm:t>
        <a:bodyPr/>
        <a:lstStyle/>
        <a:p>
          <a:endParaRPr lang="cs-CZ"/>
        </a:p>
      </dgm:t>
    </dgm:pt>
    <dgm:pt modelId="{72439EEC-34B9-4C30-8E05-151016A0EE64}">
      <dgm:prSet/>
      <dgm:spPr/>
      <dgm:t>
        <a:bodyPr/>
        <a:lstStyle/>
        <a:p>
          <a:pPr rtl="0"/>
          <a:r>
            <a:rPr lang="cs-CZ"/>
            <a:t>Vandalismus</a:t>
          </a:r>
        </a:p>
      </dgm:t>
    </dgm:pt>
    <dgm:pt modelId="{2D4F5113-48CB-4F82-AFF9-F8EE91D17C53}" type="parTrans" cxnId="{389653FB-7FC9-49B3-B201-F3DF13A42285}">
      <dgm:prSet/>
      <dgm:spPr/>
      <dgm:t>
        <a:bodyPr/>
        <a:lstStyle/>
        <a:p>
          <a:endParaRPr lang="cs-CZ"/>
        </a:p>
      </dgm:t>
    </dgm:pt>
    <dgm:pt modelId="{AAB15C0C-75E5-4C90-B793-14739B65DC56}" type="sibTrans" cxnId="{389653FB-7FC9-49B3-B201-F3DF13A42285}">
      <dgm:prSet/>
      <dgm:spPr/>
      <dgm:t>
        <a:bodyPr/>
        <a:lstStyle/>
        <a:p>
          <a:endParaRPr lang="cs-CZ"/>
        </a:p>
      </dgm:t>
    </dgm:pt>
    <dgm:pt modelId="{8DDEB047-C329-45E8-B98B-8C42A5FC3555}" type="pres">
      <dgm:prSet presAssocID="{75FE52AC-BFF4-4A21-BD68-1F3A4D9418DC}" presName="linear" presStyleCnt="0">
        <dgm:presLayoutVars>
          <dgm:animLvl val="lvl"/>
          <dgm:resizeHandles val="exact"/>
        </dgm:presLayoutVars>
      </dgm:prSet>
      <dgm:spPr/>
    </dgm:pt>
    <dgm:pt modelId="{67385F41-899E-4FB4-9D3D-8534A18CF858}" type="pres">
      <dgm:prSet presAssocID="{D4F24372-6871-43B4-90AF-3817DAAD11A4}" presName="parentText" presStyleLbl="node1" presStyleIdx="0" presStyleCnt="3">
        <dgm:presLayoutVars>
          <dgm:chMax val="0"/>
          <dgm:bulletEnabled val="1"/>
        </dgm:presLayoutVars>
      </dgm:prSet>
      <dgm:spPr/>
    </dgm:pt>
    <dgm:pt modelId="{28E550C1-6513-4567-B5AF-89D112881D4A}" type="pres">
      <dgm:prSet presAssocID="{D4F24372-6871-43B4-90AF-3817DAAD11A4}" presName="childText" presStyleLbl="revTx" presStyleIdx="0" presStyleCnt="3">
        <dgm:presLayoutVars>
          <dgm:bulletEnabled val="1"/>
        </dgm:presLayoutVars>
      </dgm:prSet>
      <dgm:spPr/>
    </dgm:pt>
    <dgm:pt modelId="{E46C3F85-FCD6-4557-9B2F-7E34F3910EAA}" type="pres">
      <dgm:prSet presAssocID="{DDF13400-879E-440A-96A5-E55608B754C7}" presName="parentText" presStyleLbl="node1" presStyleIdx="1" presStyleCnt="3">
        <dgm:presLayoutVars>
          <dgm:chMax val="0"/>
          <dgm:bulletEnabled val="1"/>
        </dgm:presLayoutVars>
      </dgm:prSet>
      <dgm:spPr/>
    </dgm:pt>
    <dgm:pt modelId="{8C2D2C71-B819-469B-BB78-0EB2E31FE2E0}" type="pres">
      <dgm:prSet presAssocID="{DDF13400-879E-440A-96A5-E55608B754C7}" presName="childText" presStyleLbl="revTx" presStyleIdx="1" presStyleCnt="3">
        <dgm:presLayoutVars>
          <dgm:bulletEnabled val="1"/>
        </dgm:presLayoutVars>
      </dgm:prSet>
      <dgm:spPr/>
    </dgm:pt>
    <dgm:pt modelId="{892F64FA-E0C1-4A6F-8F82-94BBD8B67D31}" type="pres">
      <dgm:prSet presAssocID="{BD5CE318-3244-4C9E-8CC6-AAB0E7D094D5}" presName="parentText" presStyleLbl="node1" presStyleIdx="2" presStyleCnt="3">
        <dgm:presLayoutVars>
          <dgm:chMax val="0"/>
          <dgm:bulletEnabled val="1"/>
        </dgm:presLayoutVars>
      </dgm:prSet>
      <dgm:spPr/>
    </dgm:pt>
    <dgm:pt modelId="{ED45529F-49C3-46AF-8019-25DB7BC1D679}" type="pres">
      <dgm:prSet presAssocID="{BD5CE318-3244-4C9E-8CC6-AAB0E7D094D5}" presName="childText" presStyleLbl="revTx" presStyleIdx="2" presStyleCnt="3">
        <dgm:presLayoutVars>
          <dgm:bulletEnabled val="1"/>
        </dgm:presLayoutVars>
      </dgm:prSet>
      <dgm:spPr/>
    </dgm:pt>
  </dgm:ptLst>
  <dgm:cxnLst>
    <dgm:cxn modelId="{63CE3604-F5B4-4620-998D-EBE1D7953D83}" type="presOf" srcId="{75FE52AC-BFF4-4A21-BD68-1F3A4D9418DC}" destId="{8DDEB047-C329-45E8-B98B-8C42A5FC3555}" srcOrd="0" destOrd="0" presId="urn:microsoft.com/office/officeart/2005/8/layout/vList2"/>
    <dgm:cxn modelId="{FADF7909-E41E-4ECD-9961-7B10A4A791C5}" type="presOf" srcId="{3F83A857-F587-42A1-9514-6CFDBCD861F2}" destId="{8C2D2C71-B819-469B-BB78-0EB2E31FE2E0}" srcOrd="0" destOrd="2" presId="urn:microsoft.com/office/officeart/2005/8/layout/vList2"/>
    <dgm:cxn modelId="{36F0C011-5A39-4AB3-91E2-CEC0703DD551}" type="presOf" srcId="{F8E8FF61-8332-412D-B569-FFAA35A21D53}" destId="{ED45529F-49C3-46AF-8019-25DB7BC1D679}" srcOrd="0" destOrd="0" presId="urn:microsoft.com/office/officeart/2005/8/layout/vList2"/>
    <dgm:cxn modelId="{0E586919-7FA0-4CAC-9650-5D0BAE94852E}" type="presOf" srcId="{18A17261-2AA4-4C43-B827-EB66ADFD6263}" destId="{ED45529F-49C3-46AF-8019-25DB7BC1D679}" srcOrd="0" destOrd="2" presId="urn:microsoft.com/office/officeart/2005/8/layout/vList2"/>
    <dgm:cxn modelId="{E070D422-8F1A-41BB-A72E-49551F4C937E}" srcId="{DDF13400-879E-440A-96A5-E55608B754C7}" destId="{267E5CFE-1E64-40CD-B881-F37D75C1588E}" srcOrd="0" destOrd="0" parTransId="{B51F04AC-F808-4C26-A5C4-4080E46D2EF5}" sibTransId="{38CAEE2D-5CD1-4638-8BA2-AA9AF5B13CD3}"/>
    <dgm:cxn modelId="{37D6D229-D3BE-4C8D-9C28-4DE8C12F714D}" srcId="{DDF13400-879E-440A-96A5-E55608B754C7}" destId="{F4599F59-E96A-4208-88D9-5B5BAA2FD834}" srcOrd="1" destOrd="0" parTransId="{611D6560-0B23-46E9-997A-2A2E2DE64937}" sibTransId="{F7A6973F-274D-4698-8C4F-143BE2CCE5A9}"/>
    <dgm:cxn modelId="{A8BE4C5B-3CC7-4D2C-B980-9DE6494CF715}" type="presOf" srcId="{DDF13400-879E-440A-96A5-E55608B754C7}" destId="{E46C3F85-FCD6-4557-9B2F-7E34F3910EAA}" srcOrd="0" destOrd="0" presId="urn:microsoft.com/office/officeart/2005/8/layout/vList2"/>
    <dgm:cxn modelId="{7514535B-8F8B-4818-924C-AD7E59AE23BB}" srcId="{BD5CE318-3244-4C9E-8CC6-AAB0E7D094D5}" destId="{18A17261-2AA4-4C43-B827-EB66ADFD6263}" srcOrd="2" destOrd="0" parTransId="{859D7350-28CE-429B-B087-C024054D1693}" sibTransId="{4429E23F-AD64-4603-A3CC-E49149D6C4AB}"/>
    <dgm:cxn modelId="{F8798565-15A7-453E-A7AA-74E66F72C676}" srcId="{D4F24372-6871-43B4-90AF-3817DAAD11A4}" destId="{DCE48C6A-969A-48CC-A164-8353CEF49185}" srcOrd="0" destOrd="0" parTransId="{31C22130-17E7-4684-A8C7-5D256DBD9D69}" sibTransId="{F6B10CD8-8012-4D2B-8285-03402D053D5E}"/>
    <dgm:cxn modelId="{E644014B-A280-4A71-ACCF-396A96C0468D}" type="presOf" srcId="{267E5CFE-1E64-40CD-B881-F37D75C1588E}" destId="{8C2D2C71-B819-469B-BB78-0EB2E31FE2E0}" srcOrd="0" destOrd="0" presId="urn:microsoft.com/office/officeart/2005/8/layout/vList2"/>
    <dgm:cxn modelId="{48B7E86C-CECE-410A-A88E-0982E215DBBA}" srcId="{BD5CE318-3244-4C9E-8CC6-AAB0E7D094D5}" destId="{6C4CFBB5-9240-44C4-A915-5129D4FDF960}" srcOrd="3" destOrd="0" parTransId="{B823163B-42E4-4839-BFB0-2F06F8F71FCE}" sibTransId="{6D9DF3A3-4BB7-4350-B339-C4F908FB6ED2}"/>
    <dgm:cxn modelId="{1FBA4B51-DB1B-41BE-9390-E7BA5E7110C9}" type="presOf" srcId="{9123B95B-E44B-4A97-8107-58672D9F455E}" destId="{ED45529F-49C3-46AF-8019-25DB7BC1D679}" srcOrd="0" destOrd="1" presId="urn:microsoft.com/office/officeart/2005/8/layout/vList2"/>
    <dgm:cxn modelId="{4DA45D57-CAA0-4923-9F4E-58D65DA96740}" srcId="{75FE52AC-BFF4-4A21-BD68-1F3A4D9418DC}" destId="{D4F24372-6871-43B4-90AF-3817DAAD11A4}" srcOrd="0" destOrd="0" parTransId="{CA4520C6-D062-4BD7-9E82-070799DF6378}" sibTransId="{E8EB99FB-7A87-496B-A63B-71A10F3D3A9B}"/>
    <dgm:cxn modelId="{7D5F2285-C2C5-4FCF-B455-D258AE13AF0F}" type="presOf" srcId="{72439EEC-34B9-4C30-8E05-151016A0EE64}" destId="{ED45529F-49C3-46AF-8019-25DB7BC1D679}" srcOrd="0" destOrd="4" presId="urn:microsoft.com/office/officeart/2005/8/layout/vList2"/>
    <dgm:cxn modelId="{67F37A85-1440-40C3-B75F-0E0984BEC926}" type="presOf" srcId="{DCE48C6A-969A-48CC-A164-8353CEF49185}" destId="{28E550C1-6513-4567-B5AF-89D112881D4A}" srcOrd="0" destOrd="0" presId="urn:microsoft.com/office/officeart/2005/8/layout/vList2"/>
    <dgm:cxn modelId="{111649A0-20C3-45BF-B9BA-9330B9DE5AB5}" type="presOf" srcId="{BD5CE318-3244-4C9E-8CC6-AAB0E7D094D5}" destId="{892F64FA-E0C1-4A6F-8F82-94BBD8B67D31}" srcOrd="0" destOrd="0" presId="urn:microsoft.com/office/officeart/2005/8/layout/vList2"/>
    <dgm:cxn modelId="{AFC79EA0-D0A3-4505-94F2-C7512B21B3E1}" type="presOf" srcId="{8E81A89F-1EA1-4307-AB4B-A08EA0764733}" destId="{28E550C1-6513-4567-B5AF-89D112881D4A}" srcOrd="0" destOrd="1" presId="urn:microsoft.com/office/officeart/2005/8/layout/vList2"/>
    <dgm:cxn modelId="{05456AA2-1BFF-41A1-A925-9FB3F56A2D12}" srcId="{75FE52AC-BFF4-4A21-BD68-1F3A4D9418DC}" destId="{BD5CE318-3244-4C9E-8CC6-AAB0E7D094D5}" srcOrd="2" destOrd="0" parTransId="{59DEB427-4E48-46A9-8381-A47D958027B0}" sibTransId="{CA343827-CE5E-4663-A47C-D8CFA403928B}"/>
    <dgm:cxn modelId="{200B63A8-9934-4E6F-9568-1155CDCC47CE}" srcId="{DDF13400-879E-440A-96A5-E55608B754C7}" destId="{3F83A857-F587-42A1-9514-6CFDBCD861F2}" srcOrd="2" destOrd="0" parTransId="{4923D175-728D-4BCD-BE8C-C2B178F55E84}" sibTransId="{4C544CE6-2B94-4A84-B894-8E16F8DCE2B7}"/>
    <dgm:cxn modelId="{B499AEB1-1CA5-4A60-B6AC-99CB6460EA99}" srcId="{BD5CE318-3244-4C9E-8CC6-AAB0E7D094D5}" destId="{9123B95B-E44B-4A97-8107-58672D9F455E}" srcOrd="1" destOrd="0" parTransId="{22540D40-40E4-4773-A418-D34B759F3C4B}" sibTransId="{C980B0D9-50A7-46D7-9FB6-A17A3AF832AF}"/>
    <dgm:cxn modelId="{9CDEF5C0-132C-4A6F-AB41-4E45C57AB17B}" type="presOf" srcId="{F4599F59-E96A-4208-88D9-5B5BAA2FD834}" destId="{8C2D2C71-B819-469B-BB78-0EB2E31FE2E0}" srcOrd="0" destOrd="1" presId="urn:microsoft.com/office/officeart/2005/8/layout/vList2"/>
    <dgm:cxn modelId="{14E6B0CE-1398-4950-951C-80B65CEB48C0}" type="presOf" srcId="{D4F24372-6871-43B4-90AF-3817DAAD11A4}" destId="{67385F41-899E-4FB4-9D3D-8534A18CF858}" srcOrd="0" destOrd="0" presId="urn:microsoft.com/office/officeart/2005/8/layout/vList2"/>
    <dgm:cxn modelId="{70B705E4-1CEF-4B01-B5C9-13C1743156B1}" srcId="{75FE52AC-BFF4-4A21-BD68-1F3A4D9418DC}" destId="{DDF13400-879E-440A-96A5-E55608B754C7}" srcOrd="1" destOrd="0" parTransId="{CBF913BA-B2D1-4850-94DC-637930E6CC74}" sibTransId="{978731E9-5F2F-4426-ABBB-C5E3CDC98C3B}"/>
    <dgm:cxn modelId="{13DFE5E4-4B6D-4CE1-B740-24D21280DD66}" srcId="{D4F24372-6871-43B4-90AF-3817DAAD11A4}" destId="{8E81A89F-1EA1-4307-AB4B-A08EA0764733}" srcOrd="1" destOrd="0" parTransId="{9117D625-54B4-4932-8ED3-0F1BA0EE3BB5}" sibTransId="{9B357AC9-F30F-4DD3-A514-8D4301211569}"/>
    <dgm:cxn modelId="{02DCB3ED-9A02-476A-8F5F-C95637427172}" type="presOf" srcId="{6C4CFBB5-9240-44C4-A915-5129D4FDF960}" destId="{ED45529F-49C3-46AF-8019-25DB7BC1D679}" srcOrd="0" destOrd="3" presId="urn:microsoft.com/office/officeart/2005/8/layout/vList2"/>
    <dgm:cxn modelId="{B9E365F3-93DB-4E61-8211-EADA52C2D269}" srcId="{BD5CE318-3244-4C9E-8CC6-AAB0E7D094D5}" destId="{F8E8FF61-8332-412D-B569-FFAA35A21D53}" srcOrd="0" destOrd="0" parTransId="{46F2BACC-77C7-43A8-9D14-31F701444D67}" sibTransId="{13711195-4B5E-4C60-B24C-91EC1583E805}"/>
    <dgm:cxn modelId="{389653FB-7FC9-49B3-B201-F3DF13A42285}" srcId="{BD5CE318-3244-4C9E-8CC6-AAB0E7D094D5}" destId="{72439EEC-34B9-4C30-8E05-151016A0EE64}" srcOrd="4" destOrd="0" parTransId="{2D4F5113-48CB-4F82-AFF9-F8EE91D17C53}" sibTransId="{AAB15C0C-75E5-4C90-B793-14739B65DC56}"/>
    <dgm:cxn modelId="{29FF5D5B-F923-454C-A8EA-5F629EA5EDFD}" type="presParOf" srcId="{8DDEB047-C329-45E8-B98B-8C42A5FC3555}" destId="{67385F41-899E-4FB4-9D3D-8534A18CF858}" srcOrd="0" destOrd="0" presId="urn:microsoft.com/office/officeart/2005/8/layout/vList2"/>
    <dgm:cxn modelId="{14EA15CA-E8F1-447F-940E-34CE95B30655}" type="presParOf" srcId="{8DDEB047-C329-45E8-B98B-8C42A5FC3555}" destId="{28E550C1-6513-4567-B5AF-89D112881D4A}" srcOrd="1" destOrd="0" presId="urn:microsoft.com/office/officeart/2005/8/layout/vList2"/>
    <dgm:cxn modelId="{CAE437E7-7E7A-48EA-AB5A-C085BD15D411}" type="presParOf" srcId="{8DDEB047-C329-45E8-B98B-8C42A5FC3555}" destId="{E46C3F85-FCD6-4557-9B2F-7E34F3910EAA}" srcOrd="2" destOrd="0" presId="urn:microsoft.com/office/officeart/2005/8/layout/vList2"/>
    <dgm:cxn modelId="{4CACD4BE-3737-4B6E-B149-F931DBCEB9FE}" type="presParOf" srcId="{8DDEB047-C329-45E8-B98B-8C42A5FC3555}" destId="{8C2D2C71-B819-469B-BB78-0EB2E31FE2E0}" srcOrd="3" destOrd="0" presId="urn:microsoft.com/office/officeart/2005/8/layout/vList2"/>
    <dgm:cxn modelId="{8F615A52-BF98-422B-9FC1-BC6EE0AEC36E}" type="presParOf" srcId="{8DDEB047-C329-45E8-B98B-8C42A5FC3555}" destId="{892F64FA-E0C1-4A6F-8F82-94BBD8B67D31}" srcOrd="4" destOrd="0" presId="urn:microsoft.com/office/officeart/2005/8/layout/vList2"/>
    <dgm:cxn modelId="{4B7CD2E4-9911-41E1-B5F1-9980A2FBDA3A}" type="presParOf" srcId="{8DDEB047-C329-45E8-B98B-8C42A5FC3555}" destId="{ED45529F-49C3-46AF-8019-25DB7BC1D679}" srcOrd="5"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B13ADA40-B20F-4803-B969-F98630CE814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272F3075-63BC-4DF2-BF52-3F936CD0B684}">
      <dgm:prSet/>
      <dgm:spPr/>
      <dgm:t>
        <a:bodyPr/>
        <a:lstStyle/>
        <a:p>
          <a:pPr rtl="0"/>
          <a:r>
            <a:rPr lang="cs-CZ" u="sng"/>
            <a:t>Nejčastější důvody zamítnutí žádosti</a:t>
          </a:r>
          <a:r>
            <a:rPr lang="cs-CZ"/>
            <a:t>:</a:t>
          </a:r>
        </a:p>
      </dgm:t>
    </dgm:pt>
    <dgm:pt modelId="{AB60DA76-723C-4BF0-A061-3792F9473C0A}" type="parTrans" cxnId="{4F7E31A1-1B86-4BA1-BE6E-9CADFE1557D3}">
      <dgm:prSet/>
      <dgm:spPr/>
      <dgm:t>
        <a:bodyPr/>
        <a:lstStyle/>
        <a:p>
          <a:endParaRPr lang="cs-CZ"/>
        </a:p>
      </dgm:t>
    </dgm:pt>
    <dgm:pt modelId="{21E0E29D-C3CD-4709-98BB-E21B606AD118}" type="sibTrans" cxnId="{4F7E31A1-1B86-4BA1-BE6E-9CADFE1557D3}">
      <dgm:prSet/>
      <dgm:spPr/>
      <dgm:t>
        <a:bodyPr/>
        <a:lstStyle/>
        <a:p>
          <a:endParaRPr lang="cs-CZ"/>
        </a:p>
      </dgm:t>
    </dgm:pt>
    <dgm:pt modelId="{591AF6B3-3228-4ED3-94DE-929244D9DDFC}">
      <dgm:prSet/>
      <dgm:spPr/>
      <dgm:t>
        <a:bodyPr/>
        <a:lstStyle/>
        <a:p>
          <a:pPr rtl="0"/>
          <a:r>
            <a:rPr lang="cs-CZ"/>
            <a:t>nepravdivé, nevěrohodné údaje (fiktivní škoda)</a:t>
          </a:r>
        </a:p>
      </dgm:t>
    </dgm:pt>
    <dgm:pt modelId="{A7413675-9260-44D9-A054-EC06130B0C01}" type="parTrans" cxnId="{5C35F941-F73A-4446-95A4-164B76DCBD11}">
      <dgm:prSet/>
      <dgm:spPr/>
      <dgm:t>
        <a:bodyPr/>
        <a:lstStyle/>
        <a:p>
          <a:endParaRPr lang="cs-CZ"/>
        </a:p>
      </dgm:t>
    </dgm:pt>
    <dgm:pt modelId="{150400B4-8B16-4DB7-9F0D-97520A8E3B78}" type="sibTrans" cxnId="{5C35F941-F73A-4446-95A4-164B76DCBD11}">
      <dgm:prSet/>
      <dgm:spPr/>
      <dgm:t>
        <a:bodyPr/>
        <a:lstStyle/>
        <a:p>
          <a:endParaRPr lang="cs-CZ"/>
        </a:p>
      </dgm:t>
    </dgm:pt>
    <dgm:pt modelId="{2142E928-A326-4E38-94F5-704F421EA7C8}">
      <dgm:prSet/>
      <dgm:spPr/>
      <dgm:t>
        <a:bodyPr/>
        <a:lstStyle/>
        <a:p>
          <a:pPr rtl="0"/>
          <a:r>
            <a:rPr lang="cs-CZ"/>
            <a:t>důvod škody není obsažen ve Statutu (např.: úhyn na nemoc (varroa)</a:t>
          </a:r>
        </a:p>
      </dgm:t>
    </dgm:pt>
    <dgm:pt modelId="{966F9B5B-1851-40C1-92BD-266FB6502286}" type="parTrans" cxnId="{44E08C98-9EF6-44A6-8A5D-795ED4004CE5}">
      <dgm:prSet/>
      <dgm:spPr/>
      <dgm:t>
        <a:bodyPr/>
        <a:lstStyle/>
        <a:p>
          <a:endParaRPr lang="cs-CZ"/>
        </a:p>
      </dgm:t>
    </dgm:pt>
    <dgm:pt modelId="{7F094B16-4053-44B9-8319-1278830B5493}" type="sibTrans" cxnId="{44E08C98-9EF6-44A6-8A5D-795ED4004CE5}">
      <dgm:prSet/>
      <dgm:spPr/>
      <dgm:t>
        <a:bodyPr/>
        <a:lstStyle/>
        <a:p>
          <a:endParaRPr lang="cs-CZ"/>
        </a:p>
      </dgm:t>
    </dgm:pt>
    <dgm:pt modelId="{6E61A217-C2C6-44C3-A467-1A33216AA26A}">
      <dgm:prSet/>
      <dgm:spPr/>
      <dgm:t>
        <a:bodyPr/>
        <a:lstStyle/>
        <a:p>
          <a:pPr rtl="0"/>
          <a:r>
            <a:rPr lang="cs-CZ"/>
            <a:t>škoda způsobená zvěří, ptáky…</a:t>
          </a:r>
        </a:p>
      </dgm:t>
    </dgm:pt>
    <dgm:pt modelId="{8200372E-8DBC-406D-BCC1-13025DF7F712}" type="parTrans" cxnId="{0EB0B9CE-1925-472F-8F09-C30E9D3807C0}">
      <dgm:prSet/>
      <dgm:spPr/>
      <dgm:t>
        <a:bodyPr/>
        <a:lstStyle/>
        <a:p>
          <a:endParaRPr lang="cs-CZ"/>
        </a:p>
      </dgm:t>
    </dgm:pt>
    <dgm:pt modelId="{F8CF3665-5749-4D42-9E10-3F4DA63E0678}" type="sibTrans" cxnId="{0EB0B9CE-1925-472F-8F09-C30E9D3807C0}">
      <dgm:prSet/>
      <dgm:spPr/>
      <dgm:t>
        <a:bodyPr/>
        <a:lstStyle/>
        <a:p>
          <a:endParaRPr lang="cs-CZ"/>
        </a:p>
      </dgm:t>
    </dgm:pt>
    <dgm:pt modelId="{C665070B-182A-4F3F-840F-A7732CFE4541}">
      <dgm:prSet/>
      <dgm:spPr/>
      <dgm:t>
        <a:bodyPr/>
        <a:lstStyle/>
        <a:p>
          <a:pPr rtl="0"/>
          <a:r>
            <a:rPr lang="cs-CZ" dirty="0"/>
            <a:t>žádost předložena po stanovené lhůtě</a:t>
          </a:r>
        </a:p>
      </dgm:t>
    </dgm:pt>
    <dgm:pt modelId="{BB89EAE1-0AC7-4BB9-85F4-F03FB7DCF670}" type="parTrans" cxnId="{6694E1F5-D773-49A9-A349-643817CC67DD}">
      <dgm:prSet/>
      <dgm:spPr/>
      <dgm:t>
        <a:bodyPr/>
        <a:lstStyle/>
        <a:p>
          <a:endParaRPr lang="cs-CZ"/>
        </a:p>
      </dgm:t>
    </dgm:pt>
    <dgm:pt modelId="{BCED731C-E13C-4174-8EBC-C823F60AAD3C}" type="sibTrans" cxnId="{6694E1F5-D773-49A9-A349-643817CC67DD}">
      <dgm:prSet/>
      <dgm:spPr/>
      <dgm:t>
        <a:bodyPr/>
        <a:lstStyle/>
        <a:p>
          <a:endParaRPr lang="cs-CZ"/>
        </a:p>
      </dgm:t>
    </dgm:pt>
    <dgm:pt modelId="{051B291F-F07B-425B-9902-6B296D3D61D8}">
      <dgm:prSet/>
      <dgm:spPr/>
      <dgm:t>
        <a:bodyPr/>
        <a:lstStyle/>
        <a:p>
          <a:pPr rtl="0"/>
          <a:r>
            <a:rPr lang="cs-CZ" u="sng"/>
            <a:t>Ověřování škod a jejich nahlášení</a:t>
          </a:r>
          <a:r>
            <a:rPr lang="cs-CZ"/>
            <a:t>:</a:t>
          </a:r>
        </a:p>
      </dgm:t>
    </dgm:pt>
    <dgm:pt modelId="{DC27CC0A-191F-49DE-BD5D-1F553F0CD365}" type="parTrans" cxnId="{C2AF8270-3F84-4501-BC3D-3FCEC565CC37}">
      <dgm:prSet/>
      <dgm:spPr/>
      <dgm:t>
        <a:bodyPr/>
        <a:lstStyle/>
        <a:p>
          <a:endParaRPr lang="cs-CZ"/>
        </a:p>
      </dgm:t>
    </dgm:pt>
    <dgm:pt modelId="{E28A2EC1-1AD0-488D-851C-CF0BB2D78E93}" type="sibTrans" cxnId="{C2AF8270-3F84-4501-BC3D-3FCEC565CC37}">
      <dgm:prSet/>
      <dgm:spPr/>
      <dgm:t>
        <a:bodyPr/>
        <a:lstStyle/>
        <a:p>
          <a:endParaRPr lang="cs-CZ"/>
        </a:p>
      </dgm:t>
    </dgm:pt>
    <dgm:pt modelId="{6F3FB94E-ED8D-4C33-ACCB-4429B18287B6}">
      <dgm:prSet/>
      <dgm:spPr/>
      <dgm:t>
        <a:bodyPr/>
        <a:lstStyle/>
        <a:p>
          <a:pPr rtl="0"/>
          <a:r>
            <a:rPr lang="cs-CZ"/>
            <a:t>Škoda do 20 tis. Kč – ZO ČSV – 2 funkcionáři</a:t>
          </a:r>
        </a:p>
      </dgm:t>
    </dgm:pt>
    <dgm:pt modelId="{076923E7-3B42-43A0-92F5-224A41D2CC4A}" type="parTrans" cxnId="{1BEF56F8-B2C4-4EF0-A396-E09A40F3FC8B}">
      <dgm:prSet/>
      <dgm:spPr/>
      <dgm:t>
        <a:bodyPr/>
        <a:lstStyle/>
        <a:p>
          <a:endParaRPr lang="cs-CZ"/>
        </a:p>
      </dgm:t>
    </dgm:pt>
    <dgm:pt modelId="{3B72E37C-6B60-4B89-B014-F2FAD3F92798}" type="sibTrans" cxnId="{1BEF56F8-B2C4-4EF0-A396-E09A40F3FC8B}">
      <dgm:prSet/>
      <dgm:spPr/>
      <dgm:t>
        <a:bodyPr/>
        <a:lstStyle/>
        <a:p>
          <a:endParaRPr lang="cs-CZ"/>
        </a:p>
      </dgm:t>
    </dgm:pt>
    <dgm:pt modelId="{1BB5AB6D-47A4-4B88-8394-AC1BBE20E2D9}">
      <dgm:prSet/>
      <dgm:spPr/>
      <dgm:t>
        <a:bodyPr/>
        <a:lstStyle/>
        <a:p>
          <a:pPr rtl="0"/>
          <a:r>
            <a:rPr lang="cs-CZ" dirty="0"/>
            <a:t>Škoda nad 20 tis. Kč – ZO a OO ČSV – 2 + 2 funkcionáři                                          .                                   – Sekretariát RV ČSV</a:t>
          </a:r>
        </a:p>
      </dgm:t>
    </dgm:pt>
    <dgm:pt modelId="{BD369B88-B30D-4EE5-9EBE-8DEC8DC61C04}" type="parTrans" cxnId="{9ED4F6A3-D4F6-47ED-9534-3655369365CE}">
      <dgm:prSet/>
      <dgm:spPr/>
      <dgm:t>
        <a:bodyPr/>
        <a:lstStyle/>
        <a:p>
          <a:endParaRPr lang="cs-CZ"/>
        </a:p>
      </dgm:t>
    </dgm:pt>
    <dgm:pt modelId="{2887A048-49EB-4D71-92EF-873F4750FDF4}" type="sibTrans" cxnId="{9ED4F6A3-D4F6-47ED-9534-3655369365CE}">
      <dgm:prSet/>
      <dgm:spPr/>
      <dgm:t>
        <a:bodyPr/>
        <a:lstStyle/>
        <a:p>
          <a:endParaRPr lang="cs-CZ"/>
        </a:p>
      </dgm:t>
    </dgm:pt>
    <dgm:pt modelId="{4A592566-4473-455F-BC4B-4F191E1B8633}">
      <dgm:prSet/>
      <dgm:spPr/>
      <dgm:t>
        <a:bodyPr/>
        <a:lstStyle/>
        <a:p>
          <a:pPr rtl="0"/>
          <a:r>
            <a:rPr lang="cs-CZ"/>
            <a:t>Zástupce komise SF osobně prověřuje nahlášené škody vyšší než 100 tis. Kč</a:t>
          </a:r>
        </a:p>
      </dgm:t>
    </dgm:pt>
    <dgm:pt modelId="{9536C8F7-48D4-4627-86B0-BAE79BE4A29A}" type="parTrans" cxnId="{2892AE32-1E99-4B49-AFCB-2763D8ECAF16}">
      <dgm:prSet/>
      <dgm:spPr/>
      <dgm:t>
        <a:bodyPr/>
        <a:lstStyle/>
        <a:p>
          <a:endParaRPr lang="cs-CZ"/>
        </a:p>
      </dgm:t>
    </dgm:pt>
    <dgm:pt modelId="{4AE660B4-66AE-4078-BFDD-A99703654382}" type="sibTrans" cxnId="{2892AE32-1E99-4B49-AFCB-2763D8ECAF16}">
      <dgm:prSet/>
      <dgm:spPr/>
      <dgm:t>
        <a:bodyPr/>
        <a:lstStyle/>
        <a:p>
          <a:endParaRPr lang="cs-CZ"/>
        </a:p>
      </dgm:t>
    </dgm:pt>
    <dgm:pt modelId="{3FF2C957-61D9-4BCD-9807-C99DF91CCE6F}" type="pres">
      <dgm:prSet presAssocID="{B13ADA40-B20F-4803-B969-F98630CE8143}" presName="linear" presStyleCnt="0">
        <dgm:presLayoutVars>
          <dgm:animLvl val="lvl"/>
          <dgm:resizeHandles val="exact"/>
        </dgm:presLayoutVars>
      </dgm:prSet>
      <dgm:spPr/>
    </dgm:pt>
    <dgm:pt modelId="{B0440011-1D9F-43A2-935D-2DFF4B78A849}" type="pres">
      <dgm:prSet presAssocID="{272F3075-63BC-4DF2-BF52-3F936CD0B684}" presName="parentText" presStyleLbl="node1" presStyleIdx="0" presStyleCnt="3">
        <dgm:presLayoutVars>
          <dgm:chMax val="0"/>
          <dgm:bulletEnabled val="1"/>
        </dgm:presLayoutVars>
      </dgm:prSet>
      <dgm:spPr/>
    </dgm:pt>
    <dgm:pt modelId="{3C6EC395-E316-4CB9-B222-75C49964801E}" type="pres">
      <dgm:prSet presAssocID="{272F3075-63BC-4DF2-BF52-3F936CD0B684}" presName="childText" presStyleLbl="revTx" presStyleIdx="0" presStyleCnt="2">
        <dgm:presLayoutVars>
          <dgm:bulletEnabled val="1"/>
        </dgm:presLayoutVars>
      </dgm:prSet>
      <dgm:spPr/>
    </dgm:pt>
    <dgm:pt modelId="{9834CCE1-3905-4572-AF54-56B0637D245F}" type="pres">
      <dgm:prSet presAssocID="{051B291F-F07B-425B-9902-6B296D3D61D8}" presName="parentText" presStyleLbl="node1" presStyleIdx="1" presStyleCnt="3">
        <dgm:presLayoutVars>
          <dgm:chMax val="0"/>
          <dgm:bulletEnabled val="1"/>
        </dgm:presLayoutVars>
      </dgm:prSet>
      <dgm:spPr/>
    </dgm:pt>
    <dgm:pt modelId="{E1AE91A7-1F9E-4179-B754-F889944A338E}" type="pres">
      <dgm:prSet presAssocID="{051B291F-F07B-425B-9902-6B296D3D61D8}" presName="childText" presStyleLbl="revTx" presStyleIdx="1" presStyleCnt="2">
        <dgm:presLayoutVars>
          <dgm:bulletEnabled val="1"/>
        </dgm:presLayoutVars>
      </dgm:prSet>
      <dgm:spPr/>
    </dgm:pt>
    <dgm:pt modelId="{8DBFC6AF-A150-45D3-9598-742479A8FE9B}" type="pres">
      <dgm:prSet presAssocID="{4A592566-4473-455F-BC4B-4F191E1B8633}" presName="parentText" presStyleLbl="node1" presStyleIdx="2" presStyleCnt="3">
        <dgm:presLayoutVars>
          <dgm:chMax val="0"/>
          <dgm:bulletEnabled val="1"/>
        </dgm:presLayoutVars>
      </dgm:prSet>
      <dgm:spPr/>
    </dgm:pt>
  </dgm:ptLst>
  <dgm:cxnLst>
    <dgm:cxn modelId="{A6B7A824-2E3C-4CDF-9333-301D3181F022}" type="presOf" srcId="{1BB5AB6D-47A4-4B88-8394-AC1BBE20E2D9}" destId="{E1AE91A7-1F9E-4179-B754-F889944A338E}" srcOrd="0" destOrd="1" presId="urn:microsoft.com/office/officeart/2005/8/layout/vList2"/>
    <dgm:cxn modelId="{10BAA02F-416A-40B4-B6B3-1F8794EDBE8A}" type="presOf" srcId="{4A592566-4473-455F-BC4B-4F191E1B8633}" destId="{8DBFC6AF-A150-45D3-9598-742479A8FE9B}" srcOrd="0" destOrd="0" presId="urn:microsoft.com/office/officeart/2005/8/layout/vList2"/>
    <dgm:cxn modelId="{2892AE32-1E99-4B49-AFCB-2763D8ECAF16}" srcId="{B13ADA40-B20F-4803-B969-F98630CE8143}" destId="{4A592566-4473-455F-BC4B-4F191E1B8633}" srcOrd="2" destOrd="0" parTransId="{9536C8F7-48D4-4627-86B0-BAE79BE4A29A}" sibTransId="{4AE660B4-66AE-4078-BFDD-A99703654382}"/>
    <dgm:cxn modelId="{45740538-BFA3-4C41-AC8A-801671C124DB}" type="presOf" srcId="{591AF6B3-3228-4ED3-94DE-929244D9DDFC}" destId="{3C6EC395-E316-4CB9-B222-75C49964801E}" srcOrd="0" destOrd="0" presId="urn:microsoft.com/office/officeart/2005/8/layout/vList2"/>
    <dgm:cxn modelId="{5C35F941-F73A-4446-95A4-164B76DCBD11}" srcId="{272F3075-63BC-4DF2-BF52-3F936CD0B684}" destId="{591AF6B3-3228-4ED3-94DE-929244D9DDFC}" srcOrd="0" destOrd="0" parTransId="{A7413675-9260-44D9-A054-EC06130B0C01}" sibTransId="{150400B4-8B16-4DB7-9F0D-97520A8E3B78}"/>
    <dgm:cxn modelId="{0A85FA49-46BF-4225-85D6-99ED9CCF4059}" type="presOf" srcId="{051B291F-F07B-425B-9902-6B296D3D61D8}" destId="{9834CCE1-3905-4572-AF54-56B0637D245F}" srcOrd="0" destOrd="0" presId="urn:microsoft.com/office/officeart/2005/8/layout/vList2"/>
    <dgm:cxn modelId="{C2AF8270-3F84-4501-BC3D-3FCEC565CC37}" srcId="{B13ADA40-B20F-4803-B969-F98630CE8143}" destId="{051B291F-F07B-425B-9902-6B296D3D61D8}" srcOrd="1" destOrd="0" parTransId="{DC27CC0A-191F-49DE-BD5D-1F553F0CD365}" sibTransId="{E28A2EC1-1AD0-488D-851C-CF0BB2D78E93}"/>
    <dgm:cxn modelId="{1A48AC51-BB4D-42C3-8D59-8E37A0F69575}" type="presOf" srcId="{2142E928-A326-4E38-94F5-704F421EA7C8}" destId="{3C6EC395-E316-4CB9-B222-75C49964801E}" srcOrd="0" destOrd="1" presId="urn:microsoft.com/office/officeart/2005/8/layout/vList2"/>
    <dgm:cxn modelId="{80BE8680-086F-4EB4-A248-FA3D20F2489A}" type="presOf" srcId="{C665070B-182A-4F3F-840F-A7732CFE4541}" destId="{3C6EC395-E316-4CB9-B222-75C49964801E}" srcOrd="0" destOrd="3" presId="urn:microsoft.com/office/officeart/2005/8/layout/vList2"/>
    <dgm:cxn modelId="{44E08C98-9EF6-44A6-8A5D-795ED4004CE5}" srcId="{272F3075-63BC-4DF2-BF52-3F936CD0B684}" destId="{2142E928-A326-4E38-94F5-704F421EA7C8}" srcOrd="1" destOrd="0" parTransId="{966F9B5B-1851-40C1-92BD-266FB6502286}" sibTransId="{7F094B16-4053-44B9-8319-1278830B5493}"/>
    <dgm:cxn modelId="{4F7E31A1-1B86-4BA1-BE6E-9CADFE1557D3}" srcId="{B13ADA40-B20F-4803-B969-F98630CE8143}" destId="{272F3075-63BC-4DF2-BF52-3F936CD0B684}" srcOrd="0" destOrd="0" parTransId="{AB60DA76-723C-4BF0-A061-3792F9473C0A}" sibTransId="{21E0E29D-C3CD-4709-98BB-E21B606AD118}"/>
    <dgm:cxn modelId="{9ED4F6A3-D4F6-47ED-9534-3655369365CE}" srcId="{051B291F-F07B-425B-9902-6B296D3D61D8}" destId="{1BB5AB6D-47A4-4B88-8394-AC1BBE20E2D9}" srcOrd="1" destOrd="0" parTransId="{BD369B88-B30D-4EE5-9EBE-8DEC8DC61C04}" sibTransId="{2887A048-49EB-4D71-92EF-873F4750FDF4}"/>
    <dgm:cxn modelId="{72FE22AA-95B9-4F98-9FA7-BE968C34EAF1}" type="presOf" srcId="{B13ADA40-B20F-4803-B969-F98630CE8143}" destId="{3FF2C957-61D9-4BCD-9807-C99DF91CCE6F}" srcOrd="0" destOrd="0" presId="urn:microsoft.com/office/officeart/2005/8/layout/vList2"/>
    <dgm:cxn modelId="{F0AE73C4-7975-47C8-8572-8808CA92A8BE}" type="presOf" srcId="{6E61A217-C2C6-44C3-A467-1A33216AA26A}" destId="{3C6EC395-E316-4CB9-B222-75C49964801E}" srcOrd="0" destOrd="2" presId="urn:microsoft.com/office/officeart/2005/8/layout/vList2"/>
    <dgm:cxn modelId="{0EB0B9CE-1925-472F-8F09-C30E9D3807C0}" srcId="{272F3075-63BC-4DF2-BF52-3F936CD0B684}" destId="{6E61A217-C2C6-44C3-A467-1A33216AA26A}" srcOrd="2" destOrd="0" parTransId="{8200372E-8DBC-406D-BCC1-13025DF7F712}" sibTransId="{F8CF3665-5749-4D42-9E10-3F4DA63E0678}"/>
    <dgm:cxn modelId="{6694E1F5-D773-49A9-A349-643817CC67DD}" srcId="{272F3075-63BC-4DF2-BF52-3F936CD0B684}" destId="{C665070B-182A-4F3F-840F-A7732CFE4541}" srcOrd="3" destOrd="0" parTransId="{BB89EAE1-0AC7-4BB9-85F4-F03FB7DCF670}" sibTransId="{BCED731C-E13C-4174-8EBC-C823F60AAD3C}"/>
    <dgm:cxn modelId="{2EA37AF6-27B7-4E0A-AF27-399A8AB704BB}" type="presOf" srcId="{272F3075-63BC-4DF2-BF52-3F936CD0B684}" destId="{B0440011-1D9F-43A2-935D-2DFF4B78A849}" srcOrd="0" destOrd="0" presId="urn:microsoft.com/office/officeart/2005/8/layout/vList2"/>
    <dgm:cxn modelId="{63F2D8F6-F4E4-425C-BFA7-3534330A3D11}" type="presOf" srcId="{6F3FB94E-ED8D-4C33-ACCB-4429B18287B6}" destId="{E1AE91A7-1F9E-4179-B754-F889944A338E}" srcOrd="0" destOrd="0" presId="urn:microsoft.com/office/officeart/2005/8/layout/vList2"/>
    <dgm:cxn modelId="{1BEF56F8-B2C4-4EF0-A396-E09A40F3FC8B}" srcId="{051B291F-F07B-425B-9902-6B296D3D61D8}" destId="{6F3FB94E-ED8D-4C33-ACCB-4429B18287B6}" srcOrd="0" destOrd="0" parTransId="{076923E7-3B42-43A0-92F5-224A41D2CC4A}" sibTransId="{3B72E37C-6B60-4B89-B014-F2FAD3F92798}"/>
    <dgm:cxn modelId="{F3BAFC24-CA8D-4E64-9C72-43ABDD20519B}" type="presParOf" srcId="{3FF2C957-61D9-4BCD-9807-C99DF91CCE6F}" destId="{B0440011-1D9F-43A2-935D-2DFF4B78A849}" srcOrd="0" destOrd="0" presId="urn:microsoft.com/office/officeart/2005/8/layout/vList2"/>
    <dgm:cxn modelId="{D7803B30-0F19-49A6-924D-FE22D88DD2C7}" type="presParOf" srcId="{3FF2C957-61D9-4BCD-9807-C99DF91CCE6F}" destId="{3C6EC395-E316-4CB9-B222-75C49964801E}" srcOrd="1" destOrd="0" presId="urn:microsoft.com/office/officeart/2005/8/layout/vList2"/>
    <dgm:cxn modelId="{CD480B89-8120-4680-A2D6-0E6E1FB5C8F7}" type="presParOf" srcId="{3FF2C957-61D9-4BCD-9807-C99DF91CCE6F}" destId="{9834CCE1-3905-4572-AF54-56B0637D245F}" srcOrd="2" destOrd="0" presId="urn:microsoft.com/office/officeart/2005/8/layout/vList2"/>
    <dgm:cxn modelId="{2B3955B9-7630-4714-8F4C-945A74FF0886}" type="presParOf" srcId="{3FF2C957-61D9-4BCD-9807-C99DF91CCE6F}" destId="{E1AE91A7-1F9E-4179-B754-F889944A338E}" srcOrd="3" destOrd="0" presId="urn:microsoft.com/office/officeart/2005/8/layout/vList2"/>
    <dgm:cxn modelId="{42B04373-6741-4468-ACE6-6DFF3280B6A6}" type="presParOf" srcId="{3FF2C957-61D9-4BCD-9807-C99DF91CCE6F}" destId="{8DBFC6AF-A150-45D3-9598-742479A8FE9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241015A4-6BD6-47D9-BE40-1C425CF0178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D4976038-D331-4AFA-825E-91F9824D00C4}">
      <dgm:prSet/>
      <dgm:spPr/>
      <dgm:t>
        <a:bodyPr/>
        <a:lstStyle/>
        <a:p>
          <a:pPr rtl="0"/>
          <a:r>
            <a:rPr lang="cs-CZ" u="sng"/>
            <a:t>Nejčastější problémy</a:t>
          </a:r>
          <a:r>
            <a:rPr lang="cs-CZ"/>
            <a:t>:</a:t>
          </a:r>
        </a:p>
      </dgm:t>
    </dgm:pt>
    <dgm:pt modelId="{A61420F0-84CC-4EE7-965C-76301589BE64}" type="parTrans" cxnId="{CBCCD14F-4E61-4E7C-9670-93FF3A60C320}">
      <dgm:prSet/>
      <dgm:spPr/>
      <dgm:t>
        <a:bodyPr/>
        <a:lstStyle/>
        <a:p>
          <a:endParaRPr lang="cs-CZ"/>
        </a:p>
      </dgm:t>
    </dgm:pt>
    <dgm:pt modelId="{646E77BF-D4B7-43B5-BC55-3A1EC7FD5C39}" type="sibTrans" cxnId="{CBCCD14F-4E61-4E7C-9670-93FF3A60C320}">
      <dgm:prSet/>
      <dgm:spPr/>
      <dgm:t>
        <a:bodyPr/>
        <a:lstStyle/>
        <a:p>
          <a:endParaRPr lang="cs-CZ"/>
        </a:p>
      </dgm:t>
    </dgm:pt>
    <dgm:pt modelId="{3B5244BA-9B45-4325-8779-006D6ED1D474}">
      <dgm:prSet/>
      <dgm:spPr/>
      <dgm:t>
        <a:bodyPr/>
        <a:lstStyle/>
        <a:p>
          <a:pPr rtl="0"/>
          <a:r>
            <a:rPr lang="cs-CZ" dirty="0"/>
            <a:t>Chovatel má na stanovišti včelstva, ze kterých nezaplatil příspěvek, tj. včelstva jsou </a:t>
          </a:r>
          <a:r>
            <a:rPr lang="cs-CZ" u="sng" dirty="0"/>
            <a:t>nepojištěna</a:t>
          </a:r>
          <a:r>
            <a:rPr lang="cs-CZ" dirty="0"/>
            <a:t> (nelze poskytnout příspěvek)</a:t>
          </a:r>
        </a:p>
      </dgm:t>
    </dgm:pt>
    <dgm:pt modelId="{38449DD0-91BD-4F90-9CFB-C1FA02CA6BB6}" type="parTrans" cxnId="{1F4E3A76-C9C5-48FE-A4F4-E636AD260C15}">
      <dgm:prSet/>
      <dgm:spPr/>
      <dgm:t>
        <a:bodyPr/>
        <a:lstStyle/>
        <a:p>
          <a:endParaRPr lang="cs-CZ"/>
        </a:p>
      </dgm:t>
    </dgm:pt>
    <dgm:pt modelId="{0EAA722D-BF9E-43B0-A724-61306BFF6344}" type="sibTrans" cxnId="{1F4E3A76-C9C5-48FE-A4F4-E636AD260C15}">
      <dgm:prSet/>
      <dgm:spPr/>
      <dgm:t>
        <a:bodyPr/>
        <a:lstStyle/>
        <a:p>
          <a:endParaRPr lang="cs-CZ"/>
        </a:p>
      </dgm:t>
    </dgm:pt>
    <dgm:pt modelId="{91A555C2-1C33-498F-B438-519071514BDF}">
      <dgm:prSet/>
      <dgm:spPr/>
      <dgm:t>
        <a:bodyPr/>
        <a:lstStyle/>
        <a:p>
          <a:pPr rtl="0"/>
          <a:r>
            <a:rPr lang="cs-CZ" dirty="0"/>
            <a:t>Není doložena fotodokumentace škody </a:t>
          </a:r>
          <a:r>
            <a:rPr lang="en-US" dirty="0"/>
            <a:t>[</a:t>
          </a:r>
          <a:r>
            <a:rPr lang="cs-CZ" dirty="0"/>
            <a:t>chovatel uvede, že vzniklou škodu </a:t>
          </a:r>
          <a:r>
            <a:rPr lang="cs-CZ" u="sng" dirty="0"/>
            <a:t>odstranil</a:t>
          </a:r>
          <a:r>
            <a:rPr lang="cs-CZ" dirty="0"/>
            <a:t> a pak nemá co zdokumentovat – žádost posílá bez fotek případně na fotkách není zdokumentována uváděná škoda (poškození včelstva, konkrétní poškození nebo zničení části úlu)</a:t>
          </a:r>
          <a:r>
            <a:rPr lang="en-US" dirty="0"/>
            <a:t>]</a:t>
          </a:r>
          <a:endParaRPr lang="cs-CZ" dirty="0"/>
        </a:p>
      </dgm:t>
    </dgm:pt>
    <dgm:pt modelId="{20ACDFB6-36C9-4704-AF18-0359DA62A283}" type="parTrans" cxnId="{E40C3BAF-EDA0-4654-98DC-408B31CCCB90}">
      <dgm:prSet/>
      <dgm:spPr/>
      <dgm:t>
        <a:bodyPr/>
        <a:lstStyle/>
        <a:p>
          <a:endParaRPr lang="cs-CZ"/>
        </a:p>
      </dgm:t>
    </dgm:pt>
    <dgm:pt modelId="{F7EE10E6-1513-4805-8CCD-9B96EEFBA59C}" type="sibTrans" cxnId="{E40C3BAF-EDA0-4654-98DC-408B31CCCB90}">
      <dgm:prSet/>
      <dgm:spPr/>
      <dgm:t>
        <a:bodyPr/>
        <a:lstStyle/>
        <a:p>
          <a:endParaRPr lang="cs-CZ"/>
        </a:p>
      </dgm:t>
    </dgm:pt>
    <dgm:pt modelId="{46458BF4-CE05-4559-8910-426A8EB3F08F}">
      <dgm:prSet/>
      <dgm:spPr/>
      <dgm:t>
        <a:bodyPr/>
        <a:lstStyle/>
        <a:p>
          <a:pPr rtl="0"/>
          <a:r>
            <a:rPr lang="cs-CZ" dirty="0"/>
            <a:t>Funkcionář ZO/OO potvrdí ověření škody bez popsání škody</a:t>
          </a:r>
        </a:p>
      </dgm:t>
    </dgm:pt>
    <dgm:pt modelId="{8A1E36CD-FD1F-41AB-B830-B16419BB278B}" type="parTrans" cxnId="{21E64B32-4CCA-4FFD-AABF-4C1895AF90FE}">
      <dgm:prSet/>
      <dgm:spPr/>
      <dgm:t>
        <a:bodyPr/>
        <a:lstStyle/>
        <a:p>
          <a:endParaRPr lang="cs-CZ"/>
        </a:p>
      </dgm:t>
    </dgm:pt>
    <dgm:pt modelId="{4324F96D-9A27-4C72-9A8F-9C90DE519890}" type="sibTrans" cxnId="{21E64B32-4CCA-4FFD-AABF-4C1895AF90FE}">
      <dgm:prSet/>
      <dgm:spPr/>
      <dgm:t>
        <a:bodyPr/>
        <a:lstStyle/>
        <a:p>
          <a:endParaRPr lang="cs-CZ"/>
        </a:p>
      </dgm:t>
    </dgm:pt>
    <dgm:pt modelId="{917D438D-5E99-46E2-B03C-853FB5EA420E}">
      <dgm:prSet/>
      <dgm:spPr/>
      <dgm:t>
        <a:bodyPr/>
        <a:lstStyle/>
        <a:p>
          <a:pPr rtl="0"/>
          <a:r>
            <a:rPr lang="cs-CZ" dirty="0"/>
            <a:t>Nedoložení stanoviska HZS (požár) nebo usnesení policie (krádež, vandalismus)</a:t>
          </a:r>
        </a:p>
      </dgm:t>
    </dgm:pt>
    <dgm:pt modelId="{E1ED1D19-C0D4-423B-9593-9894E2E9355D}" type="parTrans" cxnId="{42CF1B53-342B-4FBC-B136-77DA5115D52B}">
      <dgm:prSet/>
      <dgm:spPr/>
      <dgm:t>
        <a:bodyPr/>
        <a:lstStyle/>
        <a:p>
          <a:endParaRPr lang="cs-CZ"/>
        </a:p>
      </dgm:t>
    </dgm:pt>
    <dgm:pt modelId="{242833DD-650B-454B-BEC5-5B083431DD13}" type="sibTrans" cxnId="{42CF1B53-342B-4FBC-B136-77DA5115D52B}">
      <dgm:prSet/>
      <dgm:spPr/>
      <dgm:t>
        <a:bodyPr/>
        <a:lstStyle/>
        <a:p>
          <a:endParaRPr lang="cs-CZ"/>
        </a:p>
      </dgm:t>
    </dgm:pt>
    <dgm:pt modelId="{AA805E06-07B8-4B1E-8927-BB7512307CFB}">
      <dgm:prSet/>
      <dgm:spPr/>
      <dgm:t>
        <a:bodyPr/>
        <a:lstStyle/>
        <a:p>
          <a:pPr rtl="0"/>
          <a:r>
            <a:rPr lang="cs-CZ" dirty="0"/>
            <a:t>Nejsou řádně vyplněny požadované údaje (adresa, počet včelstev nesouhlasí s údaji v CIS, chybí podpis žádosti)</a:t>
          </a:r>
        </a:p>
      </dgm:t>
    </dgm:pt>
    <dgm:pt modelId="{5D580C23-3183-401B-A379-BA1EEC8C220E}" type="parTrans" cxnId="{7503E4FD-9EB4-4C56-8152-8019A3D55856}">
      <dgm:prSet/>
      <dgm:spPr/>
      <dgm:t>
        <a:bodyPr/>
        <a:lstStyle/>
        <a:p>
          <a:endParaRPr lang="cs-CZ"/>
        </a:p>
      </dgm:t>
    </dgm:pt>
    <dgm:pt modelId="{85ECDCB8-081B-4FA7-A758-E149A4E985E8}" type="sibTrans" cxnId="{7503E4FD-9EB4-4C56-8152-8019A3D55856}">
      <dgm:prSet/>
      <dgm:spPr/>
      <dgm:t>
        <a:bodyPr/>
        <a:lstStyle/>
        <a:p>
          <a:endParaRPr lang="cs-CZ"/>
        </a:p>
      </dgm:t>
    </dgm:pt>
    <dgm:pt modelId="{166C3D37-BCB8-4C9F-AC24-F3455F3C6AC0}">
      <dgm:prSet/>
      <dgm:spPr/>
      <dgm:t>
        <a:bodyPr/>
        <a:lstStyle/>
        <a:p>
          <a:pPr rtl="0"/>
          <a:r>
            <a:rPr lang="cs-CZ" dirty="0"/>
            <a:t>Nevěrohodnost popisu vzniku škody a rozsahu škody</a:t>
          </a:r>
        </a:p>
      </dgm:t>
    </dgm:pt>
    <dgm:pt modelId="{4AA8D70A-016B-4E1F-8147-5F0CA4007812}" type="parTrans" cxnId="{028B4959-8AEF-4C82-AA76-0E63DF6B7B55}">
      <dgm:prSet/>
      <dgm:spPr/>
      <dgm:t>
        <a:bodyPr/>
        <a:lstStyle/>
        <a:p>
          <a:endParaRPr lang="cs-CZ"/>
        </a:p>
      </dgm:t>
    </dgm:pt>
    <dgm:pt modelId="{23C32F3C-68F0-4EE2-98DA-BCEA9C5D1059}" type="sibTrans" cxnId="{028B4959-8AEF-4C82-AA76-0E63DF6B7B55}">
      <dgm:prSet/>
      <dgm:spPr/>
      <dgm:t>
        <a:bodyPr/>
        <a:lstStyle/>
        <a:p>
          <a:endParaRPr lang="cs-CZ"/>
        </a:p>
      </dgm:t>
    </dgm:pt>
    <dgm:pt modelId="{53FD459D-400B-43AC-90B5-0C9F1D6A30D8}">
      <dgm:prSet/>
      <dgm:spPr/>
      <dgm:t>
        <a:bodyPr/>
        <a:lstStyle/>
        <a:p>
          <a:pPr rtl="0"/>
          <a:r>
            <a:rPr lang="cs-CZ" dirty="0"/>
            <a:t>Příspěvek na úl </a:t>
          </a:r>
          <a:r>
            <a:rPr lang="cs-CZ" dirty="0" err="1"/>
            <a:t>max</a:t>
          </a:r>
          <a:r>
            <a:rPr lang="cs-CZ" dirty="0"/>
            <a:t> 800 Kč, při koupi nového úlu (faktura musí být vystavena </a:t>
          </a:r>
          <a:r>
            <a:rPr lang="cs-CZ" u="sng" dirty="0"/>
            <a:t>po datu </a:t>
          </a:r>
          <a:r>
            <a:rPr lang="cs-CZ" dirty="0"/>
            <a:t>zjištění škody) do 2.500 Kč</a:t>
          </a:r>
        </a:p>
      </dgm:t>
    </dgm:pt>
    <dgm:pt modelId="{2C70246A-6796-481E-A04A-D570D21E7EB9}" type="parTrans" cxnId="{AFF83E74-816F-4E76-8603-C22A95605FD6}">
      <dgm:prSet/>
      <dgm:spPr/>
      <dgm:t>
        <a:bodyPr/>
        <a:lstStyle/>
        <a:p>
          <a:endParaRPr lang="cs-CZ"/>
        </a:p>
      </dgm:t>
    </dgm:pt>
    <dgm:pt modelId="{F19527B4-2116-4591-A3B3-8C5A7A796E95}" type="sibTrans" cxnId="{AFF83E74-816F-4E76-8603-C22A95605FD6}">
      <dgm:prSet/>
      <dgm:spPr/>
      <dgm:t>
        <a:bodyPr/>
        <a:lstStyle/>
        <a:p>
          <a:endParaRPr lang="cs-CZ"/>
        </a:p>
      </dgm:t>
    </dgm:pt>
    <dgm:pt modelId="{E204D561-0A64-4775-92D3-A187C6BCF84C}" type="pres">
      <dgm:prSet presAssocID="{241015A4-6BD6-47D9-BE40-1C425CF0178C}" presName="linear" presStyleCnt="0">
        <dgm:presLayoutVars>
          <dgm:animLvl val="lvl"/>
          <dgm:resizeHandles val="exact"/>
        </dgm:presLayoutVars>
      </dgm:prSet>
      <dgm:spPr/>
    </dgm:pt>
    <dgm:pt modelId="{A11F864F-9912-44C2-A9C5-95530E231DE5}" type="pres">
      <dgm:prSet presAssocID="{D4976038-D331-4AFA-825E-91F9824D00C4}" presName="parentText" presStyleLbl="node1" presStyleIdx="0" presStyleCnt="1">
        <dgm:presLayoutVars>
          <dgm:chMax val="0"/>
          <dgm:bulletEnabled val="1"/>
        </dgm:presLayoutVars>
      </dgm:prSet>
      <dgm:spPr/>
    </dgm:pt>
    <dgm:pt modelId="{FF66625B-E064-46A9-BF01-F1B44429FF07}" type="pres">
      <dgm:prSet presAssocID="{D4976038-D331-4AFA-825E-91F9824D00C4}" presName="childText" presStyleLbl="revTx" presStyleIdx="0" presStyleCnt="1">
        <dgm:presLayoutVars>
          <dgm:bulletEnabled val="1"/>
        </dgm:presLayoutVars>
      </dgm:prSet>
      <dgm:spPr/>
    </dgm:pt>
  </dgm:ptLst>
  <dgm:cxnLst>
    <dgm:cxn modelId="{2E5C5418-1B04-40D8-B5B1-DEF84321D825}" type="presOf" srcId="{166C3D37-BCB8-4C9F-AC24-F3455F3C6AC0}" destId="{FF66625B-E064-46A9-BF01-F1B44429FF07}" srcOrd="0" destOrd="5" presId="urn:microsoft.com/office/officeart/2005/8/layout/vList2"/>
    <dgm:cxn modelId="{21E64B32-4CCA-4FFD-AABF-4C1895AF90FE}" srcId="{D4976038-D331-4AFA-825E-91F9824D00C4}" destId="{46458BF4-CE05-4559-8910-426A8EB3F08F}" srcOrd="2" destOrd="0" parTransId="{8A1E36CD-FD1F-41AB-B830-B16419BB278B}" sibTransId="{4324F96D-9A27-4C72-9A8F-9C90DE519890}"/>
    <dgm:cxn modelId="{C319C937-B708-46A5-A1C5-EA885B06CBC0}" type="presOf" srcId="{46458BF4-CE05-4559-8910-426A8EB3F08F}" destId="{FF66625B-E064-46A9-BF01-F1B44429FF07}" srcOrd="0" destOrd="2" presId="urn:microsoft.com/office/officeart/2005/8/layout/vList2"/>
    <dgm:cxn modelId="{6827253D-1D85-440A-A2D9-C381427D3D92}" type="presOf" srcId="{AA805E06-07B8-4B1E-8927-BB7512307CFB}" destId="{FF66625B-E064-46A9-BF01-F1B44429FF07}" srcOrd="0" destOrd="4" presId="urn:microsoft.com/office/officeart/2005/8/layout/vList2"/>
    <dgm:cxn modelId="{11833741-17C8-4D56-BE7E-F8A2F227126C}" type="presOf" srcId="{917D438D-5E99-46E2-B03C-853FB5EA420E}" destId="{FF66625B-E064-46A9-BF01-F1B44429FF07}" srcOrd="0" destOrd="3" presId="urn:microsoft.com/office/officeart/2005/8/layout/vList2"/>
    <dgm:cxn modelId="{6CFB1642-001D-4781-BFD3-B488759ECACE}" type="presOf" srcId="{53FD459D-400B-43AC-90B5-0C9F1D6A30D8}" destId="{FF66625B-E064-46A9-BF01-F1B44429FF07}" srcOrd="0" destOrd="6" presId="urn:microsoft.com/office/officeart/2005/8/layout/vList2"/>
    <dgm:cxn modelId="{CBCCD14F-4E61-4E7C-9670-93FF3A60C320}" srcId="{241015A4-6BD6-47D9-BE40-1C425CF0178C}" destId="{D4976038-D331-4AFA-825E-91F9824D00C4}" srcOrd="0" destOrd="0" parTransId="{A61420F0-84CC-4EE7-965C-76301589BE64}" sibTransId="{646E77BF-D4B7-43B5-BC55-3A1EC7FD5C39}"/>
    <dgm:cxn modelId="{42CF1B53-342B-4FBC-B136-77DA5115D52B}" srcId="{D4976038-D331-4AFA-825E-91F9824D00C4}" destId="{917D438D-5E99-46E2-B03C-853FB5EA420E}" srcOrd="3" destOrd="0" parTransId="{E1ED1D19-C0D4-423B-9593-9894E2E9355D}" sibTransId="{242833DD-650B-454B-BEC5-5B083431DD13}"/>
    <dgm:cxn modelId="{AFF83E74-816F-4E76-8603-C22A95605FD6}" srcId="{D4976038-D331-4AFA-825E-91F9824D00C4}" destId="{53FD459D-400B-43AC-90B5-0C9F1D6A30D8}" srcOrd="6" destOrd="0" parTransId="{2C70246A-6796-481E-A04A-D570D21E7EB9}" sibTransId="{F19527B4-2116-4591-A3B3-8C5A7A796E95}"/>
    <dgm:cxn modelId="{1F4E3A76-C9C5-48FE-A4F4-E636AD260C15}" srcId="{D4976038-D331-4AFA-825E-91F9824D00C4}" destId="{3B5244BA-9B45-4325-8779-006D6ED1D474}" srcOrd="0" destOrd="0" parTransId="{38449DD0-91BD-4F90-9CFB-C1FA02CA6BB6}" sibTransId="{0EAA722D-BF9E-43B0-A724-61306BFF6344}"/>
    <dgm:cxn modelId="{028B4959-8AEF-4C82-AA76-0E63DF6B7B55}" srcId="{D4976038-D331-4AFA-825E-91F9824D00C4}" destId="{166C3D37-BCB8-4C9F-AC24-F3455F3C6AC0}" srcOrd="5" destOrd="0" parTransId="{4AA8D70A-016B-4E1F-8147-5F0CA4007812}" sibTransId="{23C32F3C-68F0-4EE2-98DA-BCEA9C5D1059}"/>
    <dgm:cxn modelId="{60CB8E7D-955B-44B4-9DA4-BC85B0430024}" type="presOf" srcId="{D4976038-D331-4AFA-825E-91F9824D00C4}" destId="{A11F864F-9912-44C2-A9C5-95530E231DE5}" srcOrd="0" destOrd="0" presId="urn:microsoft.com/office/officeart/2005/8/layout/vList2"/>
    <dgm:cxn modelId="{C4642A80-0C63-46CF-944B-66B671DBDDD3}" type="presOf" srcId="{91A555C2-1C33-498F-B438-519071514BDF}" destId="{FF66625B-E064-46A9-BF01-F1B44429FF07}" srcOrd="0" destOrd="1" presId="urn:microsoft.com/office/officeart/2005/8/layout/vList2"/>
    <dgm:cxn modelId="{E40C3BAF-EDA0-4654-98DC-408B31CCCB90}" srcId="{D4976038-D331-4AFA-825E-91F9824D00C4}" destId="{91A555C2-1C33-498F-B438-519071514BDF}" srcOrd="1" destOrd="0" parTransId="{20ACDFB6-36C9-4704-AF18-0359DA62A283}" sibTransId="{F7EE10E6-1513-4805-8CCD-9B96EEFBA59C}"/>
    <dgm:cxn modelId="{E7922DEF-1A15-48A0-9F56-CA7C0BEA7709}" type="presOf" srcId="{241015A4-6BD6-47D9-BE40-1C425CF0178C}" destId="{E204D561-0A64-4775-92D3-A187C6BCF84C}" srcOrd="0" destOrd="0" presId="urn:microsoft.com/office/officeart/2005/8/layout/vList2"/>
    <dgm:cxn modelId="{025687F5-E6D7-4E9A-95F1-BECFC9F99A9B}" type="presOf" srcId="{3B5244BA-9B45-4325-8779-006D6ED1D474}" destId="{FF66625B-E064-46A9-BF01-F1B44429FF07}" srcOrd="0" destOrd="0" presId="urn:microsoft.com/office/officeart/2005/8/layout/vList2"/>
    <dgm:cxn modelId="{7503E4FD-9EB4-4C56-8152-8019A3D55856}" srcId="{D4976038-D331-4AFA-825E-91F9824D00C4}" destId="{AA805E06-07B8-4B1E-8927-BB7512307CFB}" srcOrd="4" destOrd="0" parTransId="{5D580C23-3183-401B-A379-BA1EEC8C220E}" sibTransId="{85ECDCB8-081B-4FA7-A758-E149A4E985E8}"/>
    <dgm:cxn modelId="{8670D555-800F-4E1C-8ADF-E6FD477A2E0F}" type="presParOf" srcId="{E204D561-0A64-4775-92D3-A187C6BCF84C}" destId="{A11F864F-9912-44C2-A9C5-95530E231DE5}" srcOrd="0" destOrd="0" presId="urn:microsoft.com/office/officeart/2005/8/layout/vList2"/>
    <dgm:cxn modelId="{05A9B4A9-4E3B-4AC8-ADBA-3279BEC123A3}" type="presParOf" srcId="{E204D561-0A64-4775-92D3-A187C6BCF84C}" destId="{FF66625B-E064-46A9-BF01-F1B44429FF07}"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110AE61F-F8B1-4CD1-8AD2-4DB2D0BE133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386EBC4B-C075-4F97-B95A-2760FE39E9F2}">
      <dgm:prSet/>
      <dgm:spPr/>
      <dgm:t>
        <a:bodyPr/>
        <a:lstStyle/>
        <a:p>
          <a:pPr rtl="0"/>
          <a:r>
            <a:rPr lang="cs-CZ" dirty="0">
              <a:solidFill>
                <a:schemeClr val="tx1"/>
              </a:solidFill>
            </a:rPr>
            <a:t>Dle ceníku se poskytuje PŘÍSPĚVEK ze Svépomocného fondu, nehradí se škoda skutečná.</a:t>
          </a:r>
        </a:p>
      </dgm:t>
    </dgm:pt>
    <dgm:pt modelId="{DBA173DE-E97D-4917-8FC4-5318EC1B3C86}" type="parTrans" cxnId="{DD37EAAB-BC0E-4D0C-BFFA-1CD304524F04}">
      <dgm:prSet/>
      <dgm:spPr/>
      <dgm:t>
        <a:bodyPr/>
        <a:lstStyle/>
        <a:p>
          <a:endParaRPr lang="cs-CZ"/>
        </a:p>
      </dgm:t>
    </dgm:pt>
    <dgm:pt modelId="{B73595BD-EAF4-4D41-B745-BD15CB2761AB}" type="sibTrans" cxnId="{DD37EAAB-BC0E-4D0C-BFFA-1CD304524F04}">
      <dgm:prSet/>
      <dgm:spPr/>
      <dgm:t>
        <a:bodyPr/>
        <a:lstStyle/>
        <a:p>
          <a:endParaRPr lang="cs-CZ"/>
        </a:p>
      </dgm:t>
    </dgm:pt>
    <dgm:pt modelId="{47AE22D6-2729-42DF-A906-56627AA02D69}">
      <dgm:prSet/>
      <dgm:spPr/>
      <dgm:t>
        <a:bodyPr/>
        <a:lstStyle/>
        <a:p>
          <a:pPr rtl="0"/>
          <a:r>
            <a:rPr lang="cs-CZ" dirty="0">
              <a:solidFill>
                <a:schemeClr val="tx1"/>
              </a:solidFill>
            </a:rPr>
            <a:t>Škody na majetku, který není uveden v ceníku nelze uhradit.</a:t>
          </a:r>
        </a:p>
      </dgm:t>
    </dgm:pt>
    <dgm:pt modelId="{F710F16B-9521-4720-BF85-42F5D8EA2480}" type="parTrans" cxnId="{5368A3AF-ACE8-4BF3-9288-74AC0147B708}">
      <dgm:prSet/>
      <dgm:spPr/>
      <dgm:t>
        <a:bodyPr/>
        <a:lstStyle/>
        <a:p>
          <a:endParaRPr lang="cs-CZ"/>
        </a:p>
      </dgm:t>
    </dgm:pt>
    <dgm:pt modelId="{6C729C7E-04F6-4DAA-A9BB-5EA075844EF3}" type="sibTrans" cxnId="{5368A3AF-ACE8-4BF3-9288-74AC0147B708}">
      <dgm:prSet/>
      <dgm:spPr/>
      <dgm:t>
        <a:bodyPr/>
        <a:lstStyle/>
        <a:p>
          <a:endParaRPr lang="cs-CZ"/>
        </a:p>
      </dgm:t>
    </dgm:pt>
    <dgm:pt modelId="{5C3E7CEF-F58A-4233-BAAC-AFA3DE66C32E}">
      <dgm:prSet/>
      <dgm:spPr/>
      <dgm:t>
        <a:bodyPr/>
        <a:lstStyle/>
        <a:p>
          <a:pPr rtl="0"/>
          <a:r>
            <a:rPr lang="cs-CZ" dirty="0">
              <a:solidFill>
                <a:schemeClr val="tx1"/>
              </a:solidFill>
            </a:rPr>
            <a:t>Nevíte-li si rady s vyplněním žádosti – zavolejte na sekretariát, kde vám podáme pomocnou ruku!</a:t>
          </a:r>
        </a:p>
      </dgm:t>
    </dgm:pt>
    <dgm:pt modelId="{A1FB3DAA-3649-4EC1-B184-D01A1A59F773}" type="parTrans" cxnId="{565D68F6-6E65-4F74-BAE6-6179037270B5}">
      <dgm:prSet/>
      <dgm:spPr/>
      <dgm:t>
        <a:bodyPr/>
        <a:lstStyle/>
        <a:p>
          <a:endParaRPr lang="cs-CZ"/>
        </a:p>
      </dgm:t>
    </dgm:pt>
    <dgm:pt modelId="{CBFA708C-C9A1-4924-AB81-932D21E663C5}" type="sibTrans" cxnId="{565D68F6-6E65-4F74-BAE6-6179037270B5}">
      <dgm:prSet/>
      <dgm:spPr/>
      <dgm:t>
        <a:bodyPr/>
        <a:lstStyle/>
        <a:p>
          <a:endParaRPr lang="cs-CZ"/>
        </a:p>
      </dgm:t>
    </dgm:pt>
    <dgm:pt modelId="{719B41D1-FE34-4E93-8F48-D0BCDB2C92DD}" type="pres">
      <dgm:prSet presAssocID="{110AE61F-F8B1-4CD1-8AD2-4DB2D0BE1338}" presName="linear" presStyleCnt="0">
        <dgm:presLayoutVars>
          <dgm:animLvl val="lvl"/>
          <dgm:resizeHandles val="exact"/>
        </dgm:presLayoutVars>
      </dgm:prSet>
      <dgm:spPr/>
    </dgm:pt>
    <dgm:pt modelId="{22E9C080-2658-4C44-AA05-E9B4F2A1319D}" type="pres">
      <dgm:prSet presAssocID="{386EBC4B-C075-4F97-B95A-2760FE39E9F2}" presName="parentText" presStyleLbl="node1" presStyleIdx="0" presStyleCnt="3">
        <dgm:presLayoutVars>
          <dgm:chMax val="0"/>
          <dgm:bulletEnabled val="1"/>
        </dgm:presLayoutVars>
      </dgm:prSet>
      <dgm:spPr/>
    </dgm:pt>
    <dgm:pt modelId="{AE387CE2-7A29-4C4F-AE83-E4E5F8AA4C62}" type="pres">
      <dgm:prSet presAssocID="{B73595BD-EAF4-4D41-B745-BD15CB2761AB}" presName="spacer" presStyleCnt="0"/>
      <dgm:spPr/>
    </dgm:pt>
    <dgm:pt modelId="{8247E5CD-5824-4FE4-AAAA-677F71C81BA7}" type="pres">
      <dgm:prSet presAssocID="{47AE22D6-2729-42DF-A906-56627AA02D69}" presName="parentText" presStyleLbl="node1" presStyleIdx="1" presStyleCnt="3">
        <dgm:presLayoutVars>
          <dgm:chMax val="0"/>
          <dgm:bulletEnabled val="1"/>
        </dgm:presLayoutVars>
      </dgm:prSet>
      <dgm:spPr/>
    </dgm:pt>
    <dgm:pt modelId="{173B7ED2-9715-44DE-B7A7-A3C66FA9A0AB}" type="pres">
      <dgm:prSet presAssocID="{6C729C7E-04F6-4DAA-A9BB-5EA075844EF3}" presName="spacer" presStyleCnt="0"/>
      <dgm:spPr/>
    </dgm:pt>
    <dgm:pt modelId="{08DA7999-B448-42EF-8B99-3008A8635390}" type="pres">
      <dgm:prSet presAssocID="{5C3E7CEF-F58A-4233-BAAC-AFA3DE66C32E}" presName="parentText" presStyleLbl="node1" presStyleIdx="2" presStyleCnt="3" custLinFactNeighborX="958" custLinFactNeighborY="7718">
        <dgm:presLayoutVars>
          <dgm:chMax val="0"/>
          <dgm:bulletEnabled val="1"/>
        </dgm:presLayoutVars>
      </dgm:prSet>
      <dgm:spPr/>
    </dgm:pt>
  </dgm:ptLst>
  <dgm:cxnLst>
    <dgm:cxn modelId="{E9F36A2F-7AD8-4784-9642-3B9C068E4BA8}" type="presOf" srcId="{47AE22D6-2729-42DF-A906-56627AA02D69}" destId="{8247E5CD-5824-4FE4-AAAA-677F71C81BA7}" srcOrd="0" destOrd="0" presId="urn:microsoft.com/office/officeart/2005/8/layout/vList2"/>
    <dgm:cxn modelId="{1BF8B669-CA9B-41D4-97B0-7D4AF96C32AC}" type="presOf" srcId="{5C3E7CEF-F58A-4233-BAAC-AFA3DE66C32E}" destId="{08DA7999-B448-42EF-8B99-3008A8635390}" srcOrd="0" destOrd="0" presId="urn:microsoft.com/office/officeart/2005/8/layout/vList2"/>
    <dgm:cxn modelId="{DD37EAAB-BC0E-4D0C-BFFA-1CD304524F04}" srcId="{110AE61F-F8B1-4CD1-8AD2-4DB2D0BE1338}" destId="{386EBC4B-C075-4F97-B95A-2760FE39E9F2}" srcOrd="0" destOrd="0" parTransId="{DBA173DE-E97D-4917-8FC4-5318EC1B3C86}" sibTransId="{B73595BD-EAF4-4D41-B745-BD15CB2761AB}"/>
    <dgm:cxn modelId="{78FB3AAE-A934-45CE-AFE9-7F71F79D8319}" type="presOf" srcId="{110AE61F-F8B1-4CD1-8AD2-4DB2D0BE1338}" destId="{719B41D1-FE34-4E93-8F48-D0BCDB2C92DD}" srcOrd="0" destOrd="0" presId="urn:microsoft.com/office/officeart/2005/8/layout/vList2"/>
    <dgm:cxn modelId="{5368A3AF-ACE8-4BF3-9288-74AC0147B708}" srcId="{110AE61F-F8B1-4CD1-8AD2-4DB2D0BE1338}" destId="{47AE22D6-2729-42DF-A906-56627AA02D69}" srcOrd="1" destOrd="0" parTransId="{F710F16B-9521-4720-BF85-42F5D8EA2480}" sibTransId="{6C729C7E-04F6-4DAA-A9BB-5EA075844EF3}"/>
    <dgm:cxn modelId="{029F75DC-B9D0-4DDC-A9C4-3043254FDC14}" type="presOf" srcId="{386EBC4B-C075-4F97-B95A-2760FE39E9F2}" destId="{22E9C080-2658-4C44-AA05-E9B4F2A1319D}" srcOrd="0" destOrd="0" presId="urn:microsoft.com/office/officeart/2005/8/layout/vList2"/>
    <dgm:cxn modelId="{565D68F6-6E65-4F74-BAE6-6179037270B5}" srcId="{110AE61F-F8B1-4CD1-8AD2-4DB2D0BE1338}" destId="{5C3E7CEF-F58A-4233-BAAC-AFA3DE66C32E}" srcOrd="2" destOrd="0" parTransId="{A1FB3DAA-3649-4EC1-B184-D01A1A59F773}" sibTransId="{CBFA708C-C9A1-4924-AB81-932D21E663C5}"/>
    <dgm:cxn modelId="{D75C6C17-021F-4920-A52D-CBA74265AA2B}" type="presParOf" srcId="{719B41D1-FE34-4E93-8F48-D0BCDB2C92DD}" destId="{22E9C080-2658-4C44-AA05-E9B4F2A1319D}" srcOrd="0" destOrd="0" presId="urn:microsoft.com/office/officeart/2005/8/layout/vList2"/>
    <dgm:cxn modelId="{DEAB3E0E-92E0-4F07-9C88-74E6B124BEDA}" type="presParOf" srcId="{719B41D1-FE34-4E93-8F48-D0BCDB2C92DD}" destId="{AE387CE2-7A29-4C4F-AE83-E4E5F8AA4C62}" srcOrd="1" destOrd="0" presId="urn:microsoft.com/office/officeart/2005/8/layout/vList2"/>
    <dgm:cxn modelId="{15480F45-EC22-4ABC-8802-F3593B66872E}" type="presParOf" srcId="{719B41D1-FE34-4E93-8F48-D0BCDB2C92DD}" destId="{8247E5CD-5824-4FE4-AAAA-677F71C81BA7}" srcOrd="2" destOrd="0" presId="urn:microsoft.com/office/officeart/2005/8/layout/vList2"/>
    <dgm:cxn modelId="{2ADE5449-ABC2-4ADC-8654-2E4806B267E3}" type="presParOf" srcId="{719B41D1-FE34-4E93-8F48-D0BCDB2C92DD}" destId="{173B7ED2-9715-44DE-B7A7-A3C66FA9A0AB}" srcOrd="3" destOrd="0" presId="urn:microsoft.com/office/officeart/2005/8/layout/vList2"/>
    <dgm:cxn modelId="{11CFA2F2-2D57-4AE0-BC3A-F63EB092AC23}" type="presParOf" srcId="{719B41D1-FE34-4E93-8F48-D0BCDB2C92DD}" destId="{08DA7999-B448-42EF-8B99-3008A863539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A86FD57B-3179-4003-BFB2-FFA76F1C77E7}"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cs-CZ"/>
        </a:p>
      </dgm:t>
    </dgm:pt>
    <dgm:pt modelId="{D2AC3C9A-3790-4011-A47F-BA54CBD9631F}">
      <dgm:prSet/>
      <dgm:spPr/>
      <dgm:t>
        <a:bodyPr/>
        <a:lstStyle/>
        <a:p>
          <a:pPr rtl="0"/>
          <a:r>
            <a:rPr lang="cs-CZ" dirty="0"/>
            <a:t>Přeregistrace ZO/OO ve spolkovém rejstříku</a:t>
          </a:r>
        </a:p>
      </dgm:t>
    </dgm:pt>
    <dgm:pt modelId="{E2433142-B51E-4EC6-9694-154F5F464819}" type="parTrans" cxnId="{0936EE9E-46C1-4C5A-B760-E729CC5B9FF3}">
      <dgm:prSet/>
      <dgm:spPr/>
      <dgm:t>
        <a:bodyPr/>
        <a:lstStyle/>
        <a:p>
          <a:endParaRPr lang="cs-CZ"/>
        </a:p>
      </dgm:t>
    </dgm:pt>
    <dgm:pt modelId="{DF6EE9BF-B5F5-498C-9FFC-D1B5C233EE30}" type="sibTrans" cxnId="{0936EE9E-46C1-4C5A-B760-E729CC5B9FF3}">
      <dgm:prSet/>
      <dgm:spPr/>
      <dgm:t>
        <a:bodyPr/>
        <a:lstStyle/>
        <a:p>
          <a:endParaRPr lang="cs-CZ"/>
        </a:p>
      </dgm:t>
    </dgm:pt>
    <dgm:pt modelId="{812158DC-2E79-4AD5-B9D6-3C4B9F40F3EC}" type="pres">
      <dgm:prSet presAssocID="{A86FD57B-3179-4003-BFB2-FFA76F1C77E7}" presName="Name0" presStyleCnt="0">
        <dgm:presLayoutVars>
          <dgm:chMax val="7"/>
          <dgm:dir/>
          <dgm:animLvl val="lvl"/>
          <dgm:resizeHandles val="exact"/>
        </dgm:presLayoutVars>
      </dgm:prSet>
      <dgm:spPr/>
    </dgm:pt>
    <dgm:pt modelId="{AEE6347F-58EF-4E6B-AEC8-BDE23FCBF904}" type="pres">
      <dgm:prSet presAssocID="{D2AC3C9A-3790-4011-A47F-BA54CBD9631F}" presName="circle1" presStyleLbl="node1" presStyleIdx="0" presStyleCnt="1"/>
      <dgm:spPr/>
    </dgm:pt>
    <dgm:pt modelId="{B592947E-0362-4BAD-99DC-B8CD9A111DAA}" type="pres">
      <dgm:prSet presAssocID="{D2AC3C9A-3790-4011-A47F-BA54CBD9631F}" presName="space" presStyleCnt="0"/>
      <dgm:spPr/>
    </dgm:pt>
    <dgm:pt modelId="{69FE3F27-A7AA-4684-A411-5F7E24A10B0A}" type="pres">
      <dgm:prSet presAssocID="{D2AC3C9A-3790-4011-A47F-BA54CBD9631F}" presName="rect1" presStyleLbl="alignAcc1" presStyleIdx="0" presStyleCnt="1"/>
      <dgm:spPr/>
    </dgm:pt>
    <dgm:pt modelId="{5594AB7D-5B66-4AC5-A21B-74AD3B582AAF}" type="pres">
      <dgm:prSet presAssocID="{D2AC3C9A-3790-4011-A47F-BA54CBD9631F}" presName="rect1ParTxNoCh" presStyleLbl="alignAcc1" presStyleIdx="0" presStyleCnt="1">
        <dgm:presLayoutVars>
          <dgm:chMax val="1"/>
          <dgm:bulletEnabled val="1"/>
        </dgm:presLayoutVars>
      </dgm:prSet>
      <dgm:spPr/>
    </dgm:pt>
  </dgm:ptLst>
  <dgm:cxnLst>
    <dgm:cxn modelId="{D322E60D-29BB-409C-966C-99A44BAACA21}" type="presOf" srcId="{A86FD57B-3179-4003-BFB2-FFA76F1C77E7}" destId="{812158DC-2E79-4AD5-B9D6-3C4B9F40F3EC}" srcOrd="0" destOrd="0" presId="urn:microsoft.com/office/officeart/2005/8/layout/target3"/>
    <dgm:cxn modelId="{7FC42D9B-9471-4500-A20D-5348D7DA89F2}" type="presOf" srcId="{D2AC3C9A-3790-4011-A47F-BA54CBD9631F}" destId="{69FE3F27-A7AA-4684-A411-5F7E24A10B0A}" srcOrd="0" destOrd="0" presId="urn:microsoft.com/office/officeart/2005/8/layout/target3"/>
    <dgm:cxn modelId="{0936EE9E-46C1-4C5A-B760-E729CC5B9FF3}" srcId="{A86FD57B-3179-4003-BFB2-FFA76F1C77E7}" destId="{D2AC3C9A-3790-4011-A47F-BA54CBD9631F}" srcOrd="0" destOrd="0" parTransId="{E2433142-B51E-4EC6-9694-154F5F464819}" sibTransId="{DF6EE9BF-B5F5-498C-9FFC-D1B5C233EE30}"/>
    <dgm:cxn modelId="{4B2029A9-F145-41BE-9BD8-5B52F1885C39}" type="presOf" srcId="{D2AC3C9A-3790-4011-A47F-BA54CBD9631F}" destId="{5594AB7D-5B66-4AC5-A21B-74AD3B582AAF}" srcOrd="1" destOrd="0" presId="urn:microsoft.com/office/officeart/2005/8/layout/target3"/>
    <dgm:cxn modelId="{65BC8B79-88A6-4AD2-A2D4-ECC3AAC89026}" type="presParOf" srcId="{812158DC-2E79-4AD5-B9D6-3C4B9F40F3EC}" destId="{AEE6347F-58EF-4E6B-AEC8-BDE23FCBF904}" srcOrd="0" destOrd="0" presId="urn:microsoft.com/office/officeart/2005/8/layout/target3"/>
    <dgm:cxn modelId="{CFEB72F8-F485-40A2-9D5C-DA3771920A51}" type="presParOf" srcId="{812158DC-2E79-4AD5-B9D6-3C4B9F40F3EC}" destId="{B592947E-0362-4BAD-99DC-B8CD9A111DAA}" srcOrd="1" destOrd="0" presId="urn:microsoft.com/office/officeart/2005/8/layout/target3"/>
    <dgm:cxn modelId="{5C9A3C02-77DF-4EC1-9E92-DE4EF42D5845}" type="presParOf" srcId="{812158DC-2E79-4AD5-B9D6-3C4B9F40F3EC}" destId="{69FE3F27-A7AA-4684-A411-5F7E24A10B0A}" srcOrd="2" destOrd="0" presId="urn:microsoft.com/office/officeart/2005/8/layout/target3"/>
    <dgm:cxn modelId="{DEEC4B59-DE66-483C-AEED-975E16E4E2A1}" type="presParOf" srcId="{812158DC-2E79-4AD5-B9D6-3C4B9F40F3EC}" destId="{5594AB7D-5B66-4AC5-A21B-74AD3B582AAF}"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4DCBF77-F953-4CA0-A66D-26FED7BD5EB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cs-CZ"/>
        </a:p>
      </dgm:t>
    </dgm:pt>
    <dgm:pt modelId="{E87C76EB-ECCF-45CC-9CA3-D0CC8D0D7D88}">
      <dgm:prSet/>
      <dgm:spPr/>
      <dgm:t>
        <a:bodyPr/>
        <a:lstStyle/>
        <a:p>
          <a:pPr rtl="0"/>
          <a:r>
            <a:rPr lang="cs-CZ"/>
            <a:t>Pravidla administrace dotace prostřednictvím ČSV</a:t>
          </a:r>
        </a:p>
      </dgm:t>
    </dgm:pt>
    <dgm:pt modelId="{ECDEA451-0AD9-4D30-911A-20CA2C5B5FD1}" type="parTrans" cxnId="{74AB41D0-2F50-4A74-9E0D-37AA94A8BA46}">
      <dgm:prSet/>
      <dgm:spPr/>
      <dgm:t>
        <a:bodyPr/>
        <a:lstStyle/>
        <a:p>
          <a:endParaRPr lang="cs-CZ"/>
        </a:p>
      </dgm:t>
    </dgm:pt>
    <dgm:pt modelId="{005DDABE-1A40-4237-B5D2-D3204639CE6E}" type="sibTrans" cxnId="{74AB41D0-2F50-4A74-9E0D-37AA94A8BA46}">
      <dgm:prSet/>
      <dgm:spPr/>
      <dgm:t>
        <a:bodyPr/>
        <a:lstStyle/>
        <a:p>
          <a:endParaRPr lang="cs-CZ"/>
        </a:p>
      </dgm:t>
    </dgm:pt>
    <dgm:pt modelId="{8E1FAE4B-6D28-429F-8D75-2752B47B1C6C}">
      <dgm:prSet/>
      <dgm:spPr/>
      <dgm:t>
        <a:bodyPr/>
        <a:lstStyle/>
        <a:p>
          <a:pPr rtl="0"/>
          <a:r>
            <a:rPr lang="cs-CZ" dirty="0"/>
            <a:t>ČSV administruje dotaci pro konečné příjemce dle Pravidel administrace NV č. 148/2019 Sb., které schválil RV ČSV dne 21. 8. 2021 – viz  </a:t>
          </a:r>
          <a:r>
            <a:rPr lang="cs-CZ" u="sng" dirty="0">
              <a:hlinkClick xmlns:r="http://schemas.openxmlformats.org/officeDocument/2006/relationships" r:id="rId1"/>
            </a:rPr>
            <a:t>www.vcelarstvi.cz</a:t>
          </a:r>
          <a:endParaRPr lang="cs-CZ" dirty="0"/>
        </a:p>
      </dgm:t>
    </dgm:pt>
    <dgm:pt modelId="{E2B4B1C9-2584-4227-BB0B-180BAD5E1C86}" type="parTrans" cxnId="{6C70DCB0-FCF7-45C9-8405-4059878E0052}">
      <dgm:prSet/>
      <dgm:spPr/>
      <dgm:t>
        <a:bodyPr/>
        <a:lstStyle/>
        <a:p>
          <a:endParaRPr lang="cs-CZ"/>
        </a:p>
      </dgm:t>
    </dgm:pt>
    <dgm:pt modelId="{7787085E-B336-4406-8381-01505FCCF514}" type="sibTrans" cxnId="{6C70DCB0-FCF7-45C9-8405-4059878E0052}">
      <dgm:prSet/>
      <dgm:spPr/>
      <dgm:t>
        <a:bodyPr/>
        <a:lstStyle/>
        <a:p>
          <a:endParaRPr lang="cs-CZ"/>
        </a:p>
      </dgm:t>
    </dgm:pt>
    <dgm:pt modelId="{6D492B51-D824-4A8F-B8FF-F9033CEFB371}">
      <dgm:prSet/>
      <dgm:spPr/>
      <dgm:t>
        <a:bodyPr/>
        <a:lstStyle/>
        <a:p>
          <a:pPr rtl="0"/>
          <a:r>
            <a:rPr lang="cs-CZ" dirty="0"/>
            <a:t>Každý konečný příjemce dotace projeví souhlas s „pravidly“ doložením „Prohlášení konečného příjemce k požadavku na poskytnutí dotace“  </a:t>
          </a:r>
        </a:p>
      </dgm:t>
    </dgm:pt>
    <dgm:pt modelId="{115C6289-9C41-425B-8515-21250121C4E6}" type="parTrans" cxnId="{980300AE-0CB4-4146-B15B-A2D2914180BF}">
      <dgm:prSet/>
      <dgm:spPr/>
      <dgm:t>
        <a:bodyPr/>
        <a:lstStyle/>
        <a:p>
          <a:endParaRPr lang="cs-CZ"/>
        </a:p>
      </dgm:t>
    </dgm:pt>
    <dgm:pt modelId="{5CBE22EA-A7D9-4E57-8918-82412746CC1D}" type="sibTrans" cxnId="{980300AE-0CB4-4146-B15B-A2D2914180BF}">
      <dgm:prSet/>
      <dgm:spPr/>
      <dgm:t>
        <a:bodyPr/>
        <a:lstStyle/>
        <a:p>
          <a:endParaRPr lang="cs-CZ"/>
        </a:p>
      </dgm:t>
    </dgm:pt>
    <dgm:pt modelId="{A730737B-934C-4801-8365-E397D0D6CC06}">
      <dgm:prSet/>
      <dgm:spPr/>
      <dgm:t>
        <a:bodyPr/>
        <a:lstStyle/>
        <a:p>
          <a:pPr rtl="0"/>
          <a:endParaRPr lang="cs-CZ" dirty="0"/>
        </a:p>
      </dgm:t>
    </dgm:pt>
    <dgm:pt modelId="{21D3D364-375C-4C37-B9CC-80251DD73B57}" type="parTrans" cxnId="{F9CCA0A9-3D9B-4D0D-8BE2-4BEB973FFB03}">
      <dgm:prSet/>
      <dgm:spPr/>
      <dgm:t>
        <a:bodyPr/>
        <a:lstStyle/>
        <a:p>
          <a:endParaRPr lang="cs-CZ"/>
        </a:p>
      </dgm:t>
    </dgm:pt>
    <dgm:pt modelId="{A4D151B7-B2C4-4E10-BF2E-C3DB608D93DC}" type="sibTrans" cxnId="{F9CCA0A9-3D9B-4D0D-8BE2-4BEB973FFB03}">
      <dgm:prSet/>
      <dgm:spPr/>
      <dgm:t>
        <a:bodyPr/>
        <a:lstStyle/>
        <a:p>
          <a:endParaRPr lang="cs-CZ"/>
        </a:p>
      </dgm:t>
    </dgm:pt>
    <dgm:pt modelId="{D50849BA-3729-4267-A705-78B63384B0BB}" type="pres">
      <dgm:prSet presAssocID="{D4DCBF77-F953-4CA0-A66D-26FED7BD5EB6}" presName="Name0" presStyleCnt="0">
        <dgm:presLayoutVars>
          <dgm:dir/>
          <dgm:animLvl val="lvl"/>
          <dgm:resizeHandles val="exact"/>
        </dgm:presLayoutVars>
      </dgm:prSet>
      <dgm:spPr/>
    </dgm:pt>
    <dgm:pt modelId="{7FBC49CF-E5B2-4B5A-A63B-A2E08CA54146}" type="pres">
      <dgm:prSet presAssocID="{E87C76EB-ECCF-45CC-9CA3-D0CC8D0D7D88}" presName="linNode" presStyleCnt="0"/>
      <dgm:spPr/>
    </dgm:pt>
    <dgm:pt modelId="{6E2E24F5-89A9-48D1-94B7-73B6D005FDE4}" type="pres">
      <dgm:prSet presAssocID="{E87C76EB-ECCF-45CC-9CA3-D0CC8D0D7D88}" presName="parentText" presStyleLbl="node1" presStyleIdx="0" presStyleCnt="1">
        <dgm:presLayoutVars>
          <dgm:chMax val="1"/>
          <dgm:bulletEnabled val="1"/>
        </dgm:presLayoutVars>
      </dgm:prSet>
      <dgm:spPr/>
    </dgm:pt>
    <dgm:pt modelId="{F5F08DA3-86F3-46C0-828E-1A77CFCF3567}" type="pres">
      <dgm:prSet presAssocID="{E87C76EB-ECCF-45CC-9CA3-D0CC8D0D7D88}" presName="descendantText" presStyleLbl="alignAccFollowNode1" presStyleIdx="0" presStyleCnt="1">
        <dgm:presLayoutVars>
          <dgm:bulletEnabled val="1"/>
        </dgm:presLayoutVars>
      </dgm:prSet>
      <dgm:spPr/>
    </dgm:pt>
  </dgm:ptLst>
  <dgm:cxnLst>
    <dgm:cxn modelId="{4F1E8D04-4E94-4CC6-964B-942F771E36D0}" type="presOf" srcId="{A730737B-934C-4801-8365-E397D0D6CC06}" destId="{F5F08DA3-86F3-46C0-828E-1A77CFCF3567}" srcOrd="0" destOrd="1" presId="urn:microsoft.com/office/officeart/2005/8/layout/vList5"/>
    <dgm:cxn modelId="{5F2FF436-A91B-4C07-ABAB-86FE9260D5BF}" type="presOf" srcId="{D4DCBF77-F953-4CA0-A66D-26FED7BD5EB6}" destId="{D50849BA-3729-4267-A705-78B63384B0BB}" srcOrd="0" destOrd="0" presId="urn:microsoft.com/office/officeart/2005/8/layout/vList5"/>
    <dgm:cxn modelId="{49E2687A-CA30-4175-BD1D-26B31CF36922}" type="presOf" srcId="{6D492B51-D824-4A8F-B8FF-F9033CEFB371}" destId="{F5F08DA3-86F3-46C0-828E-1A77CFCF3567}" srcOrd="0" destOrd="2" presId="urn:microsoft.com/office/officeart/2005/8/layout/vList5"/>
    <dgm:cxn modelId="{FB00507B-E5A1-41AB-85BE-4F224F005138}" type="presOf" srcId="{8E1FAE4B-6D28-429F-8D75-2752B47B1C6C}" destId="{F5F08DA3-86F3-46C0-828E-1A77CFCF3567}" srcOrd="0" destOrd="0" presId="urn:microsoft.com/office/officeart/2005/8/layout/vList5"/>
    <dgm:cxn modelId="{F9CCA0A9-3D9B-4D0D-8BE2-4BEB973FFB03}" srcId="{E87C76EB-ECCF-45CC-9CA3-D0CC8D0D7D88}" destId="{A730737B-934C-4801-8365-E397D0D6CC06}" srcOrd="1" destOrd="0" parTransId="{21D3D364-375C-4C37-B9CC-80251DD73B57}" sibTransId="{A4D151B7-B2C4-4E10-BF2E-C3DB608D93DC}"/>
    <dgm:cxn modelId="{980300AE-0CB4-4146-B15B-A2D2914180BF}" srcId="{E87C76EB-ECCF-45CC-9CA3-D0CC8D0D7D88}" destId="{6D492B51-D824-4A8F-B8FF-F9033CEFB371}" srcOrd="2" destOrd="0" parTransId="{115C6289-9C41-425B-8515-21250121C4E6}" sibTransId="{5CBE22EA-A7D9-4E57-8918-82412746CC1D}"/>
    <dgm:cxn modelId="{6C70DCB0-FCF7-45C9-8405-4059878E0052}" srcId="{E87C76EB-ECCF-45CC-9CA3-D0CC8D0D7D88}" destId="{8E1FAE4B-6D28-429F-8D75-2752B47B1C6C}" srcOrd="0" destOrd="0" parTransId="{E2B4B1C9-2584-4227-BB0B-180BAD5E1C86}" sibTransId="{7787085E-B336-4406-8381-01505FCCF514}"/>
    <dgm:cxn modelId="{411B35C2-1AF5-43AC-89B5-658E309D8927}" type="presOf" srcId="{E87C76EB-ECCF-45CC-9CA3-D0CC8D0D7D88}" destId="{6E2E24F5-89A9-48D1-94B7-73B6D005FDE4}" srcOrd="0" destOrd="0" presId="urn:microsoft.com/office/officeart/2005/8/layout/vList5"/>
    <dgm:cxn modelId="{74AB41D0-2F50-4A74-9E0D-37AA94A8BA46}" srcId="{D4DCBF77-F953-4CA0-A66D-26FED7BD5EB6}" destId="{E87C76EB-ECCF-45CC-9CA3-D0CC8D0D7D88}" srcOrd="0" destOrd="0" parTransId="{ECDEA451-0AD9-4D30-911A-20CA2C5B5FD1}" sibTransId="{005DDABE-1A40-4237-B5D2-D3204639CE6E}"/>
    <dgm:cxn modelId="{23ADB0FB-C274-4920-A208-CD9F43EE1C5C}" type="presParOf" srcId="{D50849BA-3729-4267-A705-78B63384B0BB}" destId="{7FBC49CF-E5B2-4B5A-A63B-A2E08CA54146}" srcOrd="0" destOrd="0" presId="urn:microsoft.com/office/officeart/2005/8/layout/vList5"/>
    <dgm:cxn modelId="{EDDD7970-95E0-4739-B00B-FBB57F0B9782}" type="presParOf" srcId="{7FBC49CF-E5B2-4B5A-A63B-A2E08CA54146}" destId="{6E2E24F5-89A9-48D1-94B7-73B6D005FDE4}" srcOrd="0" destOrd="0" presId="urn:microsoft.com/office/officeart/2005/8/layout/vList5"/>
    <dgm:cxn modelId="{5EDFFC05-CB93-4BA7-BBD1-6E261B2E0DC8}" type="presParOf" srcId="{7FBC49CF-E5B2-4B5A-A63B-A2E08CA54146}" destId="{F5F08DA3-86F3-46C0-828E-1A77CFCF3567}"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81E2195-47EA-4FF1-8A5B-424EA726904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17AE2A70-3ACB-4645-9DCC-EE49DDFDC49B}">
      <dgm:prSet custT="1"/>
      <dgm:spPr/>
      <dgm:t>
        <a:bodyPr/>
        <a:lstStyle/>
        <a:p>
          <a:pPr rtl="0"/>
          <a:r>
            <a:rPr lang="cs-CZ" sz="2800" dirty="0"/>
            <a:t>Opatření boj proti </a:t>
          </a:r>
          <a:r>
            <a:rPr lang="cs-CZ" sz="2800" dirty="0" err="1"/>
            <a:t>varroáze</a:t>
          </a:r>
          <a:r>
            <a:rPr lang="cs-CZ" sz="2800" dirty="0"/>
            <a:t> od 1. 8. do 31. 12. 2022, tj. v tzv. přechodném období </a:t>
          </a:r>
        </a:p>
      </dgm:t>
    </dgm:pt>
    <dgm:pt modelId="{93D2E6D0-2762-4018-ADA6-BF85820CAA92}" type="parTrans" cxnId="{347BBD34-8C35-42C5-8A74-236AB7AF5B32}">
      <dgm:prSet/>
      <dgm:spPr/>
      <dgm:t>
        <a:bodyPr/>
        <a:lstStyle/>
        <a:p>
          <a:endParaRPr lang="cs-CZ"/>
        </a:p>
      </dgm:t>
    </dgm:pt>
    <dgm:pt modelId="{8C4A1C0A-EECE-4A66-BAA4-D34FF0572215}" type="sibTrans" cxnId="{347BBD34-8C35-42C5-8A74-236AB7AF5B32}">
      <dgm:prSet/>
      <dgm:spPr/>
      <dgm:t>
        <a:bodyPr/>
        <a:lstStyle/>
        <a:p>
          <a:endParaRPr lang="cs-CZ"/>
        </a:p>
      </dgm:t>
    </dgm:pt>
    <dgm:pt modelId="{0ADDCE84-436B-4C49-A131-BAEE6193A565}">
      <dgm:prSet custT="1"/>
      <dgm:spPr/>
      <dgm:t>
        <a:bodyPr/>
        <a:lstStyle/>
        <a:p>
          <a:pPr rtl="0"/>
          <a:r>
            <a:rPr lang="cs-CZ" sz="2000" dirty="0"/>
            <a:t>Dotace ve výši 40 % pořizovací ceny léčiv</a:t>
          </a:r>
        </a:p>
      </dgm:t>
    </dgm:pt>
    <dgm:pt modelId="{35F07560-6413-431A-A2F6-72B6BCCCDC45}" type="parTrans" cxnId="{F55EE3F3-FB9E-4163-954C-E02661796425}">
      <dgm:prSet/>
      <dgm:spPr/>
      <dgm:t>
        <a:bodyPr/>
        <a:lstStyle/>
        <a:p>
          <a:endParaRPr lang="cs-CZ"/>
        </a:p>
      </dgm:t>
    </dgm:pt>
    <dgm:pt modelId="{475B082D-6EC9-4F87-8FB0-1CFE775B28DD}" type="sibTrans" cxnId="{F55EE3F3-FB9E-4163-954C-E02661796425}">
      <dgm:prSet/>
      <dgm:spPr/>
      <dgm:t>
        <a:bodyPr/>
        <a:lstStyle/>
        <a:p>
          <a:endParaRPr lang="cs-CZ"/>
        </a:p>
      </dgm:t>
    </dgm:pt>
    <dgm:pt modelId="{794BFC65-9EAB-450C-B424-ABDDC5A17DDC}">
      <dgm:prSet custT="1"/>
      <dgm:spPr/>
      <dgm:t>
        <a:bodyPr/>
        <a:lstStyle/>
        <a:p>
          <a:pPr rtl="0"/>
          <a:r>
            <a:rPr lang="cs-CZ" sz="2000" dirty="0"/>
            <a:t>Pokud ZO v rámci administrace zahrne požadavek nečlena do objednávky léčiv za celou ZO, může za svou službu nečlenovi stanovit administrativní poplatek, o jeho výši rozhoduje výbor ZO usnesením </a:t>
          </a:r>
        </a:p>
      </dgm:t>
    </dgm:pt>
    <dgm:pt modelId="{405BF849-4AB1-49AA-B9B4-8A6F335B6894}" type="parTrans" cxnId="{C1474198-8A79-4634-BDA8-B4EB06A2E816}">
      <dgm:prSet/>
      <dgm:spPr/>
      <dgm:t>
        <a:bodyPr/>
        <a:lstStyle/>
        <a:p>
          <a:endParaRPr lang="cs-CZ"/>
        </a:p>
      </dgm:t>
    </dgm:pt>
    <dgm:pt modelId="{C01FFAF0-FB9A-4F29-807E-B27D55BFC1FC}" type="sibTrans" cxnId="{C1474198-8A79-4634-BDA8-B4EB06A2E816}">
      <dgm:prSet/>
      <dgm:spPr/>
      <dgm:t>
        <a:bodyPr/>
        <a:lstStyle/>
        <a:p>
          <a:endParaRPr lang="cs-CZ"/>
        </a:p>
      </dgm:t>
    </dgm:pt>
    <dgm:pt modelId="{15331C82-EF3E-45F7-BA0F-DF1C94CB2B5D}" type="pres">
      <dgm:prSet presAssocID="{A81E2195-47EA-4FF1-8A5B-424EA7269041}" presName="linear" presStyleCnt="0">
        <dgm:presLayoutVars>
          <dgm:animLvl val="lvl"/>
          <dgm:resizeHandles val="exact"/>
        </dgm:presLayoutVars>
      </dgm:prSet>
      <dgm:spPr/>
    </dgm:pt>
    <dgm:pt modelId="{77A174D7-4A62-4228-8D71-A9037703495D}" type="pres">
      <dgm:prSet presAssocID="{17AE2A70-3ACB-4645-9DCC-EE49DDFDC49B}" presName="parentText" presStyleLbl="node1" presStyleIdx="0" presStyleCnt="1" custScaleY="81954" custLinFactNeighborY="-11234">
        <dgm:presLayoutVars>
          <dgm:chMax val="0"/>
          <dgm:bulletEnabled val="1"/>
        </dgm:presLayoutVars>
      </dgm:prSet>
      <dgm:spPr/>
    </dgm:pt>
    <dgm:pt modelId="{6A97EC48-F6BA-4D90-B5EF-DD7D924E43E3}" type="pres">
      <dgm:prSet presAssocID="{17AE2A70-3ACB-4645-9DCC-EE49DDFDC49B}" presName="childText" presStyleLbl="revTx" presStyleIdx="0" presStyleCnt="1">
        <dgm:presLayoutVars>
          <dgm:bulletEnabled val="1"/>
        </dgm:presLayoutVars>
      </dgm:prSet>
      <dgm:spPr/>
    </dgm:pt>
  </dgm:ptLst>
  <dgm:cxnLst>
    <dgm:cxn modelId="{1CE1AF0C-5E43-4A4C-BEC0-5F8D513BA468}" type="presOf" srcId="{794BFC65-9EAB-450C-B424-ABDDC5A17DDC}" destId="{6A97EC48-F6BA-4D90-B5EF-DD7D924E43E3}" srcOrd="0" destOrd="1" presId="urn:microsoft.com/office/officeart/2005/8/layout/vList2"/>
    <dgm:cxn modelId="{347BBD34-8C35-42C5-8A74-236AB7AF5B32}" srcId="{A81E2195-47EA-4FF1-8A5B-424EA7269041}" destId="{17AE2A70-3ACB-4645-9DCC-EE49DDFDC49B}" srcOrd="0" destOrd="0" parTransId="{93D2E6D0-2762-4018-ADA6-BF85820CAA92}" sibTransId="{8C4A1C0A-EECE-4A66-BAA4-D34FF0572215}"/>
    <dgm:cxn modelId="{FCF7AB63-1499-4FCD-8745-1DA021AD5C0D}" type="presOf" srcId="{A81E2195-47EA-4FF1-8A5B-424EA7269041}" destId="{15331C82-EF3E-45F7-BA0F-DF1C94CB2B5D}" srcOrd="0" destOrd="0" presId="urn:microsoft.com/office/officeart/2005/8/layout/vList2"/>
    <dgm:cxn modelId="{C1474198-8A79-4634-BDA8-B4EB06A2E816}" srcId="{17AE2A70-3ACB-4645-9DCC-EE49DDFDC49B}" destId="{794BFC65-9EAB-450C-B424-ABDDC5A17DDC}" srcOrd="1" destOrd="0" parTransId="{405BF849-4AB1-49AA-B9B4-8A6F335B6894}" sibTransId="{C01FFAF0-FB9A-4F29-807E-B27D55BFC1FC}"/>
    <dgm:cxn modelId="{29ED7FD5-311D-40C0-99DA-FDA896146E2F}" type="presOf" srcId="{0ADDCE84-436B-4C49-A131-BAEE6193A565}" destId="{6A97EC48-F6BA-4D90-B5EF-DD7D924E43E3}" srcOrd="0" destOrd="0" presId="urn:microsoft.com/office/officeart/2005/8/layout/vList2"/>
    <dgm:cxn modelId="{1E71C8D7-D320-40D3-BCDC-F45112338A7C}" type="presOf" srcId="{17AE2A70-3ACB-4645-9DCC-EE49DDFDC49B}" destId="{77A174D7-4A62-4228-8D71-A9037703495D}" srcOrd="0" destOrd="0" presId="urn:microsoft.com/office/officeart/2005/8/layout/vList2"/>
    <dgm:cxn modelId="{F55EE3F3-FB9E-4163-954C-E02661796425}" srcId="{17AE2A70-3ACB-4645-9DCC-EE49DDFDC49B}" destId="{0ADDCE84-436B-4C49-A131-BAEE6193A565}" srcOrd="0" destOrd="0" parTransId="{35F07560-6413-431A-A2F6-72B6BCCCDC45}" sibTransId="{475B082D-6EC9-4F87-8FB0-1CFE775B28DD}"/>
    <dgm:cxn modelId="{FCBD7544-D88B-4529-A4A4-868881D75F84}" type="presParOf" srcId="{15331C82-EF3E-45F7-BA0F-DF1C94CB2B5D}" destId="{77A174D7-4A62-4228-8D71-A9037703495D}" srcOrd="0" destOrd="0" presId="urn:microsoft.com/office/officeart/2005/8/layout/vList2"/>
    <dgm:cxn modelId="{164512C5-76F4-4B85-ABD4-7111A5207A8D}" type="presParOf" srcId="{15331C82-EF3E-45F7-BA0F-DF1C94CB2B5D}" destId="{6A97EC48-F6BA-4D90-B5EF-DD7D924E43E3}"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934A4DC-B958-450D-A168-344D6E4D1B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97E8A544-BEA9-40AF-815D-0035D420531E}">
      <dgm:prSet custT="1"/>
      <dgm:spPr/>
      <dgm:t>
        <a:bodyPr/>
        <a:lstStyle/>
        <a:p>
          <a:pPr rtl="0"/>
          <a:r>
            <a:rPr lang="cs-CZ" sz="2800" dirty="0"/>
            <a:t>Opatření Technická pomoc – pořízení nového zařízení pro chovatele včel od 1. 8. do 31. 12. 2022, tj. v tzv. přechodném období </a:t>
          </a:r>
        </a:p>
      </dgm:t>
    </dgm:pt>
    <dgm:pt modelId="{76C70ABB-5DB9-466E-ADE0-EACD2D17B3BF}" type="parTrans" cxnId="{A317430D-63A4-4787-8275-28BAA78F5CE5}">
      <dgm:prSet/>
      <dgm:spPr/>
      <dgm:t>
        <a:bodyPr/>
        <a:lstStyle/>
        <a:p>
          <a:endParaRPr lang="cs-CZ"/>
        </a:p>
      </dgm:t>
    </dgm:pt>
    <dgm:pt modelId="{14A4A4A0-918A-4F98-889B-D113BBBCF395}" type="sibTrans" cxnId="{A317430D-63A4-4787-8275-28BAA78F5CE5}">
      <dgm:prSet/>
      <dgm:spPr/>
      <dgm:t>
        <a:bodyPr/>
        <a:lstStyle/>
        <a:p>
          <a:endParaRPr lang="cs-CZ"/>
        </a:p>
      </dgm:t>
    </dgm:pt>
    <dgm:pt modelId="{346E1522-60A0-4752-9999-D761E569201C}">
      <dgm:prSet custT="1"/>
      <dgm:spPr/>
      <dgm:t>
        <a:bodyPr/>
        <a:lstStyle/>
        <a:p>
          <a:pPr algn="just" rtl="0"/>
          <a:r>
            <a:rPr lang="cs-CZ" sz="2000" dirty="0"/>
            <a:t>Dotace je určena pro chovatele včel, kteří jsou evidováni u ČMSCH před datem 1. 1. 2020, není určena pro začínající včelaře</a:t>
          </a:r>
        </a:p>
      </dgm:t>
    </dgm:pt>
    <dgm:pt modelId="{88D52646-1DF2-4416-A495-F064F8A2D9AB}" type="parTrans" cxnId="{AE9E083E-3514-4ACF-841D-170862E81D3F}">
      <dgm:prSet/>
      <dgm:spPr/>
      <dgm:t>
        <a:bodyPr/>
        <a:lstStyle/>
        <a:p>
          <a:endParaRPr lang="cs-CZ"/>
        </a:p>
      </dgm:t>
    </dgm:pt>
    <dgm:pt modelId="{D093F12F-1261-421D-9D41-FD95C2E2471C}" type="sibTrans" cxnId="{AE9E083E-3514-4ACF-841D-170862E81D3F}">
      <dgm:prSet/>
      <dgm:spPr/>
      <dgm:t>
        <a:bodyPr/>
        <a:lstStyle/>
        <a:p>
          <a:endParaRPr lang="cs-CZ"/>
        </a:p>
      </dgm:t>
    </dgm:pt>
    <dgm:pt modelId="{71A26179-DDDA-4922-A587-566725ACAADF}">
      <dgm:prSet custT="1"/>
      <dgm:spPr/>
      <dgm:t>
        <a:bodyPr/>
        <a:lstStyle/>
        <a:p>
          <a:pPr algn="just" rtl="0"/>
          <a:r>
            <a:rPr lang="cs-CZ" sz="2000" dirty="0"/>
            <a:t>Seznam dotovaných zařízení je uveden v částech C) a D) přílohy </a:t>
          </a:r>
          <a:br>
            <a:rPr lang="cs-CZ" sz="2000" dirty="0"/>
          </a:br>
          <a:r>
            <a:rPr lang="cs-CZ" sz="2000" dirty="0"/>
            <a:t>č. 1 nařízení vlády</a:t>
          </a:r>
        </a:p>
      </dgm:t>
    </dgm:pt>
    <dgm:pt modelId="{2BE6E6DC-9DE1-4950-8123-4F8BD20BCA5A}" type="parTrans" cxnId="{13451BA2-D513-4B85-80A5-E2CE127277D6}">
      <dgm:prSet/>
      <dgm:spPr/>
      <dgm:t>
        <a:bodyPr/>
        <a:lstStyle/>
        <a:p>
          <a:endParaRPr lang="cs-CZ"/>
        </a:p>
      </dgm:t>
    </dgm:pt>
    <dgm:pt modelId="{6EDF4D84-F72E-4BDB-AA63-B36ED3019077}" type="sibTrans" cxnId="{13451BA2-D513-4B85-80A5-E2CE127277D6}">
      <dgm:prSet/>
      <dgm:spPr/>
      <dgm:t>
        <a:bodyPr/>
        <a:lstStyle/>
        <a:p>
          <a:endParaRPr lang="cs-CZ"/>
        </a:p>
      </dgm:t>
    </dgm:pt>
    <dgm:pt modelId="{9B21431E-1F23-47C6-9DEC-05D2F76C8790}">
      <dgm:prSet custT="1"/>
      <dgm:spPr/>
      <dgm:t>
        <a:bodyPr/>
        <a:lstStyle/>
        <a:p>
          <a:pPr algn="just" rtl="0"/>
          <a:r>
            <a:rPr lang="cs-CZ" sz="2000" dirty="0"/>
            <a:t>Pro jednotlivá zařízení je stanovena maximální výše dotace, která může být krácena z důvodů převisu požadavků a tím překročení alokované částky </a:t>
          </a:r>
        </a:p>
      </dgm:t>
    </dgm:pt>
    <dgm:pt modelId="{690E8A3C-A40E-4626-898E-4DAA2348758F}" type="parTrans" cxnId="{4E6EEAD0-3E3B-4AA9-8E7C-02B78A99976C}">
      <dgm:prSet/>
      <dgm:spPr/>
      <dgm:t>
        <a:bodyPr/>
        <a:lstStyle/>
        <a:p>
          <a:endParaRPr lang="cs-CZ"/>
        </a:p>
      </dgm:t>
    </dgm:pt>
    <dgm:pt modelId="{4CB204E8-722F-4CA2-8CA7-B9B8B666ECEB}" type="sibTrans" cxnId="{4E6EEAD0-3E3B-4AA9-8E7C-02B78A99976C}">
      <dgm:prSet/>
      <dgm:spPr/>
      <dgm:t>
        <a:bodyPr/>
        <a:lstStyle/>
        <a:p>
          <a:endParaRPr lang="cs-CZ"/>
        </a:p>
      </dgm:t>
    </dgm:pt>
    <dgm:pt modelId="{B5D404DB-408D-4F22-AE00-7DE063004BF5}" type="pres">
      <dgm:prSet presAssocID="{7934A4DC-B958-450D-A168-344D6E4D1B95}" presName="linear" presStyleCnt="0">
        <dgm:presLayoutVars>
          <dgm:animLvl val="lvl"/>
          <dgm:resizeHandles val="exact"/>
        </dgm:presLayoutVars>
      </dgm:prSet>
      <dgm:spPr/>
    </dgm:pt>
    <dgm:pt modelId="{D0056F98-0921-4667-9E59-1755A9AF00A9}" type="pres">
      <dgm:prSet presAssocID="{97E8A544-BEA9-40AF-815D-0035D420531E}" presName="parentText" presStyleLbl="node1" presStyleIdx="0" presStyleCnt="1" custLinFactNeighborY="-5394">
        <dgm:presLayoutVars>
          <dgm:chMax val="0"/>
          <dgm:bulletEnabled val="1"/>
        </dgm:presLayoutVars>
      </dgm:prSet>
      <dgm:spPr/>
    </dgm:pt>
    <dgm:pt modelId="{4BC3C9C0-90AE-48D0-B6E9-C137D97FD500}" type="pres">
      <dgm:prSet presAssocID="{97E8A544-BEA9-40AF-815D-0035D420531E}" presName="childText" presStyleLbl="revTx" presStyleIdx="0" presStyleCnt="1">
        <dgm:presLayoutVars>
          <dgm:bulletEnabled val="1"/>
        </dgm:presLayoutVars>
      </dgm:prSet>
      <dgm:spPr/>
    </dgm:pt>
  </dgm:ptLst>
  <dgm:cxnLst>
    <dgm:cxn modelId="{55924308-AF93-4433-B44F-83110D05B4E0}" type="presOf" srcId="{71A26179-DDDA-4922-A587-566725ACAADF}" destId="{4BC3C9C0-90AE-48D0-B6E9-C137D97FD500}" srcOrd="0" destOrd="1" presId="urn:microsoft.com/office/officeart/2005/8/layout/vList2"/>
    <dgm:cxn modelId="{A317430D-63A4-4787-8275-28BAA78F5CE5}" srcId="{7934A4DC-B958-450D-A168-344D6E4D1B95}" destId="{97E8A544-BEA9-40AF-815D-0035D420531E}" srcOrd="0" destOrd="0" parTransId="{76C70ABB-5DB9-466E-ADE0-EACD2D17B3BF}" sibTransId="{14A4A4A0-918A-4F98-889B-D113BBBCF395}"/>
    <dgm:cxn modelId="{263B4712-8722-4FA6-BF36-4853C471265C}" type="presOf" srcId="{9B21431E-1F23-47C6-9DEC-05D2F76C8790}" destId="{4BC3C9C0-90AE-48D0-B6E9-C137D97FD500}" srcOrd="0" destOrd="2" presId="urn:microsoft.com/office/officeart/2005/8/layout/vList2"/>
    <dgm:cxn modelId="{7155B61A-65EC-4E85-8D19-0CBED2F5B1D4}" type="presOf" srcId="{97E8A544-BEA9-40AF-815D-0035D420531E}" destId="{D0056F98-0921-4667-9E59-1755A9AF00A9}" srcOrd="0" destOrd="0" presId="urn:microsoft.com/office/officeart/2005/8/layout/vList2"/>
    <dgm:cxn modelId="{BB73342E-8C6B-4A7F-B464-05FFDB4B6311}" type="presOf" srcId="{7934A4DC-B958-450D-A168-344D6E4D1B95}" destId="{B5D404DB-408D-4F22-AE00-7DE063004BF5}" srcOrd="0" destOrd="0" presId="urn:microsoft.com/office/officeart/2005/8/layout/vList2"/>
    <dgm:cxn modelId="{AE9E083E-3514-4ACF-841D-170862E81D3F}" srcId="{97E8A544-BEA9-40AF-815D-0035D420531E}" destId="{346E1522-60A0-4752-9999-D761E569201C}" srcOrd="0" destOrd="0" parTransId="{88D52646-1DF2-4416-A495-F064F8A2D9AB}" sibTransId="{D093F12F-1261-421D-9D41-FD95C2E2471C}"/>
    <dgm:cxn modelId="{13451BA2-D513-4B85-80A5-E2CE127277D6}" srcId="{97E8A544-BEA9-40AF-815D-0035D420531E}" destId="{71A26179-DDDA-4922-A587-566725ACAADF}" srcOrd="1" destOrd="0" parTransId="{2BE6E6DC-9DE1-4950-8123-4F8BD20BCA5A}" sibTransId="{6EDF4D84-F72E-4BDB-AA63-B36ED3019077}"/>
    <dgm:cxn modelId="{ED8501CB-75D4-42ED-9F70-1C80E6E6707F}" type="presOf" srcId="{346E1522-60A0-4752-9999-D761E569201C}" destId="{4BC3C9C0-90AE-48D0-B6E9-C137D97FD500}" srcOrd="0" destOrd="0" presId="urn:microsoft.com/office/officeart/2005/8/layout/vList2"/>
    <dgm:cxn modelId="{4E6EEAD0-3E3B-4AA9-8E7C-02B78A99976C}" srcId="{97E8A544-BEA9-40AF-815D-0035D420531E}" destId="{9B21431E-1F23-47C6-9DEC-05D2F76C8790}" srcOrd="2" destOrd="0" parTransId="{690E8A3C-A40E-4626-898E-4DAA2348758F}" sibTransId="{4CB204E8-722F-4CA2-8CA7-B9B8B666ECEB}"/>
    <dgm:cxn modelId="{C6393718-8AD2-4008-93AB-6855F54FE3E8}" type="presParOf" srcId="{B5D404DB-408D-4F22-AE00-7DE063004BF5}" destId="{D0056F98-0921-4667-9E59-1755A9AF00A9}" srcOrd="0" destOrd="0" presId="urn:microsoft.com/office/officeart/2005/8/layout/vList2"/>
    <dgm:cxn modelId="{8971A0A8-93A4-4E4B-B466-C912B8B486E6}" type="presParOf" srcId="{B5D404DB-408D-4F22-AE00-7DE063004BF5}" destId="{4BC3C9C0-90AE-48D0-B6E9-C137D97FD500}" srcOrd="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6FCDD40-61C3-4E30-AB1B-EEA9AB563D5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2F513695-BEF0-4516-AE59-9F3A87777886}">
      <dgm:prSet custT="1"/>
      <dgm:spPr/>
      <dgm:t>
        <a:bodyPr/>
        <a:lstStyle/>
        <a:p>
          <a:pPr rtl="0"/>
          <a:r>
            <a:rPr lang="cs-CZ" sz="2800" dirty="0"/>
            <a:t>Opatření Racionalizace kočování včelstev od 1. 8. do 31. 12. 2022, tj. v tzv. přechodném období</a:t>
          </a:r>
        </a:p>
      </dgm:t>
    </dgm:pt>
    <dgm:pt modelId="{21EBA74E-358D-4C58-8777-F3A8E2251FC6}" type="parTrans" cxnId="{FB930894-6AA9-4FC6-8E95-2D149451D207}">
      <dgm:prSet/>
      <dgm:spPr/>
      <dgm:t>
        <a:bodyPr/>
        <a:lstStyle/>
        <a:p>
          <a:endParaRPr lang="cs-CZ"/>
        </a:p>
      </dgm:t>
    </dgm:pt>
    <dgm:pt modelId="{83C712F0-0064-422D-BF87-BE7FC61ADF77}" type="sibTrans" cxnId="{FB930894-6AA9-4FC6-8E95-2D149451D207}">
      <dgm:prSet/>
      <dgm:spPr/>
      <dgm:t>
        <a:bodyPr/>
        <a:lstStyle/>
        <a:p>
          <a:endParaRPr lang="cs-CZ"/>
        </a:p>
      </dgm:t>
    </dgm:pt>
    <dgm:pt modelId="{693C071B-8C87-4690-8DCC-6DDC002B4C00}">
      <dgm:prSet custT="1"/>
      <dgm:spPr/>
      <dgm:t>
        <a:bodyPr/>
        <a:lstStyle/>
        <a:p>
          <a:pPr rtl="0"/>
          <a:r>
            <a:rPr lang="cs-CZ" sz="2000" dirty="0"/>
            <a:t>Dotace je určena pro chovatele včel, kteří jsou evidováni u ČMSCH před datem 1. 1. 2020</a:t>
          </a:r>
        </a:p>
      </dgm:t>
    </dgm:pt>
    <dgm:pt modelId="{A2F452C7-5C74-4D54-A989-6BFEE49C2489}" type="parTrans" cxnId="{FD3F4392-F47E-4688-8856-DBA9DFC0B7CB}">
      <dgm:prSet/>
      <dgm:spPr/>
      <dgm:t>
        <a:bodyPr/>
        <a:lstStyle/>
        <a:p>
          <a:endParaRPr lang="cs-CZ"/>
        </a:p>
      </dgm:t>
    </dgm:pt>
    <dgm:pt modelId="{D6B2F662-7808-4361-92F4-8222D5BEA416}" type="sibTrans" cxnId="{FD3F4392-F47E-4688-8856-DBA9DFC0B7CB}">
      <dgm:prSet/>
      <dgm:spPr/>
      <dgm:t>
        <a:bodyPr/>
        <a:lstStyle/>
        <a:p>
          <a:endParaRPr lang="cs-CZ"/>
        </a:p>
      </dgm:t>
    </dgm:pt>
    <dgm:pt modelId="{98B80475-F116-4618-844F-F38BC7F160AC}">
      <dgm:prSet custT="1"/>
      <dgm:spPr/>
      <dgm:t>
        <a:bodyPr/>
        <a:lstStyle/>
        <a:p>
          <a:pPr rtl="0"/>
          <a:r>
            <a:rPr lang="cs-CZ" sz="2000" dirty="0"/>
            <a:t>Seznam dotovaných zařízení je uveden v příloze č. 3 nařízení vlády</a:t>
          </a:r>
        </a:p>
      </dgm:t>
    </dgm:pt>
    <dgm:pt modelId="{DD351234-3DEC-4489-9CDC-35FE97B8AE21}" type="parTrans" cxnId="{F5BC6E13-3AC9-4704-BB8A-D1680C7723B4}">
      <dgm:prSet/>
      <dgm:spPr/>
      <dgm:t>
        <a:bodyPr/>
        <a:lstStyle/>
        <a:p>
          <a:endParaRPr lang="cs-CZ"/>
        </a:p>
      </dgm:t>
    </dgm:pt>
    <dgm:pt modelId="{DF32E9BE-097E-4241-92B5-25139B58447F}" type="sibTrans" cxnId="{F5BC6E13-3AC9-4704-BB8A-D1680C7723B4}">
      <dgm:prSet/>
      <dgm:spPr/>
      <dgm:t>
        <a:bodyPr/>
        <a:lstStyle/>
        <a:p>
          <a:endParaRPr lang="cs-CZ"/>
        </a:p>
      </dgm:t>
    </dgm:pt>
    <dgm:pt modelId="{FD4D7762-3153-4608-A584-7ABB1E6F3776}">
      <dgm:prSet custT="1"/>
      <dgm:spPr/>
      <dgm:t>
        <a:bodyPr/>
        <a:lstStyle/>
        <a:p>
          <a:pPr rtl="0"/>
          <a:r>
            <a:rPr lang="cs-CZ" sz="2000" dirty="0"/>
            <a:t>Pro jednotlivá zařízení je stanovena maximální výše dotace, která může být krácena z důvodů převisu požadavků a tím překročení alokované částky </a:t>
          </a:r>
        </a:p>
      </dgm:t>
    </dgm:pt>
    <dgm:pt modelId="{19587CDF-4342-4B41-B1F7-0B3EF012C0B3}" type="parTrans" cxnId="{D1ACDF6D-D16F-40CA-9464-2B19508BF7C8}">
      <dgm:prSet/>
      <dgm:spPr/>
      <dgm:t>
        <a:bodyPr/>
        <a:lstStyle/>
        <a:p>
          <a:endParaRPr lang="cs-CZ"/>
        </a:p>
      </dgm:t>
    </dgm:pt>
    <dgm:pt modelId="{3BF427AB-533B-4426-B3FD-14831775626A}" type="sibTrans" cxnId="{D1ACDF6D-D16F-40CA-9464-2B19508BF7C8}">
      <dgm:prSet/>
      <dgm:spPr/>
      <dgm:t>
        <a:bodyPr/>
        <a:lstStyle/>
        <a:p>
          <a:endParaRPr lang="cs-CZ"/>
        </a:p>
      </dgm:t>
    </dgm:pt>
    <dgm:pt modelId="{8103C1A3-0C73-4664-998E-9D7D49B9BDC8}">
      <dgm:prSet custT="1"/>
      <dgm:spPr/>
      <dgm:t>
        <a:bodyPr/>
        <a:lstStyle/>
        <a:p>
          <a:pPr rtl="0"/>
          <a:r>
            <a:rPr lang="cs-CZ" sz="2000" dirty="0"/>
            <a:t>Povinnost chovatele včel vést po dobu 5-ti let písemnou evidenci kočování včelstev</a:t>
          </a:r>
        </a:p>
      </dgm:t>
    </dgm:pt>
    <dgm:pt modelId="{485B3638-746B-41A1-950E-ADA80B5761EE}" type="parTrans" cxnId="{FFBA0C20-4A9A-47A1-8522-76C52C5AD6F7}">
      <dgm:prSet/>
      <dgm:spPr/>
      <dgm:t>
        <a:bodyPr/>
        <a:lstStyle/>
        <a:p>
          <a:endParaRPr lang="cs-CZ"/>
        </a:p>
      </dgm:t>
    </dgm:pt>
    <dgm:pt modelId="{1977326B-06E3-48EE-984A-BAFECD01E076}" type="sibTrans" cxnId="{FFBA0C20-4A9A-47A1-8522-76C52C5AD6F7}">
      <dgm:prSet/>
      <dgm:spPr/>
      <dgm:t>
        <a:bodyPr/>
        <a:lstStyle/>
        <a:p>
          <a:endParaRPr lang="cs-CZ"/>
        </a:p>
      </dgm:t>
    </dgm:pt>
    <dgm:pt modelId="{E64C3D26-A934-4A46-89D0-3F49358912F4}" type="pres">
      <dgm:prSet presAssocID="{96FCDD40-61C3-4E30-AB1B-EEA9AB563D52}" presName="linear" presStyleCnt="0">
        <dgm:presLayoutVars>
          <dgm:animLvl val="lvl"/>
          <dgm:resizeHandles val="exact"/>
        </dgm:presLayoutVars>
      </dgm:prSet>
      <dgm:spPr/>
    </dgm:pt>
    <dgm:pt modelId="{BD20FFA0-4844-49DC-8B72-9B9F2DA411EE}" type="pres">
      <dgm:prSet presAssocID="{2F513695-BEF0-4516-AE59-9F3A87777886}" presName="parentText" presStyleLbl="node1" presStyleIdx="0" presStyleCnt="1" custScaleY="63187" custLinFactNeighborY="-11682">
        <dgm:presLayoutVars>
          <dgm:chMax val="0"/>
          <dgm:bulletEnabled val="1"/>
        </dgm:presLayoutVars>
      </dgm:prSet>
      <dgm:spPr/>
    </dgm:pt>
    <dgm:pt modelId="{E1E915A3-B278-4EC8-BC92-6BF9B7207DD8}" type="pres">
      <dgm:prSet presAssocID="{2F513695-BEF0-4516-AE59-9F3A87777886}" presName="childText" presStyleLbl="revTx" presStyleIdx="0" presStyleCnt="1" custScaleY="95234">
        <dgm:presLayoutVars>
          <dgm:bulletEnabled val="1"/>
        </dgm:presLayoutVars>
      </dgm:prSet>
      <dgm:spPr/>
    </dgm:pt>
  </dgm:ptLst>
  <dgm:cxnLst>
    <dgm:cxn modelId="{F5BC6E13-3AC9-4704-BB8A-D1680C7723B4}" srcId="{2F513695-BEF0-4516-AE59-9F3A87777886}" destId="{98B80475-F116-4618-844F-F38BC7F160AC}" srcOrd="1" destOrd="0" parTransId="{DD351234-3DEC-4489-9CDC-35FE97B8AE21}" sibTransId="{DF32E9BE-097E-4241-92B5-25139B58447F}"/>
    <dgm:cxn modelId="{FFBA0C20-4A9A-47A1-8522-76C52C5AD6F7}" srcId="{2F513695-BEF0-4516-AE59-9F3A87777886}" destId="{8103C1A3-0C73-4664-998E-9D7D49B9BDC8}" srcOrd="3" destOrd="0" parTransId="{485B3638-746B-41A1-950E-ADA80B5761EE}" sibTransId="{1977326B-06E3-48EE-984A-BAFECD01E076}"/>
    <dgm:cxn modelId="{32054735-CE2E-4CE6-B592-D0763BE491DA}" type="presOf" srcId="{8103C1A3-0C73-4664-998E-9D7D49B9BDC8}" destId="{E1E915A3-B278-4EC8-BC92-6BF9B7207DD8}" srcOrd="0" destOrd="3" presId="urn:microsoft.com/office/officeart/2005/8/layout/vList2"/>
    <dgm:cxn modelId="{38183A40-FAD6-4AFD-8F4D-1B161A74325A}" type="presOf" srcId="{693C071B-8C87-4690-8DCC-6DDC002B4C00}" destId="{E1E915A3-B278-4EC8-BC92-6BF9B7207DD8}" srcOrd="0" destOrd="0" presId="urn:microsoft.com/office/officeart/2005/8/layout/vList2"/>
    <dgm:cxn modelId="{1333FB41-144C-4CCB-A371-692F09952269}" type="presOf" srcId="{FD4D7762-3153-4608-A584-7ABB1E6F3776}" destId="{E1E915A3-B278-4EC8-BC92-6BF9B7207DD8}" srcOrd="0" destOrd="2" presId="urn:microsoft.com/office/officeart/2005/8/layout/vList2"/>
    <dgm:cxn modelId="{D1ACDF6D-D16F-40CA-9464-2B19508BF7C8}" srcId="{2F513695-BEF0-4516-AE59-9F3A87777886}" destId="{FD4D7762-3153-4608-A584-7ABB1E6F3776}" srcOrd="2" destOrd="0" parTransId="{19587CDF-4342-4B41-B1F7-0B3EF012C0B3}" sibTransId="{3BF427AB-533B-4426-B3FD-14831775626A}"/>
    <dgm:cxn modelId="{0E48AC90-BB0C-43A4-9039-76BAB6B99416}" type="presOf" srcId="{98B80475-F116-4618-844F-F38BC7F160AC}" destId="{E1E915A3-B278-4EC8-BC92-6BF9B7207DD8}" srcOrd="0" destOrd="1" presId="urn:microsoft.com/office/officeart/2005/8/layout/vList2"/>
    <dgm:cxn modelId="{FD3F4392-F47E-4688-8856-DBA9DFC0B7CB}" srcId="{2F513695-BEF0-4516-AE59-9F3A87777886}" destId="{693C071B-8C87-4690-8DCC-6DDC002B4C00}" srcOrd="0" destOrd="0" parTransId="{A2F452C7-5C74-4D54-A989-6BFEE49C2489}" sibTransId="{D6B2F662-7808-4361-92F4-8222D5BEA416}"/>
    <dgm:cxn modelId="{FB930894-6AA9-4FC6-8E95-2D149451D207}" srcId="{96FCDD40-61C3-4E30-AB1B-EEA9AB563D52}" destId="{2F513695-BEF0-4516-AE59-9F3A87777886}" srcOrd="0" destOrd="0" parTransId="{21EBA74E-358D-4C58-8777-F3A8E2251FC6}" sibTransId="{83C712F0-0064-422D-BF87-BE7FC61ADF77}"/>
    <dgm:cxn modelId="{7016ADB6-7AE7-47AC-B4F0-DB52F2081D0F}" type="presOf" srcId="{2F513695-BEF0-4516-AE59-9F3A87777886}" destId="{BD20FFA0-4844-49DC-8B72-9B9F2DA411EE}" srcOrd="0" destOrd="0" presId="urn:microsoft.com/office/officeart/2005/8/layout/vList2"/>
    <dgm:cxn modelId="{A3DE28D6-D455-4B70-BD1D-E2249A9A1B07}" type="presOf" srcId="{96FCDD40-61C3-4E30-AB1B-EEA9AB563D52}" destId="{E64C3D26-A934-4A46-89D0-3F49358912F4}" srcOrd="0" destOrd="0" presId="urn:microsoft.com/office/officeart/2005/8/layout/vList2"/>
    <dgm:cxn modelId="{1B06906F-61A4-4C33-80DE-58FF18DCA6AE}" type="presParOf" srcId="{E64C3D26-A934-4A46-89D0-3F49358912F4}" destId="{BD20FFA0-4844-49DC-8B72-9B9F2DA411EE}" srcOrd="0" destOrd="0" presId="urn:microsoft.com/office/officeart/2005/8/layout/vList2"/>
    <dgm:cxn modelId="{BA5ABB2C-C490-4401-84BA-40798671C437}" type="presParOf" srcId="{E64C3D26-A934-4A46-89D0-3F49358912F4}" destId="{E1E915A3-B278-4EC8-BC92-6BF9B7207DD8}"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4400569-ECE1-4D37-B912-80AD8D75CCF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C70F4219-F8C9-4818-A357-D277A2F624D1}">
      <dgm:prSet custT="1"/>
      <dgm:spPr/>
      <dgm:t>
        <a:bodyPr/>
        <a:lstStyle/>
        <a:p>
          <a:pPr rtl="0"/>
          <a:r>
            <a:rPr lang="cs-CZ" sz="2800" dirty="0"/>
            <a:t>Opatření Úhrada nákladů na rozbory medu od 1. 8. do 31. 12. 2022, tj. v tzv. přechodném období   </a:t>
          </a:r>
        </a:p>
      </dgm:t>
    </dgm:pt>
    <dgm:pt modelId="{A960610C-4B79-4B53-9169-349A2EB2AFC2}" type="parTrans" cxnId="{4AD8B42E-2316-40B3-AD9D-5EB8D4A165BF}">
      <dgm:prSet/>
      <dgm:spPr/>
      <dgm:t>
        <a:bodyPr/>
        <a:lstStyle/>
        <a:p>
          <a:endParaRPr lang="cs-CZ"/>
        </a:p>
      </dgm:t>
    </dgm:pt>
    <dgm:pt modelId="{CDCF286C-02C6-48F5-99EF-E59BA783A497}" type="sibTrans" cxnId="{4AD8B42E-2316-40B3-AD9D-5EB8D4A165BF}">
      <dgm:prSet/>
      <dgm:spPr/>
      <dgm:t>
        <a:bodyPr/>
        <a:lstStyle/>
        <a:p>
          <a:endParaRPr lang="cs-CZ"/>
        </a:p>
      </dgm:t>
    </dgm:pt>
    <dgm:pt modelId="{E216BFDE-93A6-4C52-8499-D903F17605D1}">
      <dgm:prSet custT="1"/>
      <dgm:spPr/>
      <dgm:t>
        <a:bodyPr/>
        <a:lstStyle/>
        <a:p>
          <a:pPr rtl="0"/>
          <a:r>
            <a:rPr lang="cs-CZ" sz="2000" dirty="0"/>
            <a:t>Dotace činí 800 Kč na fyzikálně – chemický rozbor </a:t>
          </a:r>
        </a:p>
      </dgm:t>
    </dgm:pt>
    <dgm:pt modelId="{CF2B4EA4-71F2-42F9-A45C-8CF5E0DBA171}" type="parTrans" cxnId="{11012614-0908-45DC-8B45-3C3E7B03E403}">
      <dgm:prSet/>
      <dgm:spPr/>
      <dgm:t>
        <a:bodyPr/>
        <a:lstStyle/>
        <a:p>
          <a:endParaRPr lang="cs-CZ"/>
        </a:p>
      </dgm:t>
    </dgm:pt>
    <dgm:pt modelId="{52D4A177-05DB-4511-B75E-03599E9FA595}" type="sibTrans" cxnId="{11012614-0908-45DC-8B45-3C3E7B03E403}">
      <dgm:prSet/>
      <dgm:spPr/>
      <dgm:t>
        <a:bodyPr/>
        <a:lstStyle/>
        <a:p>
          <a:endParaRPr lang="cs-CZ"/>
        </a:p>
      </dgm:t>
    </dgm:pt>
    <dgm:pt modelId="{7FA9182D-FC1F-4305-ACF3-912B45AEA0F8}">
      <dgm:prSet custT="1"/>
      <dgm:spPr/>
      <dgm:t>
        <a:bodyPr/>
        <a:lstStyle/>
        <a:p>
          <a:pPr rtl="0"/>
          <a:r>
            <a:rPr lang="cs-CZ" sz="2000" dirty="0"/>
            <a:t>Dotace činí 400 Kč – rozbor na přítomnost spor </a:t>
          </a:r>
          <a:r>
            <a:rPr lang="cs-CZ" sz="2000" dirty="0" err="1"/>
            <a:t>Paenibacillus</a:t>
          </a:r>
          <a:r>
            <a:rPr lang="cs-CZ" sz="2000" dirty="0"/>
            <a:t> </a:t>
          </a:r>
          <a:r>
            <a:rPr lang="cs-CZ" sz="2000" dirty="0" err="1"/>
            <a:t>larvae</a:t>
          </a:r>
          <a:endParaRPr lang="cs-CZ" sz="2000" dirty="0"/>
        </a:p>
      </dgm:t>
    </dgm:pt>
    <dgm:pt modelId="{87A855F7-4A6D-4209-8E7C-759DDC717F90}" type="parTrans" cxnId="{3AF03E7F-16AA-42F2-9AF5-44E2E3DB0D04}">
      <dgm:prSet/>
      <dgm:spPr/>
      <dgm:t>
        <a:bodyPr/>
        <a:lstStyle/>
        <a:p>
          <a:endParaRPr lang="cs-CZ"/>
        </a:p>
      </dgm:t>
    </dgm:pt>
    <dgm:pt modelId="{044C0550-E6AA-452D-AA0E-433FE0D598D3}" type="sibTrans" cxnId="{3AF03E7F-16AA-42F2-9AF5-44E2E3DB0D04}">
      <dgm:prSet/>
      <dgm:spPr/>
      <dgm:t>
        <a:bodyPr/>
        <a:lstStyle/>
        <a:p>
          <a:endParaRPr lang="cs-CZ"/>
        </a:p>
      </dgm:t>
    </dgm:pt>
    <dgm:pt modelId="{69F4A863-3465-4164-936E-CD2A93552D4E}">
      <dgm:prSet custT="1"/>
      <dgm:spPr/>
      <dgm:t>
        <a:bodyPr/>
        <a:lstStyle/>
        <a:p>
          <a:pPr rtl="0"/>
          <a:r>
            <a:rPr lang="cs-CZ" sz="2000" dirty="0"/>
            <a:t>Chovatel včel má nárok na dotaci nejvýše u 4 vzorků medu za dotační období</a:t>
          </a:r>
        </a:p>
      </dgm:t>
    </dgm:pt>
    <dgm:pt modelId="{4EF910F5-D9EB-4C89-AB89-C58D335CB2AC}" type="parTrans" cxnId="{39C1850C-31CD-4C6C-A3D7-AD737D0DE2F0}">
      <dgm:prSet/>
      <dgm:spPr/>
      <dgm:t>
        <a:bodyPr/>
        <a:lstStyle/>
        <a:p>
          <a:endParaRPr lang="cs-CZ"/>
        </a:p>
      </dgm:t>
    </dgm:pt>
    <dgm:pt modelId="{90C5C2ED-F3AC-4608-B335-FD444C125F9A}" type="sibTrans" cxnId="{39C1850C-31CD-4C6C-A3D7-AD737D0DE2F0}">
      <dgm:prSet/>
      <dgm:spPr/>
      <dgm:t>
        <a:bodyPr/>
        <a:lstStyle/>
        <a:p>
          <a:endParaRPr lang="cs-CZ"/>
        </a:p>
      </dgm:t>
    </dgm:pt>
    <dgm:pt modelId="{AAF7322C-2FAB-44DB-9F58-C7A83295542D}">
      <dgm:prSet custT="1"/>
      <dgm:spPr/>
      <dgm:t>
        <a:bodyPr/>
        <a:lstStyle/>
        <a:p>
          <a:pPr rtl="0"/>
          <a:r>
            <a:rPr lang="cs-CZ" sz="2000" dirty="0"/>
            <a:t>Dotace je určena na úhradu fyzikálně – chemických rozborů medu a rozborů na přítomnost spor </a:t>
          </a:r>
          <a:r>
            <a:rPr lang="cs-CZ" sz="2000" dirty="0" err="1"/>
            <a:t>Paenibacillus</a:t>
          </a:r>
          <a:r>
            <a:rPr lang="cs-CZ" sz="2000" dirty="0"/>
            <a:t> </a:t>
          </a:r>
          <a:r>
            <a:rPr lang="cs-CZ" sz="2000" dirty="0" err="1"/>
            <a:t>larvae</a:t>
          </a:r>
          <a:r>
            <a:rPr lang="cs-CZ" sz="2000" dirty="0"/>
            <a:t>  </a:t>
          </a:r>
          <a:endParaRPr lang="cs-CZ" sz="1800" dirty="0"/>
        </a:p>
      </dgm:t>
    </dgm:pt>
    <dgm:pt modelId="{DE5567BB-ECA7-4363-929C-4AE6B28BAD19}" type="parTrans" cxnId="{B6D7F4F3-64F2-4FB3-9FA6-E0525DC9E5DF}">
      <dgm:prSet/>
      <dgm:spPr/>
      <dgm:t>
        <a:bodyPr/>
        <a:lstStyle/>
        <a:p>
          <a:endParaRPr lang="cs-CZ"/>
        </a:p>
      </dgm:t>
    </dgm:pt>
    <dgm:pt modelId="{81E6E090-8644-44F5-8A3D-F5214A43F688}" type="sibTrans" cxnId="{B6D7F4F3-64F2-4FB3-9FA6-E0525DC9E5DF}">
      <dgm:prSet/>
      <dgm:spPr/>
      <dgm:t>
        <a:bodyPr/>
        <a:lstStyle/>
        <a:p>
          <a:endParaRPr lang="cs-CZ"/>
        </a:p>
      </dgm:t>
    </dgm:pt>
    <dgm:pt modelId="{D9186AF8-9595-4F1D-A05F-D18F210C540E}" type="pres">
      <dgm:prSet presAssocID="{04400569-ECE1-4D37-B912-80AD8D75CCF4}" presName="linear" presStyleCnt="0">
        <dgm:presLayoutVars>
          <dgm:animLvl val="lvl"/>
          <dgm:resizeHandles val="exact"/>
        </dgm:presLayoutVars>
      </dgm:prSet>
      <dgm:spPr/>
    </dgm:pt>
    <dgm:pt modelId="{8916030D-B993-45F5-AE68-759F55255055}" type="pres">
      <dgm:prSet presAssocID="{C70F4219-F8C9-4818-A357-D277A2F624D1}" presName="parentText" presStyleLbl="node1" presStyleIdx="0" presStyleCnt="1" custScaleY="199955" custLinFactNeighborX="-148" custLinFactNeighborY="-10191">
        <dgm:presLayoutVars>
          <dgm:chMax val="0"/>
          <dgm:bulletEnabled val="1"/>
        </dgm:presLayoutVars>
      </dgm:prSet>
      <dgm:spPr/>
    </dgm:pt>
    <dgm:pt modelId="{9457D98C-5FAC-4B2E-9DC0-336FEB8325FD}" type="pres">
      <dgm:prSet presAssocID="{C70F4219-F8C9-4818-A357-D277A2F624D1}" presName="childText" presStyleLbl="revTx" presStyleIdx="0" presStyleCnt="1" custAng="0" custScaleY="336374" custLinFactNeighborX="-148" custLinFactNeighborY="55588">
        <dgm:presLayoutVars>
          <dgm:bulletEnabled val="1"/>
        </dgm:presLayoutVars>
      </dgm:prSet>
      <dgm:spPr/>
    </dgm:pt>
  </dgm:ptLst>
  <dgm:cxnLst>
    <dgm:cxn modelId="{39C1850C-31CD-4C6C-A3D7-AD737D0DE2F0}" srcId="{C70F4219-F8C9-4818-A357-D277A2F624D1}" destId="{69F4A863-3465-4164-936E-CD2A93552D4E}" srcOrd="3" destOrd="0" parTransId="{4EF910F5-D9EB-4C89-AB89-C58D335CB2AC}" sibTransId="{90C5C2ED-F3AC-4608-B335-FD444C125F9A}"/>
    <dgm:cxn modelId="{11012614-0908-45DC-8B45-3C3E7B03E403}" srcId="{C70F4219-F8C9-4818-A357-D277A2F624D1}" destId="{E216BFDE-93A6-4C52-8499-D903F17605D1}" srcOrd="1" destOrd="0" parTransId="{CF2B4EA4-71F2-42F9-A45C-8CF5E0DBA171}" sibTransId="{52D4A177-05DB-4511-B75E-03599E9FA595}"/>
    <dgm:cxn modelId="{4AD8B42E-2316-40B3-AD9D-5EB8D4A165BF}" srcId="{04400569-ECE1-4D37-B912-80AD8D75CCF4}" destId="{C70F4219-F8C9-4818-A357-D277A2F624D1}" srcOrd="0" destOrd="0" parTransId="{A960610C-4B79-4B53-9169-349A2EB2AFC2}" sibTransId="{CDCF286C-02C6-48F5-99EF-E59BA783A497}"/>
    <dgm:cxn modelId="{4903C330-F72E-4F60-B8C5-49BA84447486}" type="presOf" srcId="{E216BFDE-93A6-4C52-8499-D903F17605D1}" destId="{9457D98C-5FAC-4B2E-9DC0-336FEB8325FD}" srcOrd="0" destOrd="1" presId="urn:microsoft.com/office/officeart/2005/8/layout/vList2"/>
    <dgm:cxn modelId="{56092F48-2120-4379-94F6-25654C73D9FE}" type="presOf" srcId="{69F4A863-3465-4164-936E-CD2A93552D4E}" destId="{9457D98C-5FAC-4B2E-9DC0-336FEB8325FD}" srcOrd="0" destOrd="3" presId="urn:microsoft.com/office/officeart/2005/8/layout/vList2"/>
    <dgm:cxn modelId="{04D62E4B-A2C2-44D6-B499-E1C4F65ACA84}" type="presOf" srcId="{04400569-ECE1-4D37-B912-80AD8D75CCF4}" destId="{D9186AF8-9595-4F1D-A05F-D18F210C540E}" srcOrd="0" destOrd="0" presId="urn:microsoft.com/office/officeart/2005/8/layout/vList2"/>
    <dgm:cxn modelId="{3AF03E7F-16AA-42F2-9AF5-44E2E3DB0D04}" srcId="{C70F4219-F8C9-4818-A357-D277A2F624D1}" destId="{7FA9182D-FC1F-4305-ACF3-912B45AEA0F8}" srcOrd="2" destOrd="0" parTransId="{87A855F7-4A6D-4209-8E7C-759DDC717F90}" sibTransId="{044C0550-E6AA-452D-AA0E-433FE0D598D3}"/>
    <dgm:cxn modelId="{B168C1B5-EB65-4CC4-8EE5-DE4E77F171FD}" type="presOf" srcId="{C70F4219-F8C9-4818-A357-D277A2F624D1}" destId="{8916030D-B993-45F5-AE68-759F55255055}" srcOrd="0" destOrd="0" presId="urn:microsoft.com/office/officeart/2005/8/layout/vList2"/>
    <dgm:cxn modelId="{1CF7FFB7-B7FE-4BB8-8DA8-CDE09D1422A2}" type="presOf" srcId="{AAF7322C-2FAB-44DB-9F58-C7A83295542D}" destId="{9457D98C-5FAC-4B2E-9DC0-336FEB8325FD}" srcOrd="0" destOrd="0" presId="urn:microsoft.com/office/officeart/2005/8/layout/vList2"/>
    <dgm:cxn modelId="{A40010C8-2D06-408E-8805-2A2532C33E2F}" type="presOf" srcId="{7FA9182D-FC1F-4305-ACF3-912B45AEA0F8}" destId="{9457D98C-5FAC-4B2E-9DC0-336FEB8325FD}" srcOrd="0" destOrd="2" presId="urn:microsoft.com/office/officeart/2005/8/layout/vList2"/>
    <dgm:cxn modelId="{B6D7F4F3-64F2-4FB3-9FA6-E0525DC9E5DF}" srcId="{C70F4219-F8C9-4818-A357-D277A2F624D1}" destId="{AAF7322C-2FAB-44DB-9F58-C7A83295542D}" srcOrd="0" destOrd="0" parTransId="{DE5567BB-ECA7-4363-929C-4AE6B28BAD19}" sibTransId="{81E6E090-8644-44F5-8A3D-F5214A43F688}"/>
    <dgm:cxn modelId="{0FDCB8FC-F841-49E6-9357-A7F7BD821498}" type="presParOf" srcId="{D9186AF8-9595-4F1D-A05F-D18F210C540E}" destId="{8916030D-B993-45F5-AE68-759F55255055}" srcOrd="0" destOrd="0" presId="urn:microsoft.com/office/officeart/2005/8/layout/vList2"/>
    <dgm:cxn modelId="{67EA02D5-F9EB-4342-BA73-5266C77254A8}" type="presParOf" srcId="{D9186AF8-9595-4F1D-A05F-D18F210C540E}" destId="{9457D98C-5FAC-4B2E-9DC0-336FEB8325FD}"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58D42E-DEC7-4A08-B00D-263A990D45D3}">
      <dsp:nvSpPr>
        <dsp:cNvPr id="0" name=""/>
        <dsp:cNvSpPr/>
      </dsp:nvSpPr>
      <dsp:spPr>
        <a:xfrm>
          <a:off x="0" y="0"/>
          <a:ext cx="1048038" cy="1048038"/>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F6490F-5A5A-46FB-BB8F-7B19B750B179}">
      <dsp:nvSpPr>
        <dsp:cNvPr id="0" name=""/>
        <dsp:cNvSpPr/>
      </dsp:nvSpPr>
      <dsp:spPr>
        <a:xfrm>
          <a:off x="524019" y="0"/>
          <a:ext cx="7362681" cy="104803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cs-CZ" sz="2600" b="1" kern="1200" dirty="0"/>
            <a:t>Evropské dotace </a:t>
          </a:r>
        </a:p>
        <a:p>
          <a:pPr marL="0" lvl="0" indent="0" algn="ctr" defTabSz="1155700" rtl="0">
            <a:lnSpc>
              <a:spcPct val="90000"/>
            </a:lnSpc>
            <a:spcBef>
              <a:spcPct val="0"/>
            </a:spcBef>
            <a:spcAft>
              <a:spcPct val="35000"/>
            </a:spcAft>
            <a:buNone/>
          </a:pPr>
          <a:r>
            <a:rPr lang="cs-CZ" sz="2600" b="1" kern="1200" dirty="0"/>
            <a:t>podle Nařízení vlády č. 148/2019 Sb. </a:t>
          </a:r>
          <a:endParaRPr lang="cs-CZ" sz="2600" kern="1200" dirty="0"/>
        </a:p>
      </dsp:txBody>
      <dsp:txXfrm>
        <a:off x="524019" y="0"/>
        <a:ext cx="7362681" cy="104803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4ED2F9-7C80-48BD-9984-FAD0B4417FFA}">
      <dsp:nvSpPr>
        <dsp:cNvPr id="0" name=""/>
        <dsp:cNvSpPr/>
      </dsp:nvSpPr>
      <dsp:spPr>
        <a:xfrm rot="5400000">
          <a:off x="-1311245" y="1316848"/>
          <a:ext cx="5728806" cy="310631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2222500" rtl="0">
            <a:lnSpc>
              <a:spcPct val="90000"/>
            </a:lnSpc>
            <a:spcBef>
              <a:spcPct val="0"/>
            </a:spcBef>
            <a:spcAft>
              <a:spcPct val="35000"/>
            </a:spcAft>
            <a:buNone/>
          </a:pPr>
          <a:r>
            <a:rPr lang="cs-CZ" sz="5000" kern="1200" dirty="0"/>
            <a:t>Upozornění</a:t>
          </a:r>
        </a:p>
      </dsp:txBody>
      <dsp:txXfrm rot="-5400000">
        <a:off x="1" y="1558761"/>
        <a:ext cx="3106315" cy="2622491"/>
      </dsp:txXfrm>
    </dsp:sp>
    <dsp:sp modelId="{1AF1C804-3998-421F-9925-AA14FAD2D5A6}">
      <dsp:nvSpPr>
        <dsp:cNvPr id="0" name=""/>
        <dsp:cNvSpPr/>
      </dsp:nvSpPr>
      <dsp:spPr>
        <a:xfrm rot="5400000">
          <a:off x="3348227" y="-222905"/>
          <a:ext cx="4175648" cy="465947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pPr>
          <a:r>
            <a:rPr lang="cs-CZ" sz="1800" kern="1200" dirty="0"/>
            <a:t>propagační tiskoviny a předměty musí svým obsahem souviset s odvětvím včelařství  </a:t>
          </a:r>
        </a:p>
        <a:p>
          <a:pPr marL="171450" lvl="1" indent="-171450" algn="l" defTabSz="800100" rtl="0">
            <a:lnSpc>
              <a:spcPct val="90000"/>
            </a:lnSpc>
            <a:spcBef>
              <a:spcPct val="0"/>
            </a:spcBef>
            <a:spcAft>
              <a:spcPct val="15000"/>
            </a:spcAft>
            <a:buChar char="•"/>
          </a:pPr>
          <a:r>
            <a:rPr lang="cs-CZ" sz="1800" kern="1200" dirty="0"/>
            <a:t>dotovat lze pouze propagační tiskoviny a předměty, na které není čerpána jiná dotace </a:t>
          </a:r>
        </a:p>
        <a:p>
          <a:pPr marL="171450" lvl="1" indent="-171450" algn="l" defTabSz="800100" rtl="0">
            <a:lnSpc>
              <a:spcPct val="90000"/>
            </a:lnSpc>
            <a:spcBef>
              <a:spcPct val="0"/>
            </a:spcBef>
            <a:spcAft>
              <a:spcPct val="15000"/>
            </a:spcAft>
            <a:buChar char="•"/>
          </a:pPr>
          <a:r>
            <a:rPr lang="cs-CZ" sz="1800" kern="1200" dirty="0"/>
            <a:t>při pořizování propagačních  tiskovin a předmětů dbejte na hospodárnost, účelnost a efektivnost </a:t>
          </a:r>
        </a:p>
        <a:p>
          <a:pPr marL="171450" lvl="1" indent="-171450" algn="l" defTabSz="800100" rtl="0">
            <a:lnSpc>
              <a:spcPct val="90000"/>
            </a:lnSpc>
            <a:spcBef>
              <a:spcPct val="0"/>
            </a:spcBef>
            <a:spcAft>
              <a:spcPct val="15000"/>
            </a:spcAft>
            <a:buChar char="•"/>
          </a:pPr>
          <a:r>
            <a:rPr lang="cs-CZ" sz="1800" kern="1200" dirty="0"/>
            <a:t>dotaci nelze poskytnout na tvorbu a vydání audiovizuálních materiálů a tvorbu internetových stránek</a:t>
          </a:r>
        </a:p>
        <a:p>
          <a:pPr marL="171450" lvl="1" indent="-171450" algn="l" defTabSz="800100" rtl="0">
            <a:lnSpc>
              <a:spcPct val="90000"/>
            </a:lnSpc>
            <a:spcBef>
              <a:spcPct val="0"/>
            </a:spcBef>
            <a:spcAft>
              <a:spcPct val="15000"/>
            </a:spcAft>
            <a:buChar char="•"/>
          </a:pPr>
          <a:r>
            <a:rPr lang="cs-CZ" sz="1800" kern="1200" dirty="0"/>
            <a:t>výše dotace činí 90% doložených nákladů, dotace se vypočítává bez poštovného, balného a dopravy</a:t>
          </a:r>
        </a:p>
        <a:p>
          <a:pPr marL="171450" lvl="1" indent="-171450" algn="l" defTabSz="800100" rtl="0">
            <a:lnSpc>
              <a:spcPct val="90000"/>
            </a:lnSpc>
            <a:spcBef>
              <a:spcPct val="0"/>
            </a:spcBef>
            <a:spcAft>
              <a:spcPct val="15000"/>
            </a:spcAft>
            <a:buChar char="•"/>
          </a:pPr>
          <a:endParaRPr lang="cs-CZ" sz="1800" kern="1200" dirty="0"/>
        </a:p>
        <a:p>
          <a:pPr marL="171450" lvl="1" indent="-171450" algn="l" defTabSz="800100" rtl="0">
            <a:lnSpc>
              <a:spcPct val="90000"/>
            </a:lnSpc>
            <a:spcBef>
              <a:spcPct val="0"/>
            </a:spcBef>
            <a:spcAft>
              <a:spcPct val="15000"/>
            </a:spcAft>
            <a:buChar char="•"/>
          </a:pPr>
          <a:endParaRPr lang="cs-CZ" sz="1800" kern="1200" dirty="0"/>
        </a:p>
      </dsp:txBody>
      <dsp:txXfrm rot="-5400000">
        <a:off x="3106315" y="222845"/>
        <a:ext cx="4455634" cy="376797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4ED2F9-7C80-48BD-9984-FAD0B4417FFA}">
      <dsp:nvSpPr>
        <dsp:cNvPr id="0" name=""/>
        <dsp:cNvSpPr/>
      </dsp:nvSpPr>
      <dsp:spPr>
        <a:xfrm rot="5400000">
          <a:off x="-1316848" y="1316848"/>
          <a:ext cx="5740012" cy="310631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2222500" rtl="0">
            <a:lnSpc>
              <a:spcPct val="90000"/>
            </a:lnSpc>
            <a:spcBef>
              <a:spcPct val="0"/>
            </a:spcBef>
            <a:spcAft>
              <a:spcPct val="35000"/>
            </a:spcAft>
            <a:buNone/>
          </a:pPr>
          <a:r>
            <a:rPr lang="cs-CZ" sz="5000" kern="1200" dirty="0"/>
            <a:t>Upozornění</a:t>
          </a:r>
        </a:p>
      </dsp:txBody>
      <dsp:txXfrm rot="-5400000">
        <a:off x="1" y="1553158"/>
        <a:ext cx="3106315" cy="2633697"/>
      </dsp:txXfrm>
    </dsp:sp>
    <dsp:sp modelId="{1AF1C804-3998-421F-9925-AA14FAD2D5A6}">
      <dsp:nvSpPr>
        <dsp:cNvPr id="0" name=""/>
        <dsp:cNvSpPr/>
      </dsp:nvSpPr>
      <dsp:spPr>
        <a:xfrm rot="5400000">
          <a:off x="3342624" y="-222869"/>
          <a:ext cx="4186854" cy="465947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pPr>
          <a:endParaRPr lang="cs-CZ" sz="1800" kern="1200" dirty="0"/>
        </a:p>
        <a:p>
          <a:pPr marL="171450" lvl="1" indent="-171450" algn="l" defTabSz="800100" rtl="0">
            <a:lnSpc>
              <a:spcPct val="90000"/>
            </a:lnSpc>
            <a:spcBef>
              <a:spcPct val="0"/>
            </a:spcBef>
            <a:spcAft>
              <a:spcPct val="15000"/>
            </a:spcAft>
            <a:buChar char="•"/>
          </a:pPr>
          <a:r>
            <a:rPr lang="cs-CZ" sz="1800" kern="1200" dirty="0"/>
            <a:t>návrhy propagačních předmětů zašlete ke konzultaci na adresu </a:t>
          </a:r>
          <a:r>
            <a:rPr lang="cs-CZ" sz="1800" kern="1200" dirty="0">
              <a:hlinkClick xmlns:r="http://schemas.openxmlformats.org/officeDocument/2006/relationships" r:id="rId1"/>
            </a:rPr>
            <a:t>kralickova@vcelarstvi.cz</a:t>
          </a:r>
          <a:r>
            <a:rPr lang="cs-CZ" sz="1800" kern="1200" dirty="0"/>
            <a:t> nebo </a:t>
          </a:r>
          <a:r>
            <a:rPr lang="cs-CZ" sz="1800" kern="1200" dirty="0">
              <a:hlinkClick xmlns:r="http://schemas.openxmlformats.org/officeDocument/2006/relationships" r:id="rId2"/>
            </a:rPr>
            <a:t>kucera@vcelarstvi.cz</a:t>
          </a:r>
          <a:endParaRPr lang="cs-CZ" sz="1800" kern="1200" dirty="0"/>
        </a:p>
        <a:p>
          <a:pPr marL="171450" lvl="1" indent="-171450" algn="l" defTabSz="800100" rtl="0">
            <a:lnSpc>
              <a:spcPct val="90000"/>
            </a:lnSpc>
            <a:spcBef>
              <a:spcPct val="0"/>
            </a:spcBef>
            <a:spcAft>
              <a:spcPct val="15000"/>
            </a:spcAft>
            <a:buChar char="•"/>
          </a:pPr>
          <a:r>
            <a:rPr lang="cs-CZ" sz="1800" kern="1200" dirty="0"/>
            <a:t>vhodné dotační propagační předměty: </a:t>
          </a:r>
          <a:r>
            <a:rPr lang="cs-CZ" sz="1800" kern="1200" dirty="0" err="1"/>
            <a:t>rollupy</a:t>
          </a:r>
          <a:r>
            <a:rPr lang="cs-CZ" sz="1800" kern="1200" dirty="0"/>
            <a:t> včely medonosné, , trička, utěrky, hrníčky, tašky, kalendáře, hračky pro děti, letáky, brožury atd.</a:t>
          </a:r>
        </a:p>
        <a:p>
          <a:pPr marL="171450" lvl="1" indent="-171450" algn="l" defTabSz="800100" rtl="0">
            <a:lnSpc>
              <a:spcPct val="90000"/>
            </a:lnSpc>
            <a:spcBef>
              <a:spcPct val="0"/>
            </a:spcBef>
            <a:spcAft>
              <a:spcPct val="15000"/>
            </a:spcAft>
            <a:buChar char="•"/>
          </a:pPr>
          <a:r>
            <a:rPr lang="cs-CZ" sz="1800" kern="1200" dirty="0"/>
            <a:t>doložte originální doklady o pořízení na ČSV, včetně fotodokumentace, nejpozději </a:t>
          </a:r>
          <a:r>
            <a:rPr lang="cs-CZ" sz="1800" b="1" kern="1200" dirty="0"/>
            <a:t>do 15. prosince 2022  </a:t>
          </a:r>
        </a:p>
        <a:p>
          <a:pPr marL="171450" lvl="1" indent="-171450" algn="l" defTabSz="800100" rtl="0">
            <a:lnSpc>
              <a:spcPct val="90000"/>
            </a:lnSpc>
            <a:spcBef>
              <a:spcPct val="0"/>
            </a:spcBef>
            <a:spcAft>
              <a:spcPct val="15000"/>
            </a:spcAft>
            <a:buChar char="•"/>
          </a:pPr>
          <a:endParaRPr lang="cs-CZ" sz="1800" kern="1200" dirty="0"/>
        </a:p>
        <a:p>
          <a:pPr marL="171450" lvl="1" indent="-171450" algn="l" defTabSz="800100" rtl="0">
            <a:lnSpc>
              <a:spcPct val="90000"/>
            </a:lnSpc>
            <a:spcBef>
              <a:spcPct val="0"/>
            </a:spcBef>
            <a:spcAft>
              <a:spcPct val="15000"/>
            </a:spcAft>
            <a:buChar char="•"/>
          </a:pPr>
          <a:endParaRPr lang="cs-CZ" sz="1800" kern="1200" dirty="0"/>
        </a:p>
      </dsp:txBody>
      <dsp:txXfrm rot="-5400000">
        <a:off x="3106316" y="217824"/>
        <a:ext cx="4455087" cy="377808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3708DF-52A6-4416-9EB9-024A7649B70F}">
      <dsp:nvSpPr>
        <dsp:cNvPr id="0" name=""/>
        <dsp:cNvSpPr/>
      </dsp:nvSpPr>
      <dsp:spPr>
        <a:xfrm>
          <a:off x="0" y="0"/>
          <a:ext cx="760870" cy="760870"/>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FDD6FF-DFFE-48D0-A9DF-D48FBC7CA1A9}">
      <dsp:nvSpPr>
        <dsp:cNvPr id="0" name=""/>
        <dsp:cNvSpPr/>
      </dsp:nvSpPr>
      <dsp:spPr>
        <a:xfrm>
          <a:off x="380435" y="0"/>
          <a:ext cx="7506264" cy="76087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cs-CZ" sz="2400" b="1" kern="1200" dirty="0"/>
            <a:t>Informace o poskytnutí národní dotace 1.D v roce 2022</a:t>
          </a:r>
        </a:p>
      </dsp:txBody>
      <dsp:txXfrm>
        <a:off x="380435" y="0"/>
        <a:ext cx="7506264" cy="76087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ED99EE-3F73-4AB8-86B8-9C8B1F6C8CE2}">
      <dsp:nvSpPr>
        <dsp:cNvPr id="0" name=""/>
        <dsp:cNvSpPr/>
      </dsp:nvSpPr>
      <dsp:spPr>
        <a:xfrm>
          <a:off x="0" y="871"/>
          <a:ext cx="7886700" cy="566187"/>
        </a:xfrm>
        <a:prstGeom prst="roundRect">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pl-PL" sz="1600" kern="1200" dirty="0">
              <a:solidFill>
                <a:schemeClr val="tx1"/>
              </a:solidFill>
            </a:rPr>
            <a:t>Pokyny viz Včelařství č. 8 (příloha) a Oběžník č. 1/2022</a:t>
          </a:r>
          <a:endParaRPr lang="cs-CZ" sz="1600" kern="1200" dirty="0">
            <a:solidFill>
              <a:schemeClr val="tx1"/>
            </a:solidFill>
          </a:endParaRPr>
        </a:p>
      </dsp:txBody>
      <dsp:txXfrm>
        <a:off x="27639" y="28510"/>
        <a:ext cx="7831422" cy="510909"/>
      </dsp:txXfrm>
    </dsp:sp>
    <dsp:sp modelId="{6BDD9ECF-5B7C-48C9-A66F-45D5FEBC825B}">
      <dsp:nvSpPr>
        <dsp:cNvPr id="0" name=""/>
        <dsp:cNvSpPr/>
      </dsp:nvSpPr>
      <dsp:spPr>
        <a:xfrm>
          <a:off x="0" y="567255"/>
          <a:ext cx="7886700" cy="504711"/>
        </a:xfrm>
        <a:prstGeom prst="roundRect">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pl-PL" sz="1600" kern="1200" dirty="0">
              <a:solidFill>
                <a:schemeClr val="tx1"/>
              </a:solidFill>
            </a:rPr>
            <a:t>Celá příloha časopisu Včelařství je uveřejněna na webu včetně formulářů.</a:t>
          </a:r>
          <a:endParaRPr lang="cs-CZ" sz="1600" kern="1200" dirty="0">
            <a:solidFill>
              <a:schemeClr val="tx1"/>
            </a:solidFill>
          </a:endParaRPr>
        </a:p>
      </dsp:txBody>
      <dsp:txXfrm>
        <a:off x="24638" y="591893"/>
        <a:ext cx="7837424" cy="455435"/>
      </dsp:txXfrm>
    </dsp:sp>
    <dsp:sp modelId="{9CF65BF0-978A-4E87-AF30-294BCF399026}">
      <dsp:nvSpPr>
        <dsp:cNvPr id="0" name=""/>
        <dsp:cNvSpPr/>
      </dsp:nvSpPr>
      <dsp:spPr>
        <a:xfrm>
          <a:off x="0" y="1072163"/>
          <a:ext cx="7886700" cy="564356"/>
        </a:xfrm>
        <a:prstGeom prst="roundRect">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pl-PL" sz="1600" kern="1200" dirty="0">
              <a:solidFill>
                <a:schemeClr val="tx1"/>
              </a:solidFill>
            </a:rPr>
            <a:t>Je tam také výčet katastrů „bílých míst“ (území, kde nevyvíjí činnost žádná základní organizace svazu).</a:t>
          </a:r>
          <a:endParaRPr lang="cs-CZ" sz="1600" kern="1200" dirty="0">
            <a:solidFill>
              <a:schemeClr val="tx1"/>
            </a:solidFill>
          </a:endParaRPr>
        </a:p>
      </dsp:txBody>
      <dsp:txXfrm>
        <a:off x="27550" y="1099713"/>
        <a:ext cx="7831600" cy="509256"/>
      </dsp:txXfrm>
    </dsp:sp>
    <dsp:sp modelId="{222A4D3E-B505-451D-AEDE-AA4B034B0CB0}">
      <dsp:nvSpPr>
        <dsp:cNvPr id="0" name=""/>
        <dsp:cNvSpPr/>
      </dsp:nvSpPr>
      <dsp:spPr>
        <a:xfrm>
          <a:off x="0" y="1636716"/>
          <a:ext cx="7886700" cy="515764"/>
        </a:xfrm>
        <a:prstGeom prst="roundRect">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pl-PL" sz="2000" b="1" kern="1200" dirty="0">
              <a:solidFill>
                <a:schemeClr val="tx1"/>
              </a:solidFill>
            </a:rPr>
            <a:t>Pozor! Termín doručení požadavků o dotaci je do 15. 10. 2022 včetně</a:t>
          </a:r>
          <a:r>
            <a:rPr lang="pl-PL" sz="1600" b="1" kern="1200" dirty="0">
              <a:solidFill>
                <a:schemeClr val="tx1"/>
              </a:solidFill>
            </a:rPr>
            <a:t>. Požadavky doručené po tomto datu nebudou vyřízeny.</a:t>
          </a:r>
          <a:endParaRPr lang="cs-CZ" sz="1600" b="1" kern="1200" dirty="0">
            <a:solidFill>
              <a:schemeClr val="tx1"/>
            </a:solidFill>
          </a:endParaRPr>
        </a:p>
      </dsp:txBody>
      <dsp:txXfrm>
        <a:off x="25178" y="1661894"/>
        <a:ext cx="7836344" cy="465408"/>
      </dsp:txXfrm>
    </dsp:sp>
    <dsp:sp modelId="{34FC3C68-983B-45AE-8BA0-C3EB9B56DC86}">
      <dsp:nvSpPr>
        <dsp:cNvPr id="0" name=""/>
        <dsp:cNvSpPr/>
      </dsp:nvSpPr>
      <dsp:spPr>
        <a:xfrm>
          <a:off x="0" y="2152677"/>
          <a:ext cx="7886700" cy="465398"/>
        </a:xfrm>
        <a:prstGeom prst="roundRect">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pl-PL" sz="1600" kern="1200" dirty="0">
              <a:solidFill>
                <a:schemeClr val="tx1"/>
              </a:solidFill>
            </a:rPr>
            <a:t>Pro rok 2022 je přislíbena částka 105 mil. Kč</a:t>
          </a:r>
          <a:endParaRPr lang="cs-CZ" sz="1600" kern="1200" dirty="0">
            <a:solidFill>
              <a:schemeClr val="tx1"/>
            </a:solidFill>
          </a:endParaRPr>
        </a:p>
      </dsp:txBody>
      <dsp:txXfrm>
        <a:off x="22719" y="2175396"/>
        <a:ext cx="7841262" cy="419960"/>
      </dsp:txXfrm>
    </dsp:sp>
    <dsp:sp modelId="{0FC6AD75-7932-42FA-833A-F145545E0E06}">
      <dsp:nvSpPr>
        <dsp:cNvPr id="0" name=""/>
        <dsp:cNvSpPr/>
      </dsp:nvSpPr>
      <dsp:spPr>
        <a:xfrm>
          <a:off x="0" y="2618273"/>
          <a:ext cx="7886700" cy="509931"/>
        </a:xfrm>
        <a:prstGeom prst="roundRect">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pl-PL" sz="1600" kern="1200" dirty="0">
              <a:solidFill>
                <a:schemeClr val="tx1"/>
              </a:solidFill>
            </a:rPr>
            <a:t>Na administraci této dotace je stejně jako loni stanoveno  5 %.</a:t>
          </a:r>
          <a:endParaRPr lang="cs-CZ" sz="1600" kern="1200" dirty="0">
            <a:solidFill>
              <a:schemeClr val="tx1"/>
            </a:solidFill>
          </a:endParaRPr>
        </a:p>
      </dsp:txBody>
      <dsp:txXfrm>
        <a:off x="24893" y="2643166"/>
        <a:ext cx="7836914" cy="460145"/>
      </dsp:txXfrm>
    </dsp:sp>
    <dsp:sp modelId="{D0A8CA3C-9B65-4BC4-B37D-3D009F1BA965}">
      <dsp:nvSpPr>
        <dsp:cNvPr id="0" name=""/>
        <dsp:cNvSpPr/>
      </dsp:nvSpPr>
      <dsp:spPr>
        <a:xfrm>
          <a:off x="0" y="3128402"/>
          <a:ext cx="7886700" cy="521033"/>
        </a:xfrm>
        <a:prstGeom prst="roundRect">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pl-PL" sz="1600" kern="1200" dirty="0">
              <a:solidFill>
                <a:schemeClr val="tx1"/>
              </a:solidFill>
            </a:rPr>
            <a:t>Zpracování proběhne stejně jako loni přes CIS – nutno zabezpečit:</a:t>
          </a:r>
          <a:endParaRPr lang="cs-CZ" sz="1600" kern="1200" dirty="0">
            <a:solidFill>
              <a:schemeClr val="tx1"/>
            </a:solidFill>
          </a:endParaRPr>
        </a:p>
      </dsp:txBody>
      <dsp:txXfrm>
        <a:off x="25435" y="3153837"/>
        <a:ext cx="7835830" cy="470163"/>
      </dsp:txXfrm>
    </dsp:sp>
    <dsp:sp modelId="{45B4F028-AB72-46B1-9447-35F42D2C8799}">
      <dsp:nvSpPr>
        <dsp:cNvPr id="0" name=""/>
        <dsp:cNvSpPr/>
      </dsp:nvSpPr>
      <dsp:spPr>
        <a:xfrm>
          <a:off x="0" y="3649632"/>
          <a:ext cx="7886700" cy="447610"/>
        </a:xfrm>
        <a:prstGeom prst="roundRect">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100000"/>
            </a:lnSpc>
            <a:spcBef>
              <a:spcPct val="0"/>
            </a:spcBef>
            <a:spcAft>
              <a:spcPct val="35000"/>
            </a:spcAft>
            <a:buNone/>
          </a:pPr>
          <a:r>
            <a:rPr lang="pl-PL" sz="1600" kern="1200" dirty="0">
              <a:solidFill>
                <a:schemeClr val="tx1"/>
              </a:solidFill>
            </a:rPr>
            <a:t>	sběr podkladů od členů, pokud se přihlásí a zaplatí členský příspěvek na rok 2022 –                     	do  </a:t>
          </a:r>
          <a:r>
            <a:rPr lang="pl-PL" sz="1800" b="1" kern="1200" dirty="0">
              <a:solidFill>
                <a:schemeClr val="tx1"/>
              </a:solidFill>
            </a:rPr>
            <a:t>15. 10. 2022 </a:t>
          </a:r>
          <a:endParaRPr lang="cs-CZ" sz="1600" kern="1200" dirty="0">
            <a:solidFill>
              <a:schemeClr val="tx1"/>
            </a:solidFill>
          </a:endParaRPr>
        </a:p>
      </dsp:txBody>
      <dsp:txXfrm>
        <a:off x="21851" y="3671483"/>
        <a:ext cx="7842998" cy="403908"/>
      </dsp:txXfrm>
    </dsp:sp>
    <dsp:sp modelId="{8EF0A718-B807-4E35-9B31-3183A87DA668}">
      <dsp:nvSpPr>
        <dsp:cNvPr id="0" name=""/>
        <dsp:cNvSpPr/>
      </dsp:nvSpPr>
      <dsp:spPr>
        <a:xfrm>
          <a:off x="0" y="4097440"/>
          <a:ext cx="7886700" cy="436276"/>
        </a:xfrm>
        <a:prstGeom prst="roundRect">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pl-PL" sz="1600" kern="1200" dirty="0">
              <a:solidFill>
                <a:schemeClr val="tx1"/>
              </a:solidFill>
            </a:rPr>
            <a:t>	zadání dat do CIS nejpozději do </a:t>
          </a:r>
          <a:r>
            <a:rPr lang="pl-PL" sz="1800" b="1" kern="1200" dirty="0">
              <a:solidFill>
                <a:schemeClr val="tx1"/>
              </a:solidFill>
            </a:rPr>
            <a:t>31. 10. 2022</a:t>
          </a:r>
          <a:r>
            <a:rPr lang="pl-PL" sz="1800" kern="1200" dirty="0">
              <a:solidFill>
                <a:schemeClr val="tx1"/>
              </a:solidFill>
            </a:rPr>
            <a:t> </a:t>
          </a:r>
          <a:r>
            <a:rPr lang="pl-PL" sz="1600" kern="1200" dirty="0">
              <a:solidFill>
                <a:schemeClr val="tx1"/>
              </a:solidFill>
            </a:rPr>
            <a:t>– pozor na soulad údajů u aktuálního 	stavu a stavu pro dotaci 1.D!!!</a:t>
          </a:r>
          <a:endParaRPr lang="cs-CZ" sz="1600" kern="1200" dirty="0">
            <a:solidFill>
              <a:schemeClr val="tx1"/>
            </a:solidFill>
          </a:endParaRPr>
        </a:p>
      </dsp:txBody>
      <dsp:txXfrm>
        <a:off x="21297" y="4118737"/>
        <a:ext cx="7844106" cy="393682"/>
      </dsp:txXfrm>
    </dsp:sp>
    <dsp:sp modelId="{5E1D94E7-2F6E-4378-B6D1-CDBBF969A280}">
      <dsp:nvSpPr>
        <dsp:cNvPr id="0" name=""/>
        <dsp:cNvSpPr/>
      </dsp:nvSpPr>
      <dsp:spPr>
        <a:xfrm>
          <a:off x="0" y="4533913"/>
          <a:ext cx="7886700" cy="603992"/>
        </a:xfrm>
        <a:prstGeom prst="roundRect">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pl-PL" sz="1600" b="1" kern="1200" dirty="0">
              <a:solidFill>
                <a:schemeClr val="tx1"/>
              </a:solidFill>
            </a:rPr>
            <a:t>Sumární žádost a Jmenný seznam včelařů žádajících o dotaci již ZO ČSV NEBUDE zasílat na sekretariát ČSV. Pouze udělá uzávěrku v programu CIS do 31. 10. 2022.</a:t>
          </a:r>
          <a:endParaRPr lang="cs-CZ" sz="1600" b="1" kern="1200" dirty="0">
            <a:solidFill>
              <a:schemeClr val="tx1"/>
            </a:solidFill>
          </a:endParaRPr>
        </a:p>
      </dsp:txBody>
      <dsp:txXfrm>
        <a:off x="29484" y="4563397"/>
        <a:ext cx="7827732" cy="54502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5CD9A0-3379-4355-A7C9-00049BC39DB3}">
      <dsp:nvSpPr>
        <dsp:cNvPr id="0" name=""/>
        <dsp:cNvSpPr/>
      </dsp:nvSpPr>
      <dsp:spPr>
        <a:xfrm>
          <a:off x="0" y="76388"/>
          <a:ext cx="7886700" cy="1303071"/>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pl-PL" sz="1800" b="0" kern="1200" dirty="0">
              <a:solidFill>
                <a:srgbClr val="3A3A3A"/>
              </a:solidFill>
            </a:rPr>
            <a:t>Včelaři, kteří mají stanoviště včelstev i na území jiné ZO, než kde jsou členy, musí k požadavku přiložit Potvrzení o umístění včelstev. </a:t>
          </a:r>
          <a:endParaRPr lang="cs-CZ" sz="1800" b="0" kern="1200" dirty="0">
            <a:solidFill>
              <a:srgbClr val="3A3A3A"/>
            </a:solidFill>
          </a:endParaRPr>
        </a:p>
      </dsp:txBody>
      <dsp:txXfrm>
        <a:off x="63611" y="139999"/>
        <a:ext cx="7759478" cy="1175849"/>
      </dsp:txXfrm>
    </dsp:sp>
    <dsp:sp modelId="{523CB699-AE51-4838-9D20-32E18DF2E21E}">
      <dsp:nvSpPr>
        <dsp:cNvPr id="0" name=""/>
        <dsp:cNvSpPr/>
      </dsp:nvSpPr>
      <dsp:spPr>
        <a:xfrm>
          <a:off x="0" y="1428420"/>
          <a:ext cx="7886700" cy="1303071"/>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pl-PL" sz="1800" b="0" kern="1200" dirty="0">
              <a:solidFill>
                <a:srgbClr val="3A3A3A"/>
              </a:solidFill>
            </a:rPr>
            <a:t>U chovatelů členů i nečlenů, kteří mají umístěna včelstva na území, kde nepůsobí základní organizace, tj. na tzv. „BÍLÝCH MÍSTECH”, Potvrzení o umístění včelstev není vyžadováno (viz Oběžník č. 1/2022 a příloha Včelařství č. 8/2022).</a:t>
          </a:r>
          <a:endParaRPr lang="cs-CZ" sz="1800" b="0" kern="1200" dirty="0">
            <a:solidFill>
              <a:srgbClr val="3A3A3A"/>
            </a:solidFill>
          </a:endParaRPr>
        </a:p>
      </dsp:txBody>
      <dsp:txXfrm>
        <a:off x="63611" y="1492031"/>
        <a:ext cx="7759478" cy="1175849"/>
      </dsp:txXfrm>
    </dsp:sp>
    <dsp:sp modelId="{A705C803-CE5E-4099-B4E2-149688AB0D11}">
      <dsp:nvSpPr>
        <dsp:cNvPr id="0" name=""/>
        <dsp:cNvSpPr/>
      </dsp:nvSpPr>
      <dsp:spPr>
        <a:xfrm>
          <a:off x="0" y="2780452"/>
          <a:ext cx="7886700" cy="1303071"/>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pl-PL" sz="1800" b="0" kern="1200" dirty="0">
              <a:solidFill>
                <a:srgbClr val="3A3A3A"/>
              </a:solidFill>
            </a:rPr>
            <a:t>Všichni </a:t>
          </a:r>
          <a:r>
            <a:rPr lang="pl-PL" sz="1800" b="1" kern="1200" dirty="0">
              <a:solidFill>
                <a:srgbClr val="3A3A3A"/>
              </a:solidFill>
            </a:rPr>
            <a:t>neorganizovaní chovatelé </a:t>
          </a:r>
          <a:r>
            <a:rPr lang="pl-PL" sz="1800" b="0" kern="1200" dirty="0">
              <a:solidFill>
                <a:srgbClr val="3A3A3A"/>
              </a:solidFill>
            </a:rPr>
            <a:t>včel budou žádat o dotaci na sekretariátu ČSV, Křemencova 8, 115 24 Praha 1 nejpozději do 15. 10. 2022. K Požadavku budou přikládat Potvrzení o umístění včelstev v roce 2022, které bude vystavovat ZO, na jejímž území se stanoviště včelstev nečlena nachází. </a:t>
          </a:r>
          <a:endParaRPr lang="cs-CZ" sz="1800" b="0" kern="1200" dirty="0">
            <a:solidFill>
              <a:srgbClr val="3A3A3A"/>
            </a:solidFill>
          </a:endParaRPr>
        </a:p>
      </dsp:txBody>
      <dsp:txXfrm>
        <a:off x="63611" y="2844063"/>
        <a:ext cx="7759478" cy="1175849"/>
      </dsp:txXfrm>
    </dsp:sp>
    <dsp:sp modelId="{2820F742-FCC8-40AD-9E40-DB67BAD1D395}">
      <dsp:nvSpPr>
        <dsp:cNvPr id="0" name=""/>
        <dsp:cNvSpPr/>
      </dsp:nvSpPr>
      <dsp:spPr>
        <a:xfrm>
          <a:off x="0" y="4132484"/>
          <a:ext cx="7886700" cy="1303071"/>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pl-PL" sz="1800" b="0" kern="1200" dirty="0">
              <a:solidFill>
                <a:srgbClr val="3A3A3A"/>
              </a:solidFill>
            </a:rPr>
            <a:t>Vydání potvrzení není možno podmiňovat zaplacením poplatku právě z důvodu, že na náklady spojené s administrací dotace je vyčleněno 5 % z přiznané dotace. Vydání potvrzení není možno bezdůvodně odmítnout.</a:t>
          </a:r>
        </a:p>
        <a:p>
          <a:pPr marL="0" lvl="0" indent="0" algn="l" defTabSz="800100" rtl="0">
            <a:lnSpc>
              <a:spcPct val="90000"/>
            </a:lnSpc>
            <a:spcBef>
              <a:spcPct val="0"/>
            </a:spcBef>
            <a:spcAft>
              <a:spcPct val="35000"/>
            </a:spcAft>
            <a:buNone/>
          </a:pPr>
          <a:r>
            <a:rPr lang="pl-PL" sz="1800" b="0" kern="1200" dirty="0">
              <a:solidFill>
                <a:srgbClr val="3A3A3A"/>
              </a:solidFill>
            </a:rPr>
            <a:t>Požadavky chovatelů, které nebudou splňovat náležitosti nebudou vyřízeny.</a:t>
          </a:r>
          <a:endParaRPr lang="cs-CZ" sz="1800" b="0" kern="1200" dirty="0">
            <a:solidFill>
              <a:srgbClr val="3A3A3A"/>
            </a:solidFill>
          </a:endParaRPr>
        </a:p>
      </dsp:txBody>
      <dsp:txXfrm>
        <a:off x="63611" y="4196095"/>
        <a:ext cx="7759478" cy="117584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2CEC91-9697-4042-9E5E-51B516D3AEBA}">
      <dsp:nvSpPr>
        <dsp:cNvPr id="0" name=""/>
        <dsp:cNvSpPr/>
      </dsp:nvSpPr>
      <dsp:spPr>
        <a:xfrm>
          <a:off x="0" y="4408"/>
          <a:ext cx="7886700" cy="8669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pl-PL" sz="2800" b="1" kern="1200" dirty="0"/>
            <a:t>Po uzavření žádosti o dotaci 1.D. ZO ČSV obratem na svaz doručí tyto podklady:</a:t>
          </a:r>
          <a:endParaRPr lang="cs-CZ" sz="2800" kern="1200" dirty="0"/>
        </a:p>
      </dsp:txBody>
      <dsp:txXfrm>
        <a:off x="42321" y="46729"/>
        <a:ext cx="7802058" cy="782303"/>
      </dsp:txXfrm>
    </dsp:sp>
    <dsp:sp modelId="{D57E11DC-4A07-4A7E-BB02-C6DA6A75190B}">
      <dsp:nvSpPr>
        <dsp:cNvPr id="0" name=""/>
        <dsp:cNvSpPr/>
      </dsp:nvSpPr>
      <dsp:spPr>
        <a:xfrm>
          <a:off x="0" y="871353"/>
          <a:ext cx="7886700" cy="463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45720" rIns="256032" bIns="45720" numCol="1" spcCol="1270" anchor="t" anchorCtr="0">
          <a:noAutofit/>
        </a:bodyPr>
        <a:lstStyle/>
        <a:p>
          <a:pPr marL="285750" lvl="1" indent="-285750" algn="l" defTabSz="1244600" rtl="0">
            <a:lnSpc>
              <a:spcPct val="90000"/>
            </a:lnSpc>
            <a:spcBef>
              <a:spcPct val="0"/>
            </a:spcBef>
            <a:spcAft>
              <a:spcPct val="20000"/>
            </a:spcAft>
            <a:buChar char="•"/>
          </a:pPr>
          <a:r>
            <a:rPr lang="pl-PL" sz="2800" b="0" kern="1200" dirty="0"/>
            <a:t>Požadavek </a:t>
          </a:r>
          <a:endParaRPr lang="cs-CZ" sz="2800" b="0" kern="1200" dirty="0"/>
        </a:p>
        <a:p>
          <a:pPr marL="285750" lvl="1" indent="-285750" algn="l" defTabSz="1244600" rtl="0">
            <a:lnSpc>
              <a:spcPct val="90000"/>
            </a:lnSpc>
            <a:spcBef>
              <a:spcPct val="0"/>
            </a:spcBef>
            <a:spcAft>
              <a:spcPct val="20000"/>
            </a:spcAft>
            <a:buChar char="•"/>
          </a:pPr>
          <a:r>
            <a:rPr lang="pl-PL" sz="2800" b="0" kern="1200" dirty="0"/>
            <a:t>Potvrzení o umístění včelstev</a:t>
          </a:r>
          <a:endParaRPr lang="cs-CZ" sz="2800" b="0" kern="1200" dirty="0"/>
        </a:p>
        <a:p>
          <a:pPr marL="285750" lvl="1" indent="-285750" algn="l" defTabSz="1244600" rtl="0">
            <a:lnSpc>
              <a:spcPct val="90000"/>
            </a:lnSpc>
            <a:spcBef>
              <a:spcPct val="0"/>
            </a:spcBef>
            <a:spcAft>
              <a:spcPct val="20000"/>
            </a:spcAft>
            <a:buChar char="•"/>
          </a:pPr>
          <a:r>
            <a:rPr lang="pl-PL" sz="2800" b="0" kern="1200" dirty="0"/>
            <a:t>Čestné prohlášení žadatele o podporu v režimu de minimis (lze podat i přes portál farmáře) </a:t>
          </a:r>
          <a:endParaRPr lang="cs-CZ" sz="2800" b="0" kern="1200" dirty="0"/>
        </a:p>
        <a:p>
          <a:pPr marL="285750" lvl="1" indent="-285750" algn="l" defTabSz="1244600" rtl="0">
            <a:lnSpc>
              <a:spcPct val="90000"/>
            </a:lnSpc>
            <a:spcBef>
              <a:spcPct val="0"/>
            </a:spcBef>
            <a:spcAft>
              <a:spcPct val="20000"/>
            </a:spcAft>
            <a:buChar char="•"/>
          </a:pPr>
          <a:r>
            <a:rPr lang="pl-PL" sz="2800" b="0" kern="1200" dirty="0"/>
            <a:t>Lze je zaslat doporučeným dopisem nebo všechny dokumenty naskenovat do jednoho PDF souboru a poslat mailem na adresu michalkova@vcelarstvi.cz nebo rueckerova@vcelarstvi.cz.</a:t>
          </a:r>
          <a:br>
            <a:rPr lang="pl-PL" sz="2800" b="0" kern="1200" dirty="0"/>
          </a:br>
          <a:r>
            <a:rPr lang="pl-PL" sz="2800" b="0" kern="1200" dirty="0"/>
            <a:t>Každý žadatel bude mít jeden PDF soubor.</a:t>
          </a:r>
          <a:endParaRPr lang="cs-CZ" sz="2800" b="0" kern="1200" dirty="0"/>
        </a:p>
      </dsp:txBody>
      <dsp:txXfrm>
        <a:off x="0" y="871353"/>
        <a:ext cx="7886700" cy="463618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E2B437-1C22-455D-8084-088BEDE0D6AF}">
      <dsp:nvSpPr>
        <dsp:cNvPr id="0" name=""/>
        <dsp:cNvSpPr/>
      </dsp:nvSpPr>
      <dsp:spPr>
        <a:xfrm>
          <a:off x="0" y="9680"/>
          <a:ext cx="8084601" cy="514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pl-PL" sz="2200" b="1" kern="1200"/>
            <a:t>Na co si dát pozor při výplatě dotace:</a:t>
          </a:r>
          <a:endParaRPr lang="cs-CZ" sz="2200" kern="1200"/>
        </a:p>
      </dsp:txBody>
      <dsp:txXfrm>
        <a:off x="25130" y="34810"/>
        <a:ext cx="8034341" cy="46454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B0C2D1-E4CE-45D7-B2CB-44EE5BF7134A}">
      <dsp:nvSpPr>
        <dsp:cNvPr id="0" name=""/>
        <dsp:cNvSpPr/>
      </dsp:nvSpPr>
      <dsp:spPr>
        <a:xfrm>
          <a:off x="0" y="10045"/>
          <a:ext cx="8084601" cy="4913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pl-PL" sz="2100" b="1" kern="1200"/>
            <a:t>Na co si dát pozor při výplatě dotace:</a:t>
          </a:r>
          <a:endParaRPr lang="cs-CZ" sz="2100" kern="1200"/>
        </a:p>
      </dsp:txBody>
      <dsp:txXfrm>
        <a:off x="23988" y="34033"/>
        <a:ext cx="8036625" cy="44342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C70747-D261-417E-92F8-708D2A6BA0C1}">
      <dsp:nvSpPr>
        <dsp:cNvPr id="0" name=""/>
        <dsp:cNvSpPr/>
      </dsp:nvSpPr>
      <dsp:spPr>
        <a:xfrm>
          <a:off x="0" y="2123"/>
          <a:ext cx="8084601" cy="514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pl-PL" sz="2200" b="1" kern="1200"/>
            <a:t>Výplata dotace </a:t>
          </a:r>
          <a:endParaRPr lang="cs-CZ" sz="2200" kern="1200"/>
        </a:p>
      </dsp:txBody>
      <dsp:txXfrm>
        <a:off x="25130" y="27253"/>
        <a:ext cx="8034341" cy="46454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7100A-C3AC-4870-8934-49C079BE94A2}">
      <dsp:nvSpPr>
        <dsp:cNvPr id="0" name=""/>
        <dsp:cNvSpPr/>
      </dsp:nvSpPr>
      <dsp:spPr>
        <a:xfrm>
          <a:off x="0" y="355"/>
          <a:ext cx="7820103" cy="11883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pl-PL" sz="2700" b="1" kern="1200" dirty="0"/>
            <a:t>Hlášení Českomoravské společnosti chovatelů, a.s. </a:t>
          </a:r>
          <a:r>
            <a:rPr lang="pl-PL" sz="1800" b="1" kern="1200" dirty="0"/>
            <a:t>Podrobnosti naleznete v příloze časopisu Včelařství č. 6 a 7/2022</a:t>
          </a:r>
          <a:endParaRPr lang="cs-CZ" sz="1800" kern="1200" dirty="0"/>
        </a:p>
      </dsp:txBody>
      <dsp:txXfrm>
        <a:off x="58010" y="58365"/>
        <a:ext cx="7704083" cy="10723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742397-5248-410A-B5EB-743A17C6341E}">
      <dsp:nvSpPr>
        <dsp:cNvPr id="0" name=""/>
        <dsp:cNvSpPr/>
      </dsp:nvSpPr>
      <dsp:spPr>
        <a:xfrm>
          <a:off x="0" y="175339"/>
          <a:ext cx="7886700" cy="79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cs-CZ" sz="3400" b="1" kern="1200" dirty="0"/>
            <a:t>Č</a:t>
          </a:r>
          <a:r>
            <a:rPr lang="pt-BR" sz="3400" b="1" kern="1200" dirty="0"/>
            <a:t>erpání EU</a:t>
          </a:r>
          <a:r>
            <a:rPr lang="cs-CZ" sz="3400" b="1" kern="1200" dirty="0"/>
            <a:t> dotace</a:t>
          </a:r>
          <a:r>
            <a:rPr lang="pt-BR" sz="3400" b="1" kern="1200" dirty="0"/>
            <a:t> v letech 200</a:t>
          </a:r>
          <a:r>
            <a:rPr lang="cs-CZ" sz="3400" b="1" kern="1200" dirty="0"/>
            <a:t>6</a:t>
          </a:r>
          <a:r>
            <a:rPr lang="pt-BR" sz="3400" b="1" kern="1200" dirty="0"/>
            <a:t> – 20</a:t>
          </a:r>
          <a:r>
            <a:rPr lang="cs-CZ" sz="3400" b="1" kern="1200" dirty="0"/>
            <a:t>20</a:t>
          </a:r>
          <a:endParaRPr lang="cs-CZ" sz="3400" kern="1200" dirty="0"/>
        </a:p>
      </dsp:txBody>
      <dsp:txXfrm>
        <a:off x="38838" y="214177"/>
        <a:ext cx="7809024" cy="71792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01112C-C886-4087-A7C0-2D21A41B34FD}">
      <dsp:nvSpPr>
        <dsp:cNvPr id="0" name=""/>
        <dsp:cNvSpPr/>
      </dsp:nvSpPr>
      <dsp:spPr>
        <a:xfrm>
          <a:off x="0" y="4809"/>
          <a:ext cx="8084601" cy="585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pl-PL" sz="2500" b="1" kern="1200" dirty="0"/>
            <a:t>Administrace dotace  1.D - rozdělení</a:t>
          </a:r>
          <a:endParaRPr lang="cs-CZ" sz="2500" kern="1200" dirty="0"/>
        </a:p>
      </dsp:txBody>
      <dsp:txXfrm>
        <a:off x="28557" y="33366"/>
        <a:ext cx="8027487" cy="52788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34D960-C9F6-4FF1-9691-317349E1657F}">
      <dsp:nvSpPr>
        <dsp:cNvPr id="0" name=""/>
        <dsp:cNvSpPr/>
      </dsp:nvSpPr>
      <dsp:spPr>
        <a:xfrm>
          <a:off x="0" y="57707"/>
          <a:ext cx="8084601" cy="585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pl-PL" sz="2500" b="1" kern="1200"/>
            <a:t>Použití finančních prostředků na provedení administrace</a:t>
          </a:r>
          <a:endParaRPr lang="cs-CZ" sz="2500" kern="1200"/>
        </a:p>
      </dsp:txBody>
      <dsp:txXfrm>
        <a:off x="28557" y="86264"/>
        <a:ext cx="8027487" cy="52788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39B75B-ADA2-4A3B-B8AF-F5471335BC36}">
      <dsp:nvSpPr>
        <dsp:cNvPr id="0" name=""/>
        <dsp:cNvSpPr/>
      </dsp:nvSpPr>
      <dsp:spPr>
        <a:xfrm>
          <a:off x="0" y="8222"/>
          <a:ext cx="8084601" cy="608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pl-PL" sz="2600" b="1" kern="1200"/>
            <a:t>Statistika z CIS – členská základna v ČR a krajích </a:t>
          </a:r>
          <a:endParaRPr lang="cs-CZ" sz="2600" kern="1200"/>
        </a:p>
      </dsp:txBody>
      <dsp:txXfrm>
        <a:off x="29700" y="37922"/>
        <a:ext cx="8025201" cy="54900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24C7D6-799E-440B-8B4B-0CC0583FB79F}">
      <dsp:nvSpPr>
        <dsp:cNvPr id="0" name=""/>
        <dsp:cNvSpPr/>
      </dsp:nvSpPr>
      <dsp:spPr>
        <a:xfrm>
          <a:off x="0" y="2573"/>
          <a:ext cx="7886700" cy="14483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cs-CZ" sz="2800" kern="1200" dirty="0"/>
            <a:t>Je nutno dát do pořádku přidělení katastrů do územních obvodů členských ZO ČSV v rámci okresních organizací </a:t>
          </a:r>
        </a:p>
      </dsp:txBody>
      <dsp:txXfrm>
        <a:off x="70701" y="73274"/>
        <a:ext cx="7745298" cy="1306908"/>
      </dsp:txXfrm>
    </dsp:sp>
    <dsp:sp modelId="{E7A215DF-6AA7-47A2-B49D-4D02B0AF88CF}">
      <dsp:nvSpPr>
        <dsp:cNvPr id="0" name=""/>
        <dsp:cNvSpPr/>
      </dsp:nvSpPr>
      <dsp:spPr>
        <a:xfrm>
          <a:off x="0" y="1450883"/>
          <a:ext cx="7886700" cy="2237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2860" rIns="128016" bIns="22860" numCol="1" spcCol="1270" anchor="t" anchorCtr="0">
          <a:noAutofit/>
        </a:bodyPr>
        <a:lstStyle/>
        <a:p>
          <a:pPr marL="171450" lvl="1" indent="-171450" algn="l" defTabSz="800100" rtl="0">
            <a:lnSpc>
              <a:spcPct val="90000"/>
            </a:lnSpc>
            <a:spcBef>
              <a:spcPct val="0"/>
            </a:spcBef>
            <a:spcAft>
              <a:spcPct val="20000"/>
            </a:spcAft>
            <a:buChar char="•"/>
          </a:pPr>
          <a:r>
            <a:rPr lang="cs-CZ" sz="1800" b="1" kern="1200" dirty="0"/>
            <a:t>Okresní organizace, které vyřešily působnost svých ZO:  37 z 77 (48%)</a:t>
          </a:r>
        </a:p>
        <a:p>
          <a:pPr marL="342900" lvl="2" indent="-171450" algn="l" defTabSz="711200" rtl="0">
            <a:lnSpc>
              <a:spcPct val="90000"/>
            </a:lnSpc>
            <a:spcBef>
              <a:spcPct val="0"/>
            </a:spcBef>
            <a:spcAft>
              <a:spcPct val="20000"/>
            </a:spcAft>
            <a:buChar char="•"/>
          </a:pPr>
          <a:r>
            <a:rPr lang="cs-CZ" sz="1600" kern="1200" dirty="0">
              <a:solidFill>
                <a:schemeClr val="accent4"/>
              </a:solidFill>
            </a:rPr>
            <a:t>TY organizační jednotky, které to mají v pořádku jsou: </a:t>
          </a:r>
        </a:p>
        <a:p>
          <a:pPr marL="514350" lvl="3" indent="-171450" algn="l" defTabSz="800100" rtl="0">
            <a:lnSpc>
              <a:spcPct val="90000"/>
            </a:lnSpc>
            <a:spcBef>
              <a:spcPct val="0"/>
            </a:spcBef>
            <a:spcAft>
              <a:spcPct val="20000"/>
            </a:spcAft>
            <a:buChar char="•"/>
          </a:pPr>
          <a:r>
            <a:rPr lang="cs-CZ" sz="1800" kern="1200" dirty="0">
              <a:solidFill>
                <a:schemeClr val="accent4"/>
              </a:solidFill>
            </a:rPr>
            <a:t>OO Benešov, Blansko, Bruntál, Břeclav, České Budějovice, Český Krumlov,  Domažlice, Havlíčkův Brod, Hradec Králové, Chomutov, Chrudim, Jičín, Jihlava, Klatovy, Kolín, Kutná Hora, Mělník, Mladá Boleslav, Náchod, Nymburk, Pelhřimov, Plzeň-jih, Prachatice, Prostějov, Přerov, Rakovník, Strakonice, Svitavy, Šumperk, Tábor, Tachov, Teplice, Trutnov, Třebíč, Uherské Hradiště, Ústí n/Labem, Ústí n/Orlicí</a:t>
          </a:r>
        </a:p>
        <a:p>
          <a:pPr marL="514350" lvl="3" indent="-171450" algn="l" defTabSz="711200" rtl="0">
            <a:lnSpc>
              <a:spcPct val="90000"/>
            </a:lnSpc>
            <a:spcBef>
              <a:spcPct val="0"/>
            </a:spcBef>
            <a:spcAft>
              <a:spcPct val="20000"/>
            </a:spcAft>
            <a:buChar char="•"/>
          </a:pPr>
          <a:r>
            <a:rPr lang="cs-CZ" sz="1600" kern="1200" dirty="0"/>
            <a:t>Velký dík všem, kteří si udělali na okrese pořádek v katastrech</a:t>
          </a:r>
          <a:endParaRPr lang="cs-CZ" sz="1800" kern="1200" dirty="0">
            <a:solidFill>
              <a:schemeClr val="accent4"/>
            </a:solidFill>
          </a:endParaRPr>
        </a:p>
      </dsp:txBody>
      <dsp:txXfrm>
        <a:off x="0" y="1450883"/>
        <a:ext cx="7886700" cy="2237011"/>
      </dsp:txXfrm>
    </dsp:sp>
    <dsp:sp modelId="{7F4E581A-8818-4F3F-ABFB-2CAA14C6C494}">
      <dsp:nvSpPr>
        <dsp:cNvPr id="0" name=""/>
        <dsp:cNvSpPr/>
      </dsp:nvSpPr>
      <dsp:spPr>
        <a:xfrm>
          <a:off x="0" y="3680378"/>
          <a:ext cx="7886700" cy="14483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cs-CZ" sz="1800" kern="1200" dirty="0">
              <a:solidFill>
                <a:srgbClr val="3A3A3A"/>
              </a:solidFill>
            </a:rPr>
            <a:t>Proč VYŘEŠIT PŘÍSLUŠNOST ZO KE KATASTRŮM?     </a:t>
          </a:r>
        </a:p>
        <a:p>
          <a:pPr marL="0" lvl="0" indent="0" algn="l" defTabSz="800100" rtl="0">
            <a:lnSpc>
              <a:spcPct val="90000"/>
            </a:lnSpc>
            <a:spcBef>
              <a:spcPct val="0"/>
            </a:spcBef>
            <a:spcAft>
              <a:spcPct val="35000"/>
            </a:spcAft>
            <a:buNone/>
          </a:pPr>
          <a:r>
            <a:rPr lang="cs-CZ" sz="1800" kern="1200" dirty="0">
              <a:solidFill>
                <a:srgbClr val="3A3A3A"/>
              </a:solidFill>
            </a:rPr>
            <a:t>	Dopady do dotační politiky a řešení případných problémů u zdravotní 	situace. </a:t>
          </a:r>
        </a:p>
        <a:p>
          <a:pPr marL="0" lvl="0" indent="0" algn="l" defTabSz="800100" rtl="0">
            <a:lnSpc>
              <a:spcPct val="90000"/>
            </a:lnSpc>
            <a:spcBef>
              <a:spcPct val="0"/>
            </a:spcBef>
            <a:spcAft>
              <a:spcPct val="35000"/>
            </a:spcAft>
            <a:buNone/>
          </a:pPr>
          <a:r>
            <a:rPr lang="cs-CZ" sz="1800" kern="1200" dirty="0">
              <a:solidFill>
                <a:srgbClr val="3A3A3A"/>
              </a:solidFill>
            </a:rPr>
            <a:t>	Kde najít informaci o aktuálním stavu v okresech?</a:t>
          </a:r>
          <a:endParaRPr lang="cs-CZ" sz="6000" kern="1200" dirty="0">
            <a:solidFill>
              <a:srgbClr val="3A3A3A"/>
            </a:solidFill>
          </a:endParaRPr>
        </a:p>
      </dsp:txBody>
      <dsp:txXfrm>
        <a:off x="70701" y="3751079"/>
        <a:ext cx="7745298" cy="130690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154F7E-C6F5-4723-8600-B90F5134A815}">
      <dsp:nvSpPr>
        <dsp:cNvPr id="0" name=""/>
        <dsp:cNvSpPr/>
      </dsp:nvSpPr>
      <dsp:spPr>
        <a:xfrm>
          <a:off x="0" y="0"/>
          <a:ext cx="513878" cy="513878"/>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A3B536-E79F-4417-8A7D-24C8251995EC}">
      <dsp:nvSpPr>
        <dsp:cNvPr id="0" name=""/>
        <dsp:cNvSpPr/>
      </dsp:nvSpPr>
      <dsp:spPr>
        <a:xfrm>
          <a:off x="256939" y="0"/>
          <a:ext cx="7570722" cy="51387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cs-CZ" sz="2400" b="1" kern="1200" dirty="0"/>
            <a:t>Katastry</a:t>
          </a:r>
        </a:p>
      </dsp:txBody>
      <dsp:txXfrm>
        <a:off x="256939" y="0"/>
        <a:ext cx="7570722" cy="51387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AF331B-506A-4EBF-9880-17556F644FF5}">
      <dsp:nvSpPr>
        <dsp:cNvPr id="0" name=""/>
        <dsp:cNvSpPr/>
      </dsp:nvSpPr>
      <dsp:spPr>
        <a:xfrm>
          <a:off x="0" y="4577"/>
          <a:ext cx="7886700" cy="842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cs-CZ" sz="3600" b="1" kern="1200" dirty="0"/>
            <a:t>Důležité upozornění!!!</a:t>
          </a:r>
          <a:endParaRPr lang="cs-CZ" sz="3600" kern="1200" dirty="0"/>
        </a:p>
      </dsp:txBody>
      <dsp:txXfrm>
        <a:off x="41123" y="45700"/>
        <a:ext cx="7804454" cy="76015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5E4EAD-F5FA-4F93-8B7F-9EC6EA460126}">
      <dsp:nvSpPr>
        <dsp:cNvPr id="0" name=""/>
        <dsp:cNvSpPr/>
      </dsp:nvSpPr>
      <dsp:spPr>
        <a:xfrm>
          <a:off x="0" y="264981"/>
          <a:ext cx="7886700" cy="79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cs-CZ" sz="3400" b="1" kern="1200" dirty="0"/>
            <a:t>PREVENCE A TLUMENÍ VARROÁZY</a:t>
          </a:r>
          <a:endParaRPr lang="cs-CZ" sz="3400" kern="1200" dirty="0"/>
        </a:p>
      </dsp:txBody>
      <dsp:txXfrm>
        <a:off x="38838" y="303819"/>
        <a:ext cx="7809024" cy="717924"/>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C0A522-4221-4E05-BC39-154AA58EDA4C}">
      <dsp:nvSpPr>
        <dsp:cNvPr id="0" name=""/>
        <dsp:cNvSpPr/>
      </dsp:nvSpPr>
      <dsp:spPr>
        <a:xfrm>
          <a:off x="0" y="209"/>
          <a:ext cx="3886200" cy="4582012"/>
        </a:xfrm>
        <a:prstGeom prst="roundRect">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rtl="0">
            <a:lnSpc>
              <a:spcPct val="90000"/>
            </a:lnSpc>
            <a:spcBef>
              <a:spcPct val="0"/>
            </a:spcBef>
            <a:spcAft>
              <a:spcPct val="35000"/>
            </a:spcAft>
            <a:buNone/>
          </a:pPr>
          <a:r>
            <a:rPr lang="cs-CZ" sz="1800" kern="1200" dirty="0">
              <a:solidFill>
                <a:schemeClr val="tx1"/>
              </a:solidFill>
            </a:rPr>
            <a:t>Pro letošní rok zůstávají povinné úkony k tlumení </a:t>
          </a:r>
          <a:r>
            <a:rPr lang="cs-CZ" sz="1800" kern="1200" dirty="0" err="1">
              <a:solidFill>
                <a:schemeClr val="tx1"/>
              </a:solidFill>
            </a:rPr>
            <a:t>varroázy</a:t>
          </a:r>
          <a:r>
            <a:rPr lang="cs-CZ" sz="1800" kern="1200" dirty="0">
              <a:solidFill>
                <a:schemeClr val="tx1"/>
              </a:solidFill>
            </a:rPr>
            <a:t> pouze ve formě vyšetření vzorků zimní měli. Na základě vyhodnocení intenzity </a:t>
          </a:r>
          <a:r>
            <a:rPr lang="cs-CZ" sz="1800" kern="1200" dirty="0" err="1">
              <a:solidFill>
                <a:schemeClr val="tx1"/>
              </a:solidFill>
            </a:rPr>
            <a:t>varroázy</a:t>
          </a:r>
          <a:r>
            <a:rPr lang="cs-CZ" sz="1800" kern="1200" dirty="0">
              <a:solidFill>
                <a:schemeClr val="tx1"/>
              </a:solidFill>
            </a:rPr>
            <a:t> dle kódu EpM300 se na jednotlivých stanovištích při nálezu vyšším než 3 roztoči v průměru na jedno včelstvo provede ošetření všech včelstev na stanovišti. Použijí se registrované veterinární léčivé přípravky. Předjarní ošetření musí být provedeno s ohledem na klimatické podmínky a jarní rozvoj včel co nejdříve a mělo být ukončeno do 15. 4. 2022. Chovatel je povinen vést záznam o ošetření včelstev a uchovávat jej po dobu nejméně tří let.</a:t>
          </a:r>
        </a:p>
      </dsp:txBody>
      <dsp:txXfrm>
        <a:off x="189709" y="189918"/>
        <a:ext cx="3506782" cy="420259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5D2CF8-EE67-4D0F-83AA-1AC6736AF108}">
      <dsp:nvSpPr>
        <dsp:cNvPr id="0" name=""/>
        <dsp:cNvSpPr/>
      </dsp:nvSpPr>
      <dsp:spPr>
        <a:xfrm>
          <a:off x="0" y="2237"/>
          <a:ext cx="3886200" cy="4577955"/>
        </a:xfrm>
        <a:prstGeom prst="roundRect">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rtl="0">
            <a:lnSpc>
              <a:spcPct val="90000"/>
            </a:lnSpc>
            <a:spcBef>
              <a:spcPct val="0"/>
            </a:spcBef>
            <a:spcAft>
              <a:spcPct val="35000"/>
            </a:spcAft>
            <a:buNone/>
          </a:pPr>
          <a:r>
            <a:rPr lang="cs-CZ" sz="1800" kern="1200" dirty="0">
              <a:solidFill>
                <a:schemeClr val="tx1"/>
              </a:solidFill>
            </a:rPr>
            <a:t>Chovatelé by se neměli spoléhat jen na výsledek vyšetření zimní měli, ale měli by pravidelně monitorovat výskyt roztoče ve včelstvu. Postupy pro monitoring </a:t>
          </a:r>
          <a:r>
            <a:rPr lang="cs-CZ" sz="1800" kern="1200" dirty="0" err="1">
              <a:solidFill>
                <a:schemeClr val="tx1"/>
              </a:solidFill>
            </a:rPr>
            <a:t>varroázy</a:t>
          </a:r>
          <a:r>
            <a:rPr lang="cs-CZ" sz="1800" kern="1200" dirty="0">
              <a:solidFill>
                <a:schemeClr val="tx1"/>
              </a:solidFill>
            </a:rPr>
            <a:t> jsou podrobně popsány </a:t>
          </a:r>
          <a:r>
            <a:rPr lang="cs-CZ" sz="1800" b="0" kern="1200" dirty="0">
              <a:solidFill>
                <a:schemeClr val="tx1"/>
              </a:solidFill>
            </a:rPr>
            <a:t>v</a:t>
          </a:r>
          <a:r>
            <a:rPr lang="cs-CZ" sz="1800" b="1" kern="1200" dirty="0">
              <a:solidFill>
                <a:schemeClr val="tx1"/>
              </a:solidFill>
            </a:rPr>
            <a:t> Metodickém pokynu SVS pro chovatele včel k prevenci a tlumení </a:t>
          </a:r>
          <a:r>
            <a:rPr lang="cs-CZ" sz="1800" b="1" kern="1200" dirty="0" err="1">
              <a:solidFill>
                <a:schemeClr val="tx1"/>
              </a:solidFill>
            </a:rPr>
            <a:t>varroázy</a:t>
          </a:r>
          <a:r>
            <a:rPr lang="cs-CZ" sz="1800" b="1" kern="1200" dirty="0">
              <a:solidFill>
                <a:schemeClr val="tx1"/>
              </a:solidFill>
            </a:rPr>
            <a:t>, č. j. SVS/2021/130606-G</a:t>
          </a:r>
          <a:r>
            <a:rPr lang="cs-CZ" sz="1800" kern="1200" dirty="0">
              <a:solidFill>
                <a:schemeClr val="tx1"/>
              </a:solidFill>
            </a:rPr>
            <a:t>. </a:t>
          </a:r>
        </a:p>
        <a:p>
          <a:pPr marL="0" lvl="0" indent="0" algn="just" defTabSz="800100">
            <a:lnSpc>
              <a:spcPct val="90000"/>
            </a:lnSpc>
            <a:spcBef>
              <a:spcPct val="0"/>
            </a:spcBef>
            <a:spcAft>
              <a:spcPct val="35000"/>
            </a:spcAft>
            <a:buNone/>
          </a:pPr>
          <a:r>
            <a:rPr lang="cs-CZ" sz="1800" kern="1200" dirty="0">
              <a:solidFill>
                <a:schemeClr val="tx1"/>
              </a:solidFill>
            </a:rPr>
            <a:t>Lze předpokládat, že v průběhu ledna a února roku 2023 zůstane v platnosti povinné vyšetření směsných vzorků zimní měli na </a:t>
          </a:r>
          <a:r>
            <a:rPr lang="cs-CZ" sz="1800" kern="1200" dirty="0" err="1">
              <a:solidFill>
                <a:schemeClr val="tx1"/>
              </a:solidFill>
            </a:rPr>
            <a:t>varroázu</a:t>
          </a:r>
          <a:r>
            <a:rPr lang="cs-CZ" sz="1800" kern="1200" dirty="0">
              <a:solidFill>
                <a:schemeClr val="tx1"/>
              </a:solidFill>
            </a:rPr>
            <a:t> a na základě získaných výsledků provádění jarních ošetření včelstev při nálezu více než 3 roztočů na včelstvo. </a:t>
          </a:r>
        </a:p>
      </dsp:txBody>
      <dsp:txXfrm>
        <a:off x="189709" y="191946"/>
        <a:ext cx="3506782" cy="4198537"/>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4E49E6-1EC4-4778-AC55-E67C617A8B4E}">
      <dsp:nvSpPr>
        <dsp:cNvPr id="0" name=""/>
        <dsp:cNvSpPr/>
      </dsp:nvSpPr>
      <dsp:spPr>
        <a:xfrm>
          <a:off x="0" y="11372"/>
          <a:ext cx="7886700" cy="7253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pPr>
          <a:r>
            <a:rPr lang="cs-CZ" sz="3100" b="1" kern="1200" dirty="0"/>
            <a:t>MOR VČELÍHO PLODU</a:t>
          </a:r>
          <a:endParaRPr lang="cs-CZ" sz="3100" kern="1200" dirty="0"/>
        </a:p>
      </dsp:txBody>
      <dsp:txXfrm>
        <a:off x="35411" y="46783"/>
        <a:ext cx="7815878" cy="6545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742397-5248-410A-B5EB-743A17C6341E}">
      <dsp:nvSpPr>
        <dsp:cNvPr id="0" name=""/>
        <dsp:cNvSpPr/>
      </dsp:nvSpPr>
      <dsp:spPr>
        <a:xfrm>
          <a:off x="0" y="70039"/>
          <a:ext cx="7886700" cy="1006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rtl="0">
            <a:lnSpc>
              <a:spcPct val="90000"/>
            </a:lnSpc>
            <a:spcBef>
              <a:spcPct val="0"/>
            </a:spcBef>
            <a:spcAft>
              <a:spcPct val="35000"/>
            </a:spcAft>
            <a:buNone/>
          </a:pPr>
          <a:r>
            <a:rPr lang="cs-CZ" sz="4300" b="1" kern="1200" dirty="0"/>
            <a:t>Č</a:t>
          </a:r>
          <a:r>
            <a:rPr lang="pt-BR" sz="4300" b="1" kern="1200" dirty="0"/>
            <a:t>erpání EU</a:t>
          </a:r>
          <a:r>
            <a:rPr lang="cs-CZ" sz="4300" b="1" kern="1200" dirty="0"/>
            <a:t> dotace</a:t>
          </a:r>
          <a:r>
            <a:rPr lang="pt-BR" sz="4300" b="1" kern="1200" dirty="0"/>
            <a:t> </a:t>
          </a:r>
          <a:r>
            <a:rPr lang="cs-CZ" sz="4300" b="1" kern="1200" dirty="0"/>
            <a:t>v roce 2021</a:t>
          </a:r>
          <a:endParaRPr lang="cs-CZ" sz="4300" kern="1200" dirty="0"/>
        </a:p>
      </dsp:txBody>
      <dsp:txXfrm>
        <a:off x="49119" y="119158"/>
        <a:ext cx="7788462" cy="907962"/>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48FAB9-6C77-4D8C-A738-ECE4EB269157}">
      <dsp:nvSpPr>
        <dsp:cNvPr id="0" name=""/>
        <dsp:cNvSpPr/>
      </dsp:nvSpPr>
      <dsp:spPr>
        <a:xfrm>
          <a:off x="0" y="0"/>
          <a:ext cx="957353" cy="957353"/>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277359-866B-47EE-97EA-87F689FA6AE4}">
      <dsp:nvSpPr>
        <dsp:cNvPr id="0" name=""/>
        <dsp:cNvSpPr/>
      </dsp:nvSpPr>
      <dsp:spPr>
        <a:xfrm>
          <a:off x="478676" y="0"/>
          <a:ext cx="7408023" cy="95735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cs-CZ" sz="3100" b="1" kern="1200" dirty="0"/>
            <a:t>Připravuje se změna veterinárního zákona</a:t>
          </a:r>
          <a:endParaRPr lang="cs-CZ" sz="3100" kern="1200" dirty="0"/>
        </a:p>
      </dsp:txBody>
      <dsp:txXfrm>
        <a:off x="478676" y="0"/>
        <a:ext cx="7408023" cy="957353"/>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0AA2F-73B0-428E-8B29-B2A3843350D3}">
      <dsp:nvSpPr>
        <dsp:cNvPr id="0" name=""/>
        <dsp:cNvSpPr/>
      </dsp:nvSpPr>
      <dsp:spPr>
        <a:xfrm>
          <a:off x="0" y="0"/>
          <a:ext cx="957353" cy="957353"/>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543D63-DE90-4151-BD3B-61D0B5947C1D}">
      <dsp:nvSpPr>
        <dsp:cNvPr id="0" name=""/>
        <dsp:cNvSpPr/>
      </dsp:nvSpPr>
      <dsp:spPr>
        <a:xfrm>
          <a:off x="478676" y="0"/>
          <a:ext cx="7408023" cy="95735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cs-CZ" sz="2800" b="1" kern="1200" dirty="0"/>
            <a:t>Aktuálně se tato povinnost již nepovažuje za nezbytnou z následujících důvodů:</a:t>
          </a:r>
          <a:endParaRPr lang="cs-CZ" sz="2800" kern="1200" dirty="0"/>
        </a:p>
      </dsp:txBody>
      <dsp:txXfrm>
        <a:off x="478676" y="0"/>
        <a:ext cx="7408023" cy="957353"/>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0AA2F-73B0-428E-8B29-B2A3843350D3}">
      <dsp:nvSpPr>
        <dsp:cNvPr id="0" name=""/>
        <dsp:cNvSpPr/>
      </dsp:nvSpPr>
      <dsp:spPr>
        <a:xfrm>
          <a:off x="0" y="0"/>
          <a:ext cx="957353" cy="957353"/>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543D63-DE90-4151-BD3B-61D0B5947C1D}">
      <dsp:nvSpPr>
        <dsp:cNvPr id="0" name=""/>
        <dsp:cNvSpPr/>
      </dsp:nvSpPr>
      <dsp:spPr>
        <a:xfrm>
          <a:off x="478676" y="0"/>
          <a:ext cx="7408023" cy="95735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cs-CZ" sz="2800" b="1" kern="1200" dirty="0"/>
            <a:t>Metodika kontroly zdraví zvířat a nařízené vakcinace na rok 2022</a:t>
          </a:r>
          <a:endParaRPr lang="cs-CZ" sz="2800" kern="1200" dirty="0"/>
        </a:p>
      </dsp:txBody>
      <dsp:txXfrm>
        <a:off x="478676" y="0"/>
        <a:ext cx="7408023" cy="957353"/>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ACDA06-7B31-44FF-886F-B5FEFBDF3C92}">
      <dsp:nvSpPr>
        <dsp:cNvPr id="0" name=""/>
        <dsp:cNvSpPr/>
      </dsp:nvSpPr>
      <dsp:spPr>
        <a:xfrm>
          <a:off x="0" y="0"/>
          <a:ext cx="7886700" cy="655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cs-CZ" sz="2800" b="1" kern="1200" dirty="0"/>
            <a:t>Členské příspěvky</a:t>
          </a:r>
          <a:endParaRPr lang="cs-CZ" sz="2800" kern="1200" dirty="0"/>
        </a:p>
      </dsp:txBody>
      <dsp:txXfrm>
        <a:off x="31984" y="31984"/>
        <a:ext cx="7822732" cy="591232"/>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9B650C-DBAC-4CFF-8E1B-E854D6A44A07}">
      <dsp:nvSpPr>
        <dsp:cNvPr id="0" name=""/>
        <dsp:cNvSpPr/>
      </dsp:nvSpPr>
      <dsp:spPr>
        <a:xfrm>
          <a:off x="0" y="0"/>
          <a:ext cx="1123608" cy="1123608"/>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87EC59-5DEC-44AA-8D7B-EE04AC951A66}">
      <dsp:nvSpPr>
        <dsp:cNvPr id="0" name=""/>
        <dsp:cNvSpPr/>
      </dsp:nvSpPr>
      <dsp:spPr>
        <a:xfrm>
          <a:off x="561803" y="0"/>
          <a:ext cx="7324895" cy="112360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pt-BR" sz="3600" b="1" kern="1200" dirty="0"/>
            <a:t>Předpisy svazu nové a novelizované</a:t>
          </a:r>
          <a:endParaRPr lang="cs-CZ" sz="3600" kern="1200" dirty="0"/>
        </a:p>
      </dsp:txBody>
      <dsp:txXfrm>
        <a:off x="561803" y="0"/>
        <a:ext cx="7324895" cy="1123608"/>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66E0D1-B40F-4161-BEF1-308517E55213}">
      <dsp:nvSpPr>
        <dsp:cNvPr id="0" name=""/>
        <dsp:cNvSpPr/>
      </dsp:nvSpPr>
      <dsp:spPr>
        <a:xfrm>
          <a:off x="0" y="24119"/>
          <a:ext cx="7886699" cy="926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b="1" kern="1200" dirty="0"/>
            <a:t>Na březnovém zasedání RV ČSV r. 2022 byly provedeny revize tří vnitřních předpisů svazu.</a:t>
          </a:r>
          <a:endParaRPr lang="cs-CZ" sz="2400" kern="1200" dirty="0"/>
        </a:p>
      </dsp:txBody>
      <dsp:txXfrm>
        <a:off x="45235" y="69354"/>
        <a:ext cx="7796229" cy="836169"/>
      </dsp:txXfrm>
    </dsp:sp>
    <dsp:sp modelId="{4B86C553-08A5-47F0-8927-EDFF0ABF3C8D}">
      <dsp:nvSpPr>
        <dsp:cNvPr id="0" name=""/>
        <dsp:cNvSpPr/>
      </dsp:nvSpPr>
      <dsp:spPr>
        <a:xfrm>
          <a:off x="0" y="950759"/>
          <a:ext cx="7886699" cy="268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cs-CZ" sz="1900" kern="1200" dirty="0"/>
            <a:t>V souladu se Stanovami ČSV Republikový výbor ČSV projednal a schválil na svém jednání dne 26. 3. 2022 </a:t>
          </a:r>
          <a:r>
            <a:rPr lang="cs-CZ" sz="1900" b="1" kern="1200" dirty="0"/>
            <a:t>Zásady nakládání s majetkem svazu</a:t>
          </a:r>
          <a:r>
            <a:rPr lang="cs-CZ" sz="1900" kern="1200" dirty="0"/>
            <a:t>, tj. movitým i nemovitým majetkem, majetkovými vklady, cennými papíry, průmyslovými a jinými právy ve vlastnictví nebo spoluvlastnictví ČSV.</a:t>
          </a:r>
          <a:endParaRPr lang="cs-CZ" sz="1900" b="1" kern="1200" dirty="0"/>
        </a:p>
        <a:p>
          <a:pPr marL="171450" lvl="1" indent="-171450" algn="l" defTabSz="844550">
            <a:lnSpc>
              <a:spcPct val="90000"/>
            </a:lnSpc>
            <a:spcBef>
              <a:spcPct val="0"/>
            </a:spcBef>
            <a:spcAft>
              <a:spcPct val="20000"/>
            </a:spcAft>
            <a:buChar char="•"/>
          </a:pPr>
          <a:r>
            <a:rPr lang="cs-CZ" sz="1900" kern="1200"/>
            <a:t>Dále schválil </a:t>
          </a:r>
          <a:r>
            <a:rPr lang="cs-CZ" sz="1900" b="1" kern="1200"/>
            <a:t>Statut Redakční rady časopisu Včelařství</a:t>
          </a:r>
          <a:r>
            <a:rPr lang="cs-CZ" sz="1900" kern="1200"/>
            <a:t>. V něm byla nově doplněna odpovědnost autora a výslovná ustanovení, že nejsme povinni uveřejnit, co nám autoři pošlou.</a:t>
          </a:r>
        </a:p>
        <a:p>
          <a:pPr marL="171450" lvl="1" indent="-171450" algn="l" defTabSz="844550">
            <a:lnSpc>
              <a:spcPct val="90000"/>
            </a:lnSpc>
            <a:spcBef>
              <a:spcPct val="0"/>
            </a:spcBef>
            <a:spcAft>
              <a:spcPct val="20000"/>
            </a:spcAft>
            <a:buChar char="•"/>
          </a:pPr>
          <a:r>
            <a:rPr lang="cs-CZ" sz="1900" kern="1200" dirty="0"/>
            <a:t>Poslední normou byl </a:t>
          </a:r>
          <a:r>
            <a:rPr lang="cs-CZ" sz="1900" b="1" kern="1200" dirty="0"/>
            <a:t>Vzorový jednací a volební řád ZO ČSV, </a:t>
          </a:r>
          <a:r>
            <a:rPr lang="cs-CZ" sz="1900" b="1" kern="1200" dirty="0" err="1"/>
            <a:t>z.s</a:t>
          </a:r>
          <a:r>
            <a:rPr lang="cs-CZ" sz="1900" b="1" kern="1200" dirty="0"/>
            <a:t>.</a:t>
          </a:r>
          <a:r>
            <a:rPr lang="cs-CZ" sz="1900" kern="1200" dirty="0"/>
            <a:t>, ve kterém došlo jen k formálním změnám. Všechny směrnice jsou uveřejněny na webu svazu. </a:t>
          </a:r>
        </a:p>
      </dsp:txBody>
      <dsp:txXfrm>
        <a:off x="0" y="950759"/>
        <a:ext cx="7886699" cy="2682720"/>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0BCC51-083C-4E22-9FA5-F823B34FFBF2}">
      <dsp:nvSpPr>
        <dsp:cNvPr id="0" name=""/>
        <dsp:cNvSpPr/>
      </dsp:nvSpPr>
      <dsp:spPr>
        <a:xfrm>
          <a:off x="0" y="8489"/>
          <a:ext cx="7886700" cy="1076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rtl="0">
            <a:lnSpc>
              <a:spcPct val="90000"/>
            </a:lnSpc>
            <a:spcBef>
              <a:spcPct val="0"/>
            </a:spcBef>
            <a:spcAft>
              <a:spcPct val="35000"/>
            </a:spcAft>
            <a:buNone/>
          </a:pPr>
          <a:r>
            <a:rPr lang="pt-BR" sz="4600" b="1" kern="1200" dirty="0"/>
            <a:t>Změny Stanov ČSV</a:t>
          </a:r>
          <a:endParaRPr lang="cs-CZ" sz="4600" kern="1200" dirty="0"/>
        </a:p>
      </dsp:txBody>
      <dsp:txXfrm>
        <a:off x="52546" y="61035"/>
        <a:ext cx="7781608" cy="971308"/>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1EF686-B61F-49FF-A0B3-84796D7B0216}">
      <dsp:nvSpPr>
        <dsp:cNvPr id="0" name=""/>
        <dsp:cNvSpPr/>
      </dsp:nvSpPr>
      <dsp:spPr>
        <a:xfrm>
          <a:off x="0" y="4845"/>
          <a:ext cx="7886700" cy="131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l" defTabSz="2489200" rtl="0">
            <a:lnSpc>
              <a:spcPct val="90000"/>
            </a:lnSpc>
            <a:spcBef>
              <a:spcPct val="0"/>
            </a:spcBef>
            <a:spcAft>
              <a:spcPct val="35000"/>
            </a:spcAft>
            <a:buNone/>
          </a:pPr>
          <a:r>
            <a:rPr lang="cs-CZ" sz="5600" b="1" kern="1200"/>
            <a:t>Novinky v CIS</a:t>
          </a:r>
          <a:endParaRPr lang="cs-CZ" sz="5600" kern="1200"/>
        </a:p>
      </dsp:txBody>
      <dsp:txXfrm>
        <a:off x="63968" y="68813"/>
        <a:ext cx="7758764" cy="1182464"/>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9F2B7E-97CA-4490-9959-4B1904BB6C39}">
      <dsp:nvSpPr>
        <dsp:cNvPr id="0" name=""/>
        <dsp:cNvSpPr/>
      </dsp:nvSpPr>
      <dsp:spPr>
        <a:xfrm>
          <a:off x="0" y="733"/>
          <a:ext cx="7886700" cy="11145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pl-PL" sz="2900" b="1" kern="1200" dirty="0"/>
            <a:t>Výkazy majetku a závazků organizačních jednotek</a:t>
          </a:r>
          <a:endParaRPr lang="cs-CZ" sz="2900" kern="1200" dirty="0"/>
        </a:p>
      </dsp:txBody>
      <dsp:txXfrm>
        <a:off x="54409" y="55142"/>
        <a:ext cx="7777882" cy="1005765"/>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5631DD-2000-430B-8026-704A944C45D8}">
      <dsp:nvSpPr>
        <dsp:cNvPr id="0" name=""/>
        <dsp:cNvSpPr/>
      </dsp:nvSpPr>
      <dsp:spPr>
        <a:xfrm>
          <a:off x="0" y="206063"/>
          <a:ext cx="7886700" cy="5112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cs-CZ" sz="2200" kern="1200" dirty="0">
              <a:solidFill>
                <a:srgbClr val="3A3A3A"/>
              </a:solidFill>
            </a:rPr>
            <a:t>Informace o zveřejňování výkazu o hospodaření ZO a OO ČSV, </a:t>
          </a:r>
          <a:r>
            <a:rPr lang="cs-CZ" sz="1800" kern="1200" dirty="0" err="1">
              <a:solidFill>
                <a:srgbClr val="3A3A3A"/>
              </a:solidFill>
            </a:rPr>
            <a:t>z.s</a:t>
          </a:r>
          <a:r>
            <a:rPr lang="cs-CZ" sz="1800" kern="1200" dirty="0">
              <a:solidFill>
                <a:srgbClr val="3A3A3A"/>
              </a:solidFill>
            </a:rPr>
            <a:t>. </a:t>
          </a:r>
        </a:p>
      </dsp:txBody>
      <dsp:txXfrm>
        <a:off x="24959" y="231022"/>
        <a:ext cx="7836782" cy="461372"/>
      </dsp:txXfrm>
    </dsp:sp>
    <dsp:sp modelId="{D056A3DD-582A-4EFE-BA93-BD9CBDCD20F3}">
      <dsp:nvSpPr>
        <dsp:cNvPr id="0" name=""/>
        <dsp:cNvSpPr/>
      </dsp:nvSpPr>
      <dsp:spPr>
        <a:xfrm>
          <a:off x="0" y="717353"/>
          <a:ext cx="7886700" cy="3427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9210" rIns="163576" bIns="29210" numCol="1" spcCol="1270" anchor="t" anchorCtr="0">
          <a:noAutofit/>
        </a:bodyPr>
        <a:lstStyle/>
        <a:p>
          <a:pPr marL="171450" lvl="1" indent="-171450" algn="l" defTabSz="800100" rtl="0">
            <a:lnSpc>
              <a:spcPct val="100000"/>
            </a:lnSpc>
            <a:spcBef>
              <a:spcPct val="0"/>
            </a:spcBef>
            <a:spcAft>
              <a:spcPct val="20000"/>
            </a:spcAft>
            <a:buChar char="•"/>
          </a:pPr>
          <a:r>
            <a:rPr lang="cs-CZ" sz="1800" kern="1200" dirty="0"/>
            <a:t>V návaznosti na písemná vyjádření Ministerstva financí  ČR a Ministerstva spravedlnosti ČR účetní jednotky, které vedou jednoduché účetnictví a zapisují se do veřejného rejstříku, mají povinnost s účinností od 1. 1. 2016 zveřejnit výkaz Přehled o majetku a závazcích, a to s platností již pro rok 2016.</a:t>
          </a:r>
        </a:p>
        <a:p>
          <a:pPr marL="171450" lvl="1" indent="-171450" algn="l" defTabSz="800100" rtl="0">
            <a:lnSpc>
              <a:spcPct val="100000"/>
            </a:lnSpc>
            <a:spcBef>
              <a:spcPct val="0"/>
            </a:spcBef>
            <a:spcAft>
              <a:spcPct val="20000"/>
            </a:spcAft>
            <a:buChar char="•"/>
          </a:pPr>
          <a:r>
            <a:rPr lang="cs-CZ" sz="1800" kern="1200" dirty="0"/>
            <a:t>ZO, OO vyplní příslušné výkazy v </a:t>
          </a:r>
          <a:r>
            <a:rPr lang="cs-CZ" sz="1800" kern="1200" dirty="0" err="1"/>
            <a:t>CISu</a:t>
          </a:r>
          <a:r>
            <a:rPr lang="cs-CZ" sz="1800" kern="1200" dirty="0"/>
            <a:t>. </a:t>
          </a:r>
        </a:p>
        <a:p>
          <a:pPr marL="171450" lvl="1" indent="-171450" algn="l" defTabSz="800100" rtl="0">
            <a:lnSpc>
              <a:spcPct val="100000"/>
            </a:lnSpc>
            <a:spcBef>
              <a:spcPct val="0"/>
            </a:spcBef>
            <a:spcAft>
              <a:spcPct val="20000"/>
            </a:spcAft>
            <a:buChar char="•"/>
          </a:pPr>
          <a:r>
            <a:rPr lang="cs-CZ" sz="1800" kern="1200" dirty="0"/>
            <a:t>V </a:t>
          </a:r>
          <a:r>
            <a:rPr lang="cs-CZ" sz="1800" kern="1200" dirty="0" err="1"/>
            <a:t>CISu</a:t>
          </a:r>
          <a:r>
            <a:rPr lang="cs-CZ" sz="1800" kern="1200" dirty="0"/>
            <a:t> prosíme zaškrtněte vždy, zda si zaslání výkazů do spolkového rejstříku Městskému soudu v Praze zajistíte  sami, nebo žádáte, aby tak učinil sekretariát. Tiskopisy je nutno před odesláním podepsat statutárními zástupci.</a:t>
          </a:r>
        </a:p>
        <a:p>
          <a:pPr marL="171450" lvl="1" indent="-171450" algn="l" defTabSz="800100" rtl="0">
            <a:lnSpc>
              <a:spcPct val="100000"/>
            </a:lnSpc>
            <a:spcBef>
              <a:spcPct val="0"/>
            </a:spcBef>
            <a:spcAft>
              <a:spcPct val="20000"/>
            </a:spcAft>
            <a:buChar char="•"/>
          </a:pPr>
          <a:r>
            <a:rPr lang="cs-CZ" sz="1800" kern="1200" dirty="0"/>
            <a:t>Organizační jednotky ČSV (ZO a OO ČSV) jsou povinny uložit tyto výkazy do Sbírky listin ať již sami nebo prostřednictvím svazu nejpozději do konce r. 2018 (za rok 2017), do 30. 6. 2019 (za rok 2018) a do 30. 6. 2020 (za rok 2019). </a:t>
          </a:r>
          <a:r>
            <a:rPr lang="cs-CZ" sz="1800" b="1" kern="1200" dirty="0">
              <a:solidFill>
                <a:srgbClr val="FF0000"/>
              </a:solidFill>
            </a:rPr>
            <a:t>Pakliže jste tak ještě neučinili, dodejte výkazy co nejdříve!!</a:t>
          </a:r>
        </a:p>
      </dsp:txBody>
      <dsp:txXfrm>
        <a:off x="0" y="717353"/>
        <a:ext cx="7886700" cy="34279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C0A06-3BB2-4663-80BE-368DC08B6DF5}">
      <dsp:nvSpPr>
        <dsp:cNvPr id="0" name=""/>
        <dsp:cNvSpPr/>
      </dsp:nvSpPr>
      <dsp:spPr>
        <a:xfrm>
          <a:off x="0" y="0"/>
          <a:ext cx="1100937" cy="1100937"/>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D81F32-403E-475C-A644-F3CCB780A5EE}">
      <dsp:nvSpPr>
        <dsp:cNvPr id="0" name=""/>
        <dsp:cNvSpPr/>
      </dsp:nvSpPr>
      <dsp:spPr>
        <a:xfrm>
          <a:off x="550468" y="0"/>
          <a:ext cx="7336231" cy="110093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cs-CZ" sz="2900" b="1" kern="1200" dirty="0"/>
            <a:t>Evropské dotace pro dotační období 2019 až 2022 upravuje nařízení vlády  č. 148/2019 Sb.</a:t>
          </a:r>
          <a:endParaRPr lang="cs-CZ" sz="2900" kern="1200" dirty="0"/>
        </a:p>
      </dsp:txBody>
      <dsp:txXfrm>
        <a:off x="550468" y="0"/>
        <a:ext cx="7336231" cy="1100937"/>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2B4C0A-401E-4A32-BD9B-22BCF2592504}">
      <dsp:nvSpPr>
        <dsp:cNvPr id="0" name=""/>
        <dsp:cNvSpPr/>
      </dsp:nvSpPr>
      <dsp:spPr>
        <a:xfrm>
          <a:off x="0" y="81355"/>
          <a:ext cx="7888570" cy="79139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cs-CZ" sz="1900" b="1" kern="1200" dirty="0"/>
            <a:t>Výkazy majetku a závazků organizačních jednotek – kde najít a jak zadat </a:t>
          </a:r>
          <a:endParaRPr lang="cs-CZ" sz="1900" kern="1200" dirty="0"/>
        </a:p>
      </dsp:txBody>
      <dsp:txXfrm>
        <a:off x="38633" y="119988"/>
        <a:ext cx="7811304" cy="714130"/>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0F141-6443-4B66-80F1-4137A3D94085}">
      <dsp:nvSpPr>
        <dsp:cNvPr id="0" name=""/>
        <dsp:cNvSpPr/>
      </dsp:nvSpPr>
      <dsp:spPr>
        <a:xfrm>
          <a:off x="0" y="0"/>
          <a:ext cx="1146279" cy="1146279"/>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47D86A-C5B7-482C-949C-8148A48E908C}">
      <dsp:nvSpPr>
        <dsp:cNvPr id="0" name=""/>
        <dsp:cNvSpPr/>
      </dsp:nvSpPr>
      <dsp:spPr>
        <a:xfrm>
          <a:off x="573139" y="0"/>
          <a:ext cx="7313560" cy="114627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cs-CZ" sz="3600" b="1" kern="1200"/>
            <a:t>Problematika Svépomocného fondu</a:t>
          </a:r>
          <a:endParaRPr lang="cs-CZ" sz="3600" kern="1200"/>
        </a:p>
      </dsp:txBody>
      <dsp:txXfrm>
        <a:off x="573139" y="0"/>
        <a:ext cx="7313560" cy="1146279"/>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85F41-899E-4FB4-9D3D-8534A18CF858}">
      <dsp:nvSpPr>
        <dsp:cNvPr id="0" name=""/>
        <dsp:cNvSpPr/>
      </dsp:nvSpPr>
      <dsp:spPr>
        <a:xfrm>
          <a:off x="0" y="17428"/>
          <a:ext cx="8229600" cy="421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cs-CZ" sz="1800" kern="1200"/>
            <a:t>Základní předpisy: </a:t>
          </a:r>
        </a:p>
      </dsp:txBody>
      <dsp:txXfrm>
        <a:off x="20561" y="37989"/>
        <a:ext cx="8188478" cy="380078"/>
      </dsp:txXfrm>
    </dsp:sp>
    <dsp:sp modelId="{28E550C1-6513-4567-B5AF-89D112881D4A}">
      <dsp:nvSpPr>
        <dsp:cNvPr id="0" name=""/>
        <dsp:cNvSpPr/>
      </dsp:nvSpPr>
      <dsp:spPr>
        <a:xfrm>
          <a:off x="0" y="438628"/>
          <a:ext cx="8229600" cy="652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2860" rIns="128016" bIns="22860" numCol="1" spcCol="1270" anchor="t" anchorCtr="0">
          <a:noAutofit/>
        </a:bodyPr>
        <a:lstStyle/>
        <a:p>
          <a:pPr marL="114300" lvl="1" indent="-114300" algn="l" defTabSz="622300" rtl="0">
            <a:lnSpc>
              <a:spcPct val="90000"/>
            </a:lnSpc>
            <a:spcBef>
              <a:spcPct val="0"/>
            </a:spcBef>
            <a:spcAft>
              <a:spcPct val="20000"/>
            </a:spcAft>
            <a:buChar char="•"/>
          </a:pPr>
          <a:r>
            <a:rPr lang="cs-CZ" sz="1400" kern="1200"/>
            <a:t>Statut Svépomocného fondu platný od 1. 1. 2017</a:t>
          </a:r>
        </a:p>
        <a:p>
          <a:pPr marL="114300" lvl="1" indent="-114300" algn="l" defTabSz="622300" rtl="0">
            <a:lnSpc>
              <a:spcPct val="90000"/>
            </a:lnSpc>
            <a:spcBef>
              <a:spcPct val="0"/>
            </a:spcBef>
            <a:spcAft>
              <a:spcPct val="20000"/>
            </a:spcAft>
            <a:buChar char="•"/>
          </a:pPr>
          <a:r>
            <a:rPr lang="cs-CZ" sz="1400" kern="1200"/>
            <a:t>Zásady pro poskytování příspěvků ze Svépomocného fondu ČSV při vzniku škod na včelařské majetku členů ČSV</a:t>
          </a:r>
        </a:p>
      </dsp:txBody>
      <dsp:txXfrm>
        <a:off x="0" y="438628"/>
        <a:ext cx="8229600" cy="652050"/>
      </dsp:txXfrm>
    </dsp:sp>
    <dsp:sp modelId="{E46C3F85-FCD6-4557-9B2F-7E34F3910EAA}">
      <dsp:nvSpPr>
        <dsp:cNvPr id="0" name=""/>
        <dsp:cNvSpPr/>
      </dsp:nvSpPr>
      <dsp:spPr>
        <a:xfrm>
          <a:off x="0" y="1090678"/>
          <a:ext cx="8229600" cy="421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cs-CZ" sz="1800" kern="1200"/>
            <a:t>Změny Statutu SF schválené RV 22. 8. 2020:</a:t>
          </a:r>
        </a:p>
      </dsp:txBody>
      <dsp:txXfrm>
        <a:off x="20561" y="1111239"/>
        <a:ext cx="8188478" cy="380078"/>
      </dsp:txXfrm>
    </dsp:sp>
    <dsp:sp modelId="{8C2D2C71-B819-469B-BB78-0EB2E31FE2E0}">
      <dsp:nvSpPr>
        <dsp:cNvPr id="0" name=""/>
        <dsp:cNvSpPr/>
      </dsp:nvSpPr>
      <dsp:spPr>
        <a:xfrm>
          <a:off x="0" y="1511878"/>
          <a:ext cx="8229600" cy="689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2860" rIns="128016" bIns="22860" numCol="1" spcCol="1270" anchor="t" anchorCtr="0">
          <a:noAutofit/>
        </a:bodyPr>
        <a:lstStyle/>
        <a:p>
          <a:pPr marL="114300" lvl="1" indent="-114300" algn="l" defTabSz="622300" rtl="0">
            <a:lnSpc>
              <a:spcPct val="90000"/>
            </a:lnSpc>
            <a:spcBef>
              <a:spcPct val="0"/>
            </a:spcBef>
            <a:spcAft>
              <a:spcPct val="20000"/>
            </a:spcAft>
            <a:buChar char="•"/>
          </a:pPr>
          <a:r>
            <a:rPr lang="cs-CZ" sz="1400" kern="1200"/>
            <a:t>Jako příloha k žádosti je vyžadována kopie hlášení počtu včelstev na ČMSCH</a:t>
          </a:r>
        </a:p>
        <a:p>
          <a:pPr marL="114300" lvl="1" indent="-114300" algn="l" defTabSz="622300" rtl="0">
            <a:lnSpc>
              <a:spcPct val="90000"/>
            </a:lnSpc>
            <a:spcBef>
              <a:spcPct val="0"/>
            </a:spcBef>
            <a:spcAft>
              <a:spcPct val="20000"/>
            </a:spcAft>
            <a:buChar char="•"/>
          </a:pPr>
          <a:r>
            <a:rPr lang="cs-CZ" sz="1400" kern="1200"/>
            <a:t>Příspěvek nebude přiznán, pakliže na stejném stanovišti, kde se stala škoda má včelstva i nečlen svazu</a:t>
          </a:r>
        </a:p>
        <a:p>
          <a:pPr marL="114300" lvl="1" indent="-114300" algn="l" defTabSz="622300" rtl="0">
            <a:lnSpc>
              <a:spcPct val="90000"/>
            </a:lnSpc>
            <a:spcBef>
              <a:spcPct val="0"/>
            </a:spcBef>
            <a:spcAft>
              <a:spcPct val="20000"/>
            </a:spcAft>
            <a:buChar char="•"/>
          </a:pPr>
          <a:r>
            <a:rPr lang="cs-CZ" sz="1400" kern="1200"/>
            <a:t>V případě nedoplnění žádosti do 30 dnů po výzvě k doplnění, bude žádost zamítnuta</a:t>
          </a:r>
        </a:p>
      </dsp:txBody>
      <dsp:txXfrm>
        <a:off x="0" y="1511878"/>
        <a:ext cx="8229600" cy="689310"/>
      </dsp:txXfrm>
    </dsp:sp>
    <dsp:sp modelId="{892F64FA-E0C1-4A6F-8F82-94BBD8B67D31}">
      <dsp:nvSpPr>
        <dsp:cNvPr id="0" name=""/>
        <dsp:cNvSpPr/>
      </dsp:nvSpPr>
      <dsp:spPr>
        <a:xfrm>
          <a:off x="0" y="2201188"/>
          <a:ext cx="8229600" cy="421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cs-CZ" sz="1800" kern="1200"/>
            <a:t>Ročně bývá cca 100 - 120 žádostí o příspěvek na škodu způsobenou:</a:t>
          </a:r>
        </a:p>
      </dsp:txBody>
      <dsp:txXfrm>
        <a:off x="20561" y="2221749"/>
        <a:ext cx="8188478" cy="380078"/>
      </dsp:txXfrm>
    </dsp:sp>
    <dsp:sp modelId="{ED45529F-49C3-46AF-8019-25DB7BC1D679}">
      <dsp:nvSpPr>
        <dsp:cNvPr id="0" name=""/>
        <dsp:cNvSpPr/>
      </dsp:nvSpPr>
      <dsp:spPr>
        <a:xfrm>
          <a:off x="0" y="2622388"/>
          <a:ext cx="8229600" cy="1341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2860" rIns="128016" bIns="22860" numCol="1" spcCol="1270" anchor="t" anchorCtr="0">
          <a:noAutofit/>
        </a:bodyPr>
        <a:lstStyle/>
        <a:p>
          <a:pPr marL="114300" lvl="1" indent="-114300" algn="l" defTabSz="622300" rtl="0">
            <a:lnSpc>
              <a:spcPct val="90000"/>
            </a:lnSpc>
            <a:spcBef>
              <a:spcPct val="0"/>
            </a:spcBef>
            <a:spcAft>
              <a:spcPct val="20000"/>
            </a:spcAft>
            <a:buChar char="•"/>
          </a:pPr>
          <a:r>
            <a:rPr lang="cs-CZ" sz="1400" kern="1200"/>
            <a:t>Odcizením úlů se včelstvy</a:t>
          </a:r>
        </a:p>
        <a:p>
          <a:pPr marL="114300" lvl="1" indent="-114300" algn="l" defTabSz="622300" rtl="0">
            <a:lnSpc>
              <a:spcPct val="90000"/>
            </a:lnSpc>
            <a:spcBef>
              <a:spcPct val="0"/>
            </a:spcBef>
            <a:spcAft>
              <a:spcPct val="20000"/>
            </a:spcAft>
            <a:buChar char="•"/>
          </a:pPr>
          <a:r>
            <a:rPr lang="cs-CZ" sz="1400" kern="1200"/>
            <a:t>Odcizením pouze včelstev</a:t>
          </a:r>
        </a:p>
        <a:p>
          <a:pPr marL="114300" lvl="1" indent="-114300" algn="l" defTabSz="622300" rtl="0">
            <a:lnSpc>
              <a:spcPct val="90000"/>
            </a:lnSpc>
            <a:spcBef>
              <a:spcPct val="0"/>
            </a:spcBef>
            <a:spcAft>
              <a:spcPct val="20000"/>
            </a:spcAft>
            <a:buChar char="•"/>
          </a:pPr>
          <a:r>
            <a:rPr lang="cs-CZ" sz="1400" kern="1200"/>
            <a:t>Živelnou událostí (pád stromu na včelstva, včelín, maringotku, zatopení stanoviště při přívalovém dešti, vichřice – poražení úlů)</a:t>
          </a:r>
        </a:p>
        <a:p>
          <a:pPr marL="114300" lvl="1" indent="-114300" algn="l" defTabSz="622300" rtl="0">
            <a:lnSpc>
              <a:spcPct val="90000"/>
            </a:lnSpc>
            <a:spcBef>
              <a:spcPct val="0"/>
            </a:spcBef>
            <a:spcAft>
              <a:spcPct val="20000"/>
            </a:spcAft>
            <a:buChar char="•"/>
          </a:pPr>
          <a:r>
            <a:rPr lang="cs-CZ" sz="1400" kern="1200"/>
            <a:t>Požárem (úmyslné založení, nedbalost chovatele)</a:t>
          </a:r>
        </a:p>
        <a:p>
          <a:pPr marL="114300" lvl="1" indent="-114300" algn="l" defTabSz="622300" rtl="0">
            <a:lnSpc>
              <a:spcPct val="90000"/>
            </a:lnSpc>
            <a:spcBef>
              <a:spcPct val="0"/>
            </a:spcBef>
            <a:spcAft>
              <a:spcPct val="20000"/>
            </a:spcAft>
            <a:buChar char="•"/>
          </a:pPr>
          <a:r>
            <a:rPr lang="cs-CZ" sz="1400" kern="1200"/>
            <a:t>Vandalismus</a:t>
          </a:r>
        </a:p>
      </dsp:txBody>
      <dsp:txXfrm>
        <a:off x="0" y="2622388"/>
        <a:ext cx="8229600" cy="1341360"/>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440011-1D9F-43A2-935D-2DFF4B78A849}">
      <dsp:nvSpPr>
        <dsp:cNvPr id="0" name=""/>
        <dsp:cNvSpPr/>
      </dsp:nvSpPr>
      <dsp:spPr>
        <a:xfrm>
          <a:off x="0" y="51098"/>
          <a:ext cx="7739464" cy="9886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cs-CZ" sz="2600" u="sng" kern="1200"/>
            <a:t>Nejčastější důvody zamítnutí žádosti</a:t>
          </a:r>
          <a:r>
            <a:rPr lang="cs-CZ" sz="2600" kern="1200"/>
            <a:t>:</a:t>
          </a:r>
        </a:p>
      </dsp:txBody>
      <dsp:txXfrm>
        <a:off x="48262" y="99360"/>
        <a:ext cx="7642940" cy="892126"/>
      </dsp:txXfrm>
    </dsp:sp>
    <dsp:sp modelId="{3C6EC395-E316-4CB9-B222-75C49964801E}">
      <dsp:nvSpPr>
        <dsp:cNvPr id="0" name=""/>
        <dsp:cNvSpPr/>
      </dsp:nvSpPr>
      <dsp:spPr>
        <a:xfrm>
          <a:off x="0" y="1039749"/>
          <a:ext cx="7739464" cy="1318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5728"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cs-CZ" sz="2000" kern="1200"/>
            <a:t>nepravdivé, nevěrohodné údaje (fiktivní škoda)</a:t>
          </a:r>
        </a:p>
        <a:p>
          <a:pPr marL="228600" lvl="1" indent="-228600" algn="l" defTabSz="889000" rtl="0">
            <a:lnSpc>
              <a:spcPct val="90000"/>
            </a:lnSpc>
            <a:spcBef>
              <a:spcPct val="0"/>
            </a:spcBef>
            <a:spcAft>
              <a:spcPct val="20000"/>
            </a:spcAft>
            <a:buChar char="•"/>
          </a:pPr>
          <a:r>
            <a:rPr lang="cs-CZ" sz="2000" kern="1200"/>
            <a:t>důvod škody není obsažen ve Statutu (např.: úhyn na nemoc (varroa)</a:t>
          </a:r>
        </a:p>
        <a:p>
          <a:pPr marL="228600" lvl="1" indent="-228600" algn="l" defTabSz="889000" rtl="0">
            <a:lnSpc>
              <a:spcPct val="90000"/>
            </a:lnSpc>
            <a:spcBef>
              <a:spcPct val="0"/>
            </a:spcBef>
            <a:spcAft>
              <a:spcPct val="20000"/>
            </a:spcAft>
            <a:buChar char="•"/>
          </a:pPr>
          <a:r>
            <a:rPr lang="cs-CZ" sz="2000" kern="1200"/>
            <a:t>škoda způsobená zvěří, ptáky…</a:t>
          </a:r>
        </a:p>
        <a:p>
          <a:pPr marL="228600" lvl="1" indent="-228600" algn="l" defTabSz="889000" rtl="0">
            <a:lnSpc>
              <a:spcPct val="90000"/>
            </a:lnSpc>
            <a:spcBef>
              <a:spcPct val="0"/>
            </a:spcBef>
            <a:spcAft>
              <a:spcPct val="20000"/>
            </a:spcAft>
            <a:buChar char="•"/>
          </a:pPr>
          <a:r>
            <a:rPr lang="cs-CZ" sz="2000" kern="1200" dirty="0"/>
            <a:t>žádost předložena po stanovené lhůtě</a:t>
          </a:r>
        </a:p>
      </dsp:txBody>
      <dsp:txXfrm>
        <a:off x="0" y="1039749"/>
        <a:ext cx="7739464" cy="1318590"/>
      </dsp:txXfrm>
    </dsp:sp>
    <dsp:sp modelId="{9834CCE1-3905-4572-AF54-56B0637D245F}">
      <dsp:nvSpPr>
        <dsp:cNvPr id="0" name=""/>
        <dsp:cNvSpPr/>
      </dsp:nvSpPr>
      <dsp:spPr>
        <a:xfrm>
          <a:off x="0" y="2358339"/>
          <a:ext cx="7739464" cy="9886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cs-CZ" sz="2600" u="sng" kern="1200"/>
            <a:t>Ověřování škod a jejich nahlášení</a:t>
          </a:r>
          <a:r>
            <a:rPr lang="cs-CZ" sz="2600" kern="1200"/>
            <a:t>:</a:t>
          </a:r>
        </a:p>
      </dsp:txBody>
      <dsp:txXfrm>
        <a:off x="48262" y="2406601"/>
        <a:ext cx="7642940" cy="892126"/>
      </dsp:txXfrm>
    </dsp:sp>
    <dsp:sp modelId="{E1AE91A7-1F9E-4179-B754-F889944A338E}">
      <dsp:nvSpPr>
        <dsp:cNvPr id="0" name=""/>
        <dsp:cNvSpPr/>
      </dsp:nvSpPr>
      <dsp:spPr>
        <a:xfrm>
          <a:off x="0" y="3346989"/>
          <a:ext cx="7739464" cy="91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5728"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cs-CZ" sz="2000" kern="1200"/>
            <a:t>Škoda do 20 tis. Kč – ZO ČSV – 2 funkcionáři</a:t>
          </a:r>
        </a:p>
        <a:p>
          <a:pPr marL="228600" lvl="1" indent="-228600" algn="l" defTabSz="889000" rtl="0">
            <a:lnSpc>
              <a:spcPct val="90000"/>
            </a:lnSpc>
            <a:spcBef>
              <a:spcPct val="0"/>
            </a:spcBef>
            <a:spcAft>
              <a:spcPct val="20000"/>
            </a:spcAft>
            <a:buChar char="•"/>
          </a:pPr>
          <a:r>
            <a:rPr lang="cs-CZ" sz="2000" kern="1200" dirty="0"/>
            <a:t>Škoda nad 20 tis. Kč – ZO a OO ČSV – 2 + 2 funkcionáři                                          .                                   – Sekretariát RV ČSV</a:t>
          </a:r>
        </a:p>
      </dsp:txBody>
      <dsp:txXfrm>
        <a:off x="0" y="3346989"/>
        <a:ext cx="7739464" cy="914940"/>
      </dsp:txXfrm>
    </dsp:sp>
    <dsp:sp modelId="{8DBFC6AF-A150-45D3-9598-742479A8FE9B}">
      <dsp:nvSpPr>
        <dsp:cNvPr id="0" name=""/>
        <dsp:cNvSpPr/>
      </dsp:nvSpPr>
      <dsp:spPr>
        <a:xfrm>
          <a:off x="0" y="4261929"/>
          <a:ext cx="7739464" cy="9886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cs-CZ" sz="2600" kern="1200"/>
            <a:t>Zástupce komise SF osobně prověřuje nahlášené škody vyšší než 100 tis. Kč</a:t>
          </a:r>
        </a:p>
      </dsp:txBody>
      <dsp:txXfrm>
        <a:off x="48262" y="4310191"/>
        <a:ext cx="7642940" cy="892126"/>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1F864F-9912-44C2-A9C5-95530E231DE5}">
      <dsp:nvSpPr>
        <dsp:cNvPr id="0" name=""/>
        <dsp:cNvSpPr/>
      </dsp:nvSpPr>
      <dsp:spPr>
        <a:xfrm>
          <a:off x="0" y="133584"/>
          <a:ext cx="7466341" cy="608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cs-CZ" sz="2600" u="sng" kern="1200"/>
            <a:t>Nejčastější problémy</a:t>
          </a:r>
          <a:r>
            <a:rPr lang="cs-CZ" sz="2600" kern="1200"/>
            <a:t>:</a:t>
          </a:r>
        </a:p>
      </dsp:txBody>
      <dsp:txXfrm>
        <a:off x="29700" y="163284"/>
        <a:ext cx="7406941" cy="549000"/>
      </dsp:txXfrm>
    </dsp:sp>
    <dsp:sp modelId="{FF66625B-E064-46A9-BF01-F1B44429FF07}">
      <dsp:nvSpPr>
        <dsp:cNvPr id="0" name=""/>
        <dsp:cNvSpPr/>
      </dsp:nvSpPr>
      <dsp:spPr>
        <a:xfrm>
          <a:off x="0" y="741985"/>
          <a:ext cx="7466341" cy="4628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056"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cs-CZ" sz="2000" kern="1200" dirty="0"/>
            <a:t>Chovatel má na stanovišti včelstva, ze kterých nezaplatil příspěvek, tj. včelstva jsou </a:t>
          </a:r>
          <a:r>
            <a:rPr lang="cs-CZ" sz="2000" u="sng" kern="1200" dirty="0"/>
            <a:t>nepojištěna</a:t>
          </a:r>
          <a:r>
            <a:rPr lang="cs-CZ" sz="2000" kern="1200" dirty="0"/>
            <a:t> (nelze poskytnout příspěvek)</a:t>
          </a:r>
        </a:p>
        <a:p>
          <a:pPr marL="228600" lvl="1" indent="-228600" algn="l" defTabSz="889000" rtl="0">
            <a:lnSpc>
              <a:spcPct val="90000"/>
            </a:lnSpc>
            <a:spcBef>
              <a:spcPct val="0"/>
            </a:spcBef>
            <a:spcAft>
              <a:spcPct val="20000"/>
            </a:spcAft>
            <a:buChar char="•"/>
          </a:pPr>
          <a:r>
            <a:rPr lang="cs-CZ" sz="2000" kern="1200" dirty="0"/>
            <a:t>Není doložena fotodokumentace škody </a:t>
          </a:r>
          <a:r>
            <a:rPr lang="en-US" sz="2000" kern="1200" dirty="0"/>
            <a:t>[</a:t>
          </a:r>
          <a:r>
            <a:rPr lang="cs-CZ" sz="2000" kern="1200" dirty="0"/>
            <a:t>chovatel uvede, že vzniklou škodu </a:t>
          </a:r>
          <a:r>
            <a:rPr lang="cs-CZ" sz="2000" u="sng" kern="1200" dirty="0"/>
            <a:t>odstranil</a:t>
          </a:r>
          <a:r>
            <a:rPr lang="cs-CZ" sz="2000" kern="1200" dirty="0"/>
            <a:t> a pak nemá co zdokumentovat – žádost posílá bez fotek případně na fotkách není zdokumentována uváděná škoda (poškození včelstva, konkrétní poškození nebo zničení části úlu)</a:t>
          </a:r>
          <a:r>
            <a:rPr lang="en-US" sz="2000" kern="1200" dirty="0"/>
            <a:t>]</a:t>
          </a:r>
          <a:endParaRPr lang="cs-CZ" sz="2000" kern="1200" dirty="0"/>
        </a:p>
        <a:p>
          <a:pPr marL="228600" lvl="1" indent="-228600" algn="l" defTabSz="889000" rtl="0">
            <a:lnSpc>
              <a:spcPct val="90000"/>
            </a:lnSpc>
            <a:spcBef>
              <a:spcPct val="0"/>
            </a:spcBef>
            <a:spcAft>
              <a:spcPct val="20000"/>
            </a:spcAft>
            <a:buChar char="•"/>
          </a:pPr>
          <a:r>
            <a:rPr lang="cs-CZ" sz="2000" kern="1200" dirty="0"/>
            <a:t>Funkcionář ZO/OO potvrdí ověření škody bez popsání škody</a:t>
          </a:r>
        </a:p>
        <a:p>
          <a:pPr marL="228600" lvl="1" indent="-228600" algn="l" defTabSz="889000" rtl="0">
            <a:lnSpc>
              <a:spcPct val="90000"/>
            </a:lnSpc>
            <a:spcBef>
              <a:spcPct val="0"/>
            </a:spcBef>
            <a:spcAft>
              <a:spcPct val="20000"/>
            </a:spcAft>
            <a:buChar char="•"/>
          </a:pPr>
          <a:r>
            <a:rPr lang="cs-CZ" sz="2000" kern="1200" dirty="0"/>
            <a:t>Nedoložení stanoviska HZS (požár) nebo usnesení policie (krádež, vandalismus)</a:t>
          </a:r>
        </a:p>
        <a:p>
          <a:pPr marL="228600" lvl="1" indent="-228600" algn="l" defTabSz="889000" rtl="0">
            <a:lnSpc>
              <a:spcPct val="90000"/>
            </a:lnSpc>
            <a:spcBef>
              <a:spcPct val="0"/>
            </a:spcBef>
            <a:spcAft>
              <a:spcPct val="20000"/>
            </a:spcAft>
            <a:buChar char="•"/>
          </a:pPr>
          <a:r>
            <a:rPr lang="cs-CZ" sz="2000" kern="1200" dirty="0"/>
            <a:t>Nejsou řádně vyplněny požadované údaje (adresa, počet včelstev nesouhlasí s údaji v CIS, chybí podpis žádosti)</a:t>
          </a:r>
        </a:p>
        <a:p>
          <a:pPr marL="228600" lvl="1" indent="-228600" algn="l" defTabSz="889000" rtl="0">
            <a:lnSpc>
              <a:spcPct val="90000"/>
            </a:lnSpc>
            <a:spcBef>
              <a:spcPct val="0"/>
            </a:spcBef>
            <a:spcAft>
              <a:spcPct val="20000"/>
            </a:spcAft>
            <a:buChar char="•"/>
          </a:pPr>
          <a:r>
            <a:rPr lang="cs-CZ" sz="2000" kern="1200" dirty="0"/>
            <a:t>Nevěrohodnost popisu vzniku škody a rozsahu škody</a:t>
          </a:r>
        </a:p>
        <a:p>
          <a:pPr marL="228600" lvl="1" indent="-228600" algn="l" defTabSz="889000" rtl="0">
            <a:lnSpc>
              <a:spcPct val="90000"/>
            </a:lnSpc>
            <a:spcBef>
              <a:spcPct val="0"/>
            </a:spcBef>
            <a:spcAft>
              <a:spcPct val="20000"/>
            </a:spcAft>
            <a:buChar char="•"/>
          </a:pPr>
          <a:r>
            <a:rPr lang="cs-CZ" sz="2000" kern="1200" dirty="0"/>
            <a:t>Příspěvek na úl </a:t>
          </a:r>
          <a:r>
            <a:rPr lang="cs-CZ" sz="2000" kern="1200" dirty="0" err="1"/>
            <a:t>max</a:t>
          </a:r>
          <a:r>
            <a:rPr lang="cs-CZ" sz="2000" kern="1200" dirty="0"/>
            <a:t> 800 Kč, při koupi nového úlu (faktura musí být vystavena </a:t>
          </a:r>
          <a:r>
            <a:rPr lang="cs-CZ" sz="2000" u="sng" kern="1200" dirty="0"/>
            <a:t>po datu </a:t>
          </a:r>
          <a:r>
            <a:rPr lang="cs-CZ" sz="2000" kern="1200" dirty="0"/>
            <a:t>zjištění škody) do 2.500 Kč</a:t>
          </a:r>
        </a:p>
      </dsp:txBody>
      <dsp:txXfrm>
        <a:off x="0" y="741985"/>
        <a:ext cx="7466341" cy="4628520"/>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E9C080-2658-4C44-AA05-E9B4F2A1319D}">
      <dsp:nvSpPr>
        <dsp:cNvPr id="0" name=""/>
        <dsp:cNvSpPr/>
      </dsp:nvSpPr>
      <dsp:spPr>
        <a:xfrm>
          <a:off x="0" y="59807"/>
          <a:ext cx="7886700" cy="17901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cs-CZ" sz="3400" kern="1200" dirty="0">
              <a:solidFill>
                <a:schemeClr val="tx1"/>
              </a:solidFill>
            </a:rPr>
            <a:t>Dle ceníku se poskytuje PŘÍSPĚVEK ze Svépomocného fondu, nehradí se škoda skutečná.</a:t>
          </a:r>
        </a:p>
      </dsp:txBody>
      <dsp:txXfrm>
        <a:off x="87385" y="147192"/>
        <a:ext cx="7711930" cy="1615330"/>
      </dsp:txXfrm>
    </dsp:sp>
    <dsp:sp modelId="{8247E5CD-5824-4FE4-AAAA-677F71C81BA7}">
      <dsp:nvSpPr>
        <dsp:cNvPr id="0" name=""/>
        <dsp:cNvSpPr/>
      </dsp:nvSpPr>
      <dsp:spPr>
        <a:xfrm>
          <a:off x="0" y="1947828"/>
          <a:ext cx="7886700" cy="17901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cs-CZ" sz="3400" kern="1200" dirty="0">
              <a:solidFill>
                <a:schemeClr val="tx1"/>
              </a:solidFill>
            </a:rPr>
            <a:t>Škody na majetku, který není uveden v ceníku nelze uhradit.</a:t>
          </a:r>
        </a:p>
      </dsp:txBody>
      <dsp:txXfrm>
        <a:off x="87385" y="2035213"/>
        <a:ext cx="7711930" cy="1615330"/>
      </dsp:txXfrm>
    </dsp:sp>
    <dsp:sp modelId="{08DA7999-B448-42EF-8B99-3008A8635390}">
      <dsp:nvSpPr>
        <dsp:cNvPr id="0" name=""/>
        <dsp:cNvSpPr/>
      </dsp:nvSpPr>
      <dsp:spPr>
        <a:xfrm>
          <a:off x="0" y="3843405"/>
          <a:ext cx="7886700" cy="17901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cs-CZ" sz="3400" kern="1200" dirty="0">
              <a:solidFill>
                <a:schemeClr val="tx1"/>
              </a:solidFill>
            </a:rPr>
            <a:t>Nevíte-li si rady s vyplněním žádosti – zavolejte na sekretariát, kde vám podáme pomocnou ruku!</a:t>
          </a:r>
        </a:p>
      </dsp:txBody>
      <dsp:txXfrm>
        <a:off x="87385" y="3930790"/>
        <a:ext cx="7711930" cy="1615330"/>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E6347F-58EF-4E6B-AEC8-BDE23FCBF904}">
      <dsp:nvSpPr>
        <dsp:cNvPr id="0" name=""/>
        <dsp:cNvSpPr/>
      </dsp:nvSpPr>
      <dsp:spPr>
        <a:xfrm>
          <a:off x="0" y="0"/>
          <a:ext cx="632401" cy="632401"/>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FE3F27-A7AA-4684-A411-5F7E24A10B0A}">
      <dsp:nvSpPr>
        <dsp:cNvPr id="0" name=""/>
        <dsp:cNvSpPr/>
      </dsp:nvSpPr>
      <dsp:spPr>
        <a:xfrm>
          <a:off x="316200" y="0"/>
          <a:ext cx="7570499" cy="632401"/>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cs-CZ" sz="3000" kern="1200" dirty="0"/>
            <a:t>Přeregistrace ZO/OO ve spolkovém rejstříku</a:t>
          </a:r>
        </a:p>
      </dsp:txBody>
      <dsp:txXfrm>
        <a:off x="316200" y="0"/>
        <a:ext cx="7570499" cy="6324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08DA3-86F3-46C0-828E-1A77CFCF3567}">
      <dsp:nvSpPr>
        <dsp:cNvPr id="0" name=""/>
        <dsp:cNvSpPr/>
      </dsp:nvSpPr>
      <dsp:spPr>
        <a:xfrm rot="5400000">
          <a:off x="3622420" y="-348075"/>
          <a:ext cx="3481070" cy="504748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rtl="0">
            <a:lnSpc>
              <a:spcPct val="90000"/>
            </a:lnSpc>
            <a:spcBef>
              <a:spcPct val="0"/>
            </a:spcBef>
            <a:spcAft>
              <a:spcPct val="15000"/>
            </a:spcAft>
            <a:buChar char="•"/>
          </a:pPr>
          <a:r>
            <a:rPr lang="cs-CZ" sz="2200" kern="1200" dirty="0"/>
            <a:t>ČSV administruje dotaci pro konečné příjemce dle Pravidel administrace NV č. 148/2019 Sb., které schválil RV ČSV dne 21. 8. 2021 – viz  </a:t>
          </a:r>
          <a:r>
            <a:rPr lang="cs-CZ" sz="2200" u="sng" kern="1200" dirty="0">
              <a:hlinkClick xmlns:r="http://schemas.openxmlformats.org/officeDocument/2006/relationships" r:id="rId1"/>
            </a:rPr>
            <a:t>www.vcelarstvi.cz</a:t>
          </a:r>
          <a:endParaRPr lang="cs-CZ" sz="2200" kern="1200" dirty="0"/>
        </a:p>
        <a:p>
          <a:pPr marL="228600" lvl="1" indent="-228600" algn="l" defTabSz="977900" rtl="0">
            <a:lnSpc>
              <a:spcPct val="90000"/>
            </a:lnSpc>
            <a:spcBef>
              <a:spcPct val="0"/>
            </a:spcBef>
            <a:spcAft>
              <a:spcPct val="15000"/>
            </a:spcAft>
            <a:buChar char="•"/>
          </a:pPr>
          <a:endParaRPr lang="cs-CZ" sz="2200" kern="1200" dirty="0"/>
        </a:p>
        <a:p>
          <a:pPr marL="228600" lvl="1" indent="-228600" algn="l" defTabSz="977900" rtl="0">
            <a:lnSpc>
              <a:spcPct val="90000"/>
            </a:lnSpc>
            <a:spcBef>
              <a:spcPct val="0"/>
            </a:spcBef>
            <a:spcAft>
              <a:spcPct val="15000"/>
            </a:spcAft>
            <a:buChar char="•"/>
          </a:pPr>
          <a:r>
            <a:rPr lang="cs-CZ" sz="2200" kern="1200" dirty="0"/>
            <a:t>Každý konečný příjemce dotace projeví souhlas s „pravidly“ doložením „Prohlášení konečného příjemce k požadavku na poskytnutí dotace“  </a:t>
          </a:r>
        </a:p>
      </dsp:txBody>
      <dsp:txXfrm rot="-5400000">
        <a:off x="2839211" y="605066"/>
        <a:ext cx="4877556" cy="3141206"/>
      </dsp:txXfrm>
    </dsp:sp>
    <dsp:sp modelId="{6E2E24F5-89A9-48D1-94B7-73B6D005FDE4}">
      <dsp:nvSpPr>
        <dsp:cNvPr id="0" name=""/>
        <dsp:cNvSpPr/>
      </dsp:nvSpPr>
      <dsp:spPr>
        <a:xfrm>
          <a:off x="0" y="0"/>
          <a:ext cx="2839212" cy="43513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rtl="0">
            <a:lnSpc>
              <a:spcPct val="90000"/>
            </a:lnSpc>
            <a:spcBef>
              <a:spcPct val="0"/>
            </a:spcBef>
            <a:spcAft>
              <a:spcPct val="35000"/>
            </a:spcAft>
            <a:buNone/>
          </a:pPr>
          <a:r>
            <a:rPr lang="cs-CZ" sz="2900" kern="1200"/>
            <a:t>Pravidla administrace dotace prostřednictvím ČSV</a:t>
          </a:r>
        </a:p>
      </dsp:txBody>
      <dsp:txXfrm>
        <a:off x="138599" y="138599"/>
        <a:ext cx="2562014" cy="40741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174D7-4A62-4228-8D71-A9037703495D}">
      <dsp:nvSpPr>
        <dsp:cNvPr id="0" name=""/>
        <dsp:cNvSpPr/>
      </dsp:nvSpPr>
      <dsp:spPr>
        <a:xfrm>
          <a:off x="0" y="0"/>
          <a:ext cx="7886700" cy="9818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cs-CZ" sz="2800" kern="1200" dirty="0"/>
            <a:t>Opatření boj proti </a:t>
          </a:r>
          <a:r>
            <a:rPr lang="cs-CZ" sz="2800" kern="1200" dirty="0" err="1"/>
            <a:t>varroáze</a:t>
          </a:r>
          <a:r>
            <a:rPr lang="cs-CZ" sz="2800" kern="1200" dirty="0"/>
            <a:t> od 1. 8. do 31. 12. 2022, tj. v tzv. přechodném období </a:t>
          </a:r>
        </a:p>
      </dsp:txBody>
      <dsp:txXfrm>
        <a:off x="47931" y="47931"/>
        <a:ext cx="7790838" cy="886012"/>
      </dsp:txXfrm>
    </dsp:sp>
    <dsp:sp modelId="{6A97EC48-F6BA-4D90-B5EF-DD7D924E43E3}">
      <dsp:nvSpPr>
        <dsp:cNvPr id="0" name=""/>
        <dsp:cNvSpPr/>
      </dsp:nvSpPr>
      <dsp:spPr>
        <a:xfrm>
          <a:off x="0" y="1034693"/>
          <a:ext cx="7886700" cy="1192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5400" rIns="142240" bIns="25400" numCol="1" spcCol="1270" anchor="t" anchorCtr="0">
          <a:noAutofit/>
        </a:bodyPr>
        <a:lstStyle/>
        <a:p>
          <a:pPr marL="228600" lvl="1" indent="-228600" algn="l" defTabSz="889000" rtl="0">
            <a:lnSpc>
              <a:spcPct val="90000"/>
            </a:lnSpc>
            <a:spcBef>
              <a:spcPct val="0"/>
            </a:spcBef>
            <a:spcAft>
              <a:spcPct val="20000"/>
            </a:spcAft>
            <a:buChar char="•"/>
          </a:pPr>
          <a:r>
            <a:rPr lang="cs-CZ" sz="2000" kern="1200" dirty="0"/>
            <a:t>Dotace ve výši 40 % pořizovací ceny léčiv</a:t>
          </a:r>
        </a:p>
        <a:p>
          <a:pPr marL="228600" lvl="1" indent="-228600" algn="l" defTabSz="889000" rtl="0">
            <a:lnSpc>
              <a:spcPct val="90000"/>
            </a:lnSpc>
            <a:spcBef>
              <a:spcPct val="0"/>
            </a:spcBef>
            <a:spcAft>
              <a:spcPct val="20000"/>
            </a:spcAft>
            <a:buChar char="•"/>
          </a:pPr>
          <a:r>
            <a:rPr lang="cs-CZ" sz="2000" kern="1200" dirty="0"/>
            <a:t>Pokud ZO v rámci administrace zahrne požadavek nečlena do objednávky léčiv za celou ZO, může za svou službu nečlenovi stanovit administrativní poplatek, o jeho výši rozhoduje výbor ZO usnesením </a:t>
          </a:r>
        </a:p>
      </dsp:txBody>
      <dsp:txXfrm>
        <a:off x="0" y="1034693"/>
        <a:ext cx="7886700" cy="11923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056F98-0921-4667-9E59-1755A9AF00A9}">
      <dsp:nvSpPr>
        <dsp:cNvPr id="0" name=""/>
        <dsp:cNvSpPr/>
      </dsp:nvSpPr>
      <dsp:spPr>
        <a:xfrm>
          <a:off x="0" y="0"/>
          <a:ext cx="7886700" cy="134044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cs-CZ" sz="2800" kern="1200" dirty="0"/>
            <a:t>Opatření Technická pomoc – pořízení nového zařízení pro chovatele včel od 1. 8. do 31. 12. 2022, tj. v tzv. přechodném období </a:t>
          </a:r>
        </a:p>
      </dsp:txBody>
      <dsp:txXfrm>
        <a:off x="65435" y="65435"/>
        <a:ext cx="7755830" cy="1209572"/>
      </dsp:txXfrm>
    </dsp:sp>
    <dsp:sp modelId="{4BC3C9C0-90AE-48D0-B6E9-C137D97FD500}">
      <dsp:nvSpPr>
        <dsp:cNvPr id="0" name=""/>
        <dsp:cNvSpPr/>
      </dsp:nvSpPr>
      <dsp:spPr>
        <a:xfrm>
          <a:off x="0" y="1343192"/>
          <a:ext cx="7886700" cy="1844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5400" rIns="142240" bIns="25400" numCol="1" spcCol="1270" anchor="t" anchorCtr="0">
          <a:noAutofit/>
        </a:bodyPr>
        <a:lstStyle/>
        <a:p>
          <a:pPr marL="228600" lvl="1" indent="-228600" algn="just" defTabSz="889000" rtl="0">
            <a:lnSpc>
              <a:spcPct val="90000"/>
            </a:lnSpc>
            <a:spcBef>
              <a:spcPct val="0"/>
            </a:spcBef>
            <a:spcAft>
              <a:spcPct val="20000"/>
            </a:spcAft>
            <a:buChar char="•"/>
          </a:pPr>
          <a:r>
            <a:rPr lang="cs-CZ" sz="2000" kern="1200" dirty="0"/>
            <a:t>Dotace je určena pro chovatele včel, kteří jsou evidováni u ČMSCH před datem 1. 1. 2020, není určena pro začínající včelaře</a:t>
          </a:r>
        </a:p>
        <a:p>
          <a:pPr marL="228600" lvl="1" indent="-228600" algn="just" defTabSz="889000" rtl="0">
            <a:lnSpc>
              <a:spcPct val="90000"/>
            </a:lnSpc>
            <a:spcBef>
              <a:spcPct val="0"/>
            </a:spcBef>
            <a:spcAft>
              <a:spcPct val="20000"/>
            </a:spcAft>
            <a:buChar char="•"/>
          </a:pPr>
          <a:r>
            <a:rPr lang="cs-CZ" sz="2000" kern="1200" dirty="0"/>
            <a:t>Seznam dotovaných zařízení je uveden v částech C) a D) přílohy </a:t>
          </a:r>
          <a:br>
            <a:rPr lang="cs-CZ" sz="2000" kern="1200" dirty="0"/>
          </a:br>
          <a:r>
            <a:rPr lang="cs-CZ" sz="2000" kern="1200" dirty="0"/>
            <a:t>č. 1 nařízení vlády</a:t>
          </a:r>
        </a:p>
        <a:p>
          <a:pPr marL="228600" lvl="1" indent="-228600" algn="just" defTabSz="889000" rtl="0">
            <a:lnSpc>
              <a:spcPct val="90000"/>
            </a:lnSpc>
            <a:spcBef>
              <a:spcPct val="0"/>
            </a:spcBef>
            <a:spcAft>
              <a:spcPct val="20000"/>
            </a:spcAft>
            <a:buChar char="•"/>
          </a:pPr>
          <a:r>
            <a:rPr lang="cs-CZ" sz="2000" kern="1200" dirty="0"/>
            <a:t>Pro jednotlivá zařízení je stanovena maximální výše dotace, která může být krácena z důvodů převisu požadavků a tím překročení alokované částky </a:t>
          </a:r>
        </a:p>
      </dsp:txBody>
      <dsp:txXfrm>
        <a:off x="0" y="1343192"/>
        <a:ext cx="7886700" cy="18445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0FFA0-4844-49DC-8B72-9B9F2DA411EE}">
      <dsp:nvSpPr>
        <dsp:cNvPr id="0" name=""/>
        <dsp:cNvSpPr/>
      </dsp:nvSpPr>
      <dsp:spPr>
        <a:xfrm>
          <a:off x="0" y="0"/>
          <a:ext cx="7886700" cy="7562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cs-CZ" sz="2800" kern="1200" dirty="0"/>
            <a:t>Opatření Racionalizace kočování včelstev od 1. 8. do 31. 12. 2022, tj. v tzv. přechodném období</a:t>
          </a:r>
        </a:p>
      </dsp:txBody>
      <dsp:txXfrm>
        <a:off x="36919" y="36919"/>
        <a:ext cx="7812862" cy="682453"/>
      </dsp:txXfrm>
    </dsp:sp>
    <dsp:sp modelId="{E1E915A3-B278-4EC8-BC92-6BF9B7207DD8}">
      <dsp:nvSpPr>
        <dsp:cNvPr id="0" name=""/>
        <dsp:cNvSpPr/>
      </dsp:nvSpPr>
      <dsp:spPr>
        <a:xfrm>
          <a:off x="0" y="787977"/>
          <a:ext cx="7886700" cy="2268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5400" rIns="142240" bIns="25400" numCol="1" spcCol="1270" anchor="t" anchorCtr="0">
          <a:noAutofit/>
        </a:bodyPr>
        <a:lstStyle/>
        <a:p>
          <a:pPr marL="228600" lvl="1" indent="-228600" algn="l" defTabSz="889000" rtl="0">
            <a:lnSpc>
              <a:spcPct val="90000"/>
            </a:lnSpc>
            <a:spcBef>
              <a:spcPct val="0"/>
            </a:spcBef>
            <a:spcAft>
              <a:spcPct val="20000"/>
            </a:spcAft>
            <a:buChar char="•"/>
          </a:pPr>
          <a:r>
            <a:rPr lang="cs-CZ" sz="2000" kern="1200" dirty="0"/>
            <a:t>Dotace je určena pro chovatele včel, kteří jsou evidováni u ČMSCH před datem 1. 1. 2020</a:t>
          </a:r>
        </a:p>
        <a:p>
          <a:pPr marL="228600" lvl="1" indent="-228600" algn="l" defTabSz="889000" rtl="0">
            <a:lnSpc>
              <a:spcPct val="90000"/>
            </a:lnSpc>
            <a:spcBef>
              <a:spcPct val="0"/>
            </a:spcBef>
            <a:spcAft>
              <a:spcPct val="20000"/>
            </a:spcAft>
            <a:buChar char="•"/>
          </a:pPr>
          <a:r>
            <a:rPr lang="cs-CZ" sz="2000" kern="1200" dirty="0"/>
            <a:t>Seznam dotovaných zařízení je uveden v příloze č. 3 nařízení vlády</a:t>
          </a:r>
        </a:p>
        <a:p>
          <a:pPr marL="228600" lvl="1" indent="-228600" algn="l" defTabSz="889000" rtl="0">
            <a:lnSpc>
              <a:spcPct val="90000"/>
            </a:lnSpc>
            <a:spcBef>
              <a:spcPct val="0"/>
            </a:spcBef>
            <a:spcAft>
              <a:spcPct val="20000"/>
            </a:spcAft>
            <a:buChar char="•"/>
          </a:pPr>
          <a:r>
            <a:rPr lang="cs-CZ" sz="2000" kern="1200" dirty="0"/>
            <a:t>Pro jednotlivá zařízení je stanovena maximální výše dotace, která může být krácena z důvodů převisu požadavků a tím překročení alokované částky </a:t>
          </a:r>
        </a:p>
        <a:p>
          <a:pPr marL="228600" lvl="1" indent="-228600" algn="l" defTabSz="889000" rtl="0">
            <a:lnSpc>
              <a:spcPct val="90000"/>
            </a:lnSpc>
            <a:spcBef>
              <a:spcPct val="0"/>
            </a:spcBef>
            <a:spcAft>
              <a:spcPct val="20000"/>
            </a:spcAft>
            <a:buChar char="•"/>
          </a:pPr>
          <a:r>
            <a:rPr lang="cs-CZ" sz="2000" kern="1200" dirty="0"/>
            <a:t>Povinnost chovatele včel vést po dobu 5-ti let písemnou evidenci kočování včelstev</a:t>
          </a:r>
        </a:p>
      </dsp:txBody>
      <dsp:txXfrm>
        <a:off x="0" y="787977"/>
        <a:ext cx="7886700" cy="226877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16030D-B993-45F5-AE68-759F55255055}">
      <dsp:nvSpPr>
        <dsp:cNvPr id="0" name=""/>
        <dsp:cNvSpPr/>
      </dsp:nvSpPr>
      <dsp:spPr>
        <a:xfrm>
          <a:off x="0" y="0"/>
          <a:ext cx="7886700" cy="11606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cs-CZ" sz="2800" kern="1200" dirty="0"/>
            <a:t>Opatření Úhrada nákladů na rozbory medu od 1. 8. do 31. 12. 2022, tj. v tzv. přechodném období   </a:t>
          </a:r>
        </a:p>
      </dsp:txBody>
      <dsp:txXfrm>
        <a:off x="56656" y="56656"/>
        <a:ext cx="7773388" cy="1047293"/>
      </dsp:txXfrm>
    </dsp:sp>
    <dsp:sp modelId="{9457D98C-5FAC-4B2E-9DC0-336FEB8325FD}">
      <dsp:nvSpPr>
        <dsp:cNvPr id="0" name=""/>
        <dsp:cNvSpPr/>
      </dsp:nvSpPr>
      <dsp:spPr>
        <a:xfrm>
          <a:off x="0" y="1163266"/>
          <a:ext cx="7886700" cy="1428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5400" rIns="142240" bIns="25400" numCol="1" spcCol="1270" anchor="t" anchorCtr="0">
          <a:noAutofit/>
        </a:bodyPr>
        <a:lstStyle/>
        <a:p>
          <a:pPr marL="228600" lvl="1" indent="-228600" algn="l" defTabSz="889000" rtl="0">
            <a:lnSpc>
              <a:spcPct val="90000"/>
            </a:lnSpc>
            <a:spcBef>
              <a:spcPct val="0"/>
            </a:spcBef>
            <a:spcAft>
              <a:spcPct val="20000"/>
            </a:spcAft>
            <a:buChar char="•"/>
          </a:pPr>
          <a:r>
            <a:rPr lang="cs-CZ" sz="2000" kern="1200" dirty="0"/>
            <a:t>Dotace je určena na úhradu fyzikálně – chemických rozborů medu a rozborů na přítomnost spor </a:t>
          </a:r>
          <a:r>
            <a:rPr lang="cs-CZ" sz="2000" kern="1200" dirty="0" err="1"/>
            <a:t>Paenibacillus</a:t>
          </a:r>
          <a:r>
            <a:rPr lang="cs-CZ" sz="2000" kern="1200" dirty="0"/>
            <a:t> </a:t>
          </a:r>
          <a:r>
            <a:rPr lang="cs-CZ" sz="2000" kern="1200" dirty="0" err="1"/>
            <a:t>larvae</a:t>
          </a:r>
          <a:r>
            <a:rPr lang="cs-CZ" sz="2000" kern="1200" dirty="0"/>
            <a:t>  </a:t>
          </a:r>
          <a:endParaRPr lang="cs-CZ" sz="1800" kern="1200" dirty="0"/>
        </a:p>
        <a:p>
          <a:pPr marL="228600" lvl="1" indent="-228600" algn="l" defTabSz="889000" rtl="0">
            <a:lnSpc>
              <a:spcPct val="90000"/>
            </a:lnSpc>
            <a:spcBef>
              <a:spcPct val="0"/>
            </a:spcBef>
            <a:spcAft>
              <a:spcPct val="20000"/>
            </a:spcAft>
            <a:buChar char="•"/>
          </a:pPr>
          <a:r>
            <a:rPr lang="cs-CZ" sz="2000" kern="1200" dirty="0"/>
            <a:t>Dotace činí 800 Kč na fyzikálně – chemický rozbor </a:t>
          </a:r>
        </a:p>
        <a:p>
          <a:pPr marL="228600" lvl="1" indent="-228600" algn="l" defTabSz="889000" rtl="0">
            <a:lnSpc>
              <a:spcPct val="90000"/>
            </a:lnSpc>
            <a:spcBef>
              <a:spcPct val="0"/>
            </a:spcBef>
            <a:spcAft>
              <a:spcPct val="20000"/>
            </a:spcAft>
            <a:buChar char="•"/>
          </a:pPr>
          <a:r>
            <a:rPr lang="cs-CZ" sz="2000" kern="1200" dirty="0"/>
            <a:t>Dotace činí 400 Kč – rozbor na přítomnost spor </a:t>
          </a:r>
          <a:r>
            <a:rPr lang="cs-CZ" sz="2000" kern="1200" dirty="0" err="1"/>
            <a:t>Paenibacillus</a:t>
          </a:r>
          <a:r>
            <a:rPr lang="cs-CZ" sz="2000" kern="1200" dirty="0"/>
            <a:t> </a:t>
          </a:r>
          <a:r>
            <a:rPr lang="cs-CZ" sz="2000" kern="1200" dirty="0" err="1"/>
            <a:t>larvae</a:t>
          </a:r>
          <a:endParaRPr lang="cs-CZ" sz="2000" kern="1200" dirty="0"/>
        </a:p>
        <a:p>
          <a:pPr marL="228600" lvl="1" indent="-228600" algn="l" defTabSz="889000" rtl="0">
            <a:lnSpc>
              <a:spcPct val="90000"/>
            </a:lnSpc>
            <a:spcBef>
              <a:spcPct val="0"/>
            </a:spcBef>
            <a:spcAft>
              <a:spcPct val="20000"/>
            </a:spcAft>
            <a:buChar char="•"/>
          </a:pPr>
          <a:r>
            <a:rPr lang="cs-CZ" sz="2000" kern="1200" dirty="0"/>
            <a:t>Chovatel včel má nárok na dotaci nejvýše u 4 vzorků medu za dotační období</a:t>
          </a:r>
        </a:p>
      </dsp:txBody>
      <dsp:txXfrm>
        <a:off x="0" y="1163266"/>
        <a:ext cx="7886700" cy="1428792"/>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bg>
      <p:bgPr>
        <a:blipFill dpi="0" rotWithShape="1">
          <a:blip r:embed="rId2">
            <a:alphaModFix amt="50000"/>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E28EE49A-5154-48F0-9490-835CB8510D38}"/>
              </a:ext>
            </a:extLst>
          </p:cNvPr>
          <p:cNvSpPr/>
          <p:nvPr userDrawn="1"/>
        </p:nvSpPr>
        <p:spPr>
          <a:xfrm>
            <a:off x="0" y="1207534"/>
            <a:ext cx="9144000" cy="2068353"/>
          </a:xfrm>
          <a:prstGeom prst="rect">
            <a:avLst/>
          </a:prstGeom>
          <a:gradFill flip="none" rotWithShape="1">
            <a:gsLst>
              <a:gs pos="0">
                <a:schemeClr val="accent1">
                  <a:lumMod val="5000"/>
                  <a:lumOff val="95000"/>
                  <a:alpha val="0"/>
                </a:schemeClr>
              </a:gs>
              <a:gs pos="77000">
                <a:srgbClr val="F7C41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itle 1"/>
          <p:cNvSpPr>
            <a:spLocks noGrp="1"/>
          </p:cNvSpPr>
          <p:nvPr>
            <p:ph type="ctrTitle" hasCustomPrompt="1"/>
          </p:nvPr>
        </p:nvSpPr>
        <p:spPr>
          <a:xfrm>
            <a:off x="685800" y="1122363"/>
            <a:ext cx="7772400" cy="2387600"/>
          </a:xfrm>
        </p:spPr>
        <p:txBody>
          <a:bodyPr anchor="ctr">
            <a:normAutofit/>
          </a:bodyPr>
          <a:lstStyle>
            <a:lvl1pPr algn="ctr">
              <a:defRPr sz="5400"/>
            </a:lvl1pPr>
          </a:lstStyle>
          <a:p>
            <a:r>
              <a:rPr lang="cs-CZ" dirty="0"/>
              <a:t>Hlavní nadpis prezentace</a:t>
            </a:r>
            <a:endParaRPr lang="en-US" dirty="0"/>
          </a:p>
        </p:txBody>
      </p:sp>
      <p:sp>
        <p:nvSpPr>
          <p:cNvPr id="3" name="Subtitle 2"/>
          <p:cNvSpPr>
            <a:spLocks noGrp="1"/>
          </p:cNvSpPr>
          <p:nvPr>
            <p:ph type="subTitle" idx="1" hasCustomPrompt="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dirty="0"/>
              <a:t>Autor, datum, místo</a:t>
            </a:r>
            <a:endParaRPr lang="en-US" dirty="0"/>
          </a:p>
        </p:txBody>
      </p:sp>
    </p:spTree>
    <p:extLst>
      <p:ext uri="{BB962C8B-B14F-4D97-AF65-F5344CB8AC3E}">
        <p14:creationId xmlns:p14="http://schemas.microsoft.com/office/powerpoint/2010/main" val="823320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Kliknutím lze upravit styl.</a:t>
            </a:r>
            <a:endParaRPr lang="en-US" dirty="0"/>
          </a:p>
        </p:txBody>
      </p:sp>
      <p:sp>
        <p:nvSpPr>
          <p:cNvPr id="3" name="Content Placeholder 2"/>
          <p:cNvSpPr>
            <a:spLocks noGrp="1"/>
          </p:cNvSpPr>
          <p:nvPr>
            <p:ph idx="1"/>
          </p:nvPr>
        </p:nvSpPr>
        <p:spPr/>
        <p:txBody>
          <a:bodyPr/>
          <a:lstStyle>
            <a:lvl1pPr marL="228600" indent="-228600">
              <a:buClr>
                <a:srgbClr val="C19003"/>
              </a:buClr>
              <a:buFont typeface="Wingdings" panose="05000000000000000000" pitchFamily="2" charset="2"/>
              <a:buChar char="§"/>
              <a:defRPr/>
            </a:lvl1pPr>
            <a:lvl2pPr marL="685800" indent="-228600">
              <a:buClr>
                <a:srgbClr val="C19003"/>
              </a:buClr>
              <a:buFont typeface="Wingdings" panose="05000000000000000000" pitchFamily="2" charset="2"/>
              <a:buChar char="§"/>
              <a:defRPr/>
            </a:lvl2pPr>
            <a:lvl3pPr marL="1143000" indent="-228600">
              <a:buClr>
                <a:srgbClr val="C19003"/>
              </a:buClr>
              <a:buFont typeface="Wingdings" panose="05000000000000000000" pitchFamily="2" charset="2"/>
              <a:buChar char="§"/>
              <a:defRPr/>
            </a:lvl3pPr>
            <a:lvl4pPr marL="1600200" indent="-228600">
              <a:buClr>
                <a:srgbClr val="C19003"/>
              </a:buClr>
              <a:buFont typeface="Wingdings" panose="05000000000000000000" pitchFamily="2" charset="2"/>
              <a:buChar char="§"/>
              <a:defRPr/>
            </a:lvl4pPr>
            <a:lvl5pPr marL="2057400" indent="-228600">
              <a:buClr>
                <a:srgbClr val="C19003"/>
              </a:buClr>
              <a:buFont typeface="Wingdings" panose="05000000000000000000" pitchFamily="2" charset="2"/>
              <a:buChar char="§"/>
              <a:defRPr/>
            </a:lvl5p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Tree>
    <p:extLst>
      <p:ext uri="{BB962C8B-B14F-4D97-AF65-F5344CB8AC3E}">
        <p14:creationId xmlns:p14="http://schemas.microsoft.com/office/powerpoint/2010/main" val="1076081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ělící snímek">
    <p:bg>
      <p:bgPr>
        <a:blipFill dpi="0" rotWithShape="1">
          <a:blip r:embed="rId2">
            <a:alphaModFix amt="50000"/>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E28EE49A-5154-48F0-9490-835CB8510D38}"/>
              </a:ext>
            </a:extLst>
          </p:cNvPr>
          <p:cNvSpPr/>
          <p:nvPr userDrawn="1"/>
        </p:nvSpPr>
        <p:spPr>
          <a:xfrm>
            <a:off x="0" y="2394823"/>
            <a:ext cx="9144000" cy="2068353"/>
          </a:xfrm>
          <a:prstGeom prst="rect">
            <a:avLst/>
          </a:prstGeom>
          <a:gradFill flip="none" rotWithShape="1">
            <a:gsLst>
              <a:gs pos="0">
                <a:schemeClr val="accent1">
                  <a:lumMod val="5000"/>
                  <a:lumOff val="95000"/>
                  <a:alpha val="0"/>
                </a:schemeClr>
              </a:gs>
              <a:gs pos="77000">
                <a:srgbClr val="F7C41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itle 1"/>
          <p:cNvSpPr>
            <a:spLocks noGrp="1"/>
          </p:cNvSpPr>
          <p:nvPr>
            <p:ph type="ctrTitle" hasCustomPrompt="1"/>
          </p:nvPr>
        </p:nvSpPr>
        <p:spPr>
          <a:xfrm>
            <a:off x="685800" y="2309652"/>
            <a:ext cx="7772400" cy="2387600"/>
          </a:xfrm>
        </p:spPr>
        <p:txBody>
          <a:bodyPr anchor="ctr">
            <a:normAutofit/>
          </a:bodyPr>
          <a:lstStyle>
            <a:lvl1pPr algn="ctr">
              <a:defRPr sz="4200"/>
            </a:lvl1pPr>
          </a:lstStyle>
          <a:p>
            <a:r>
              <a:rPr lang="cs-CZ" dirty="0"/>
              <a:t>Nadpis další sekce prezentace</a:t>
            </a:r>
            <a:endParaRPr lang="en-US" dirty="0"/>
          </a:p>
        </p:txBody>
      </p:sp>
    </p:spTree>
    <p:extLst>
      <p:ext uri="{BB962C8B-B14F-4D97-AF65-F5344CB8AC3E}">
        <p14:creationId xmlns:p14="http://schemas.microsoft.com/office/powerpoint/2010/main" val="1278139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oslední snímek">
    <p:bg>
      <p:bgPr>
        <a:blipFill dpi="0" rotWithShape="1">
          <a:blip r:embed="rId2">
            <a:alphaModFix amt="50000"/>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E28EE49A-5154-48F0-9490-835CB8510D38}"/>
              </a:ext>
            </a:extLst>
          </p:cNvPr>
          <p:cNvSpPr/>
          <p:nvPr userDrawn="1"/>
        </p:nvSpPr>
        <p:spPr>
          <a:xfrm>
            <a:off x="0" y="947651"/>
            <a:ext cx="9144000" cy="1330038"/>
          </a:xfrm>
          <a:prstGeom prst="rect">
            <a:avLst/>
          </a:prstGeom>
          <a:gradFill flip="none" rotWithShape="1">
            <a:gsLst>
              <a:gs pos="0">
                <a:schemeClr val="accent1">
                  <a:lumMod val="5000"/>
                  <a:lumOff val="95000"/>
                  <a:alpha val="0"/>
                </a:schemeClr>
              </a:gs>
              <a:gs pos="77000">
                <a:srgbClr val="F7C41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itle 1"/>
          <p:cNvSpPr>
            <a:spLocks noGrp="1"/>
          </p:cNvSpPr>
          <p:nvPr>
            <p:ph type="ctrTitle" hasCustomPrompt="1"/>
          </p:nvPr>
        </p:nvSpPr>
        <p:spPr>
          <a:xfrm>
            <a:off x="685800" y="464227"/>
            <a:ext cx="7772400" cy="2387600"/>
          </a:xfrm>
        </p:spPr>
        <p:txBody>
          <a:bodyPr anchor="ctr">
            <a:normAutofit/>
          </a:bodyPr>
          <a:lstStyle>
            <a:lvl1pPr algn="ctr">
              <a:defRPr sz="4200"/>
            </a:lvl1pPr>
          </a:lstStyle>
          <a:p>
            <a:r>
              <a:rPr lang="cs-CZ" dirty="0"/>
              <a:t>Děkuji za pozornost</a:t>
            </a:r>
            <a:endParaRPr lang="en-US" dirty="0"/>
          </a:p>
        </p:txBody>
      </p:sp>
      <p:sp>
        <p:nvSpPr>
          <p:cNvPr id="3" name="Obdélník 2">
            <a:extLst>
              <a:ext uri="{FF2B5EF4-FFF2-40B4-BE49-F238E27FC236}">
                <a16:creationId xmlns:a16="http://schemas.microsoft.com/office/drawing/2014/main" id="{D2D15AE6-1AB6-4BCF-9465-D94D4FA7AA72}"/>
              </a:ext>
            </a:extLst>
          </p:cNvPr>
          <p:cNvSpPr/>
          <p:nvPr userDrawn="1"/>
        </p:nvSpPr>
        <p:spPr>
          <a:xfrm>
            <a:off x="685800" y="2851827"/>
            <a:ext cx="7772400" cy="2992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Isosceles Triangle 51">
            <a:extLst>
              <a:ext uri="{FF2B5EF4-FFF2-40B4-BE49-F238E27FC236}">
                <a16:creationId xmlns:a16="http://schemas.microsoft.com/office/drawing/2014/main" id="{D397DD2E-F864-4B61-B2EA-CDBBBB9A3C38}"/>
              </a:ext>
            </a:extLst>
          </p:cNvPr>
          <p:cNvSpPr/>
          <p:nvPr userDrawn="1"/>
        </p:nvSpPr>
        <p:spPr>
          <a:xfrm>
            <a:off x="1101820" y="3899218"/>
            <a:ext cx="379339" cy="278171"/>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 name="Block Arc 14">
            <a:extLst>
              <a:ext uri="{FF2B5EF4-FFF2-40B4-BE49-F238E27FC236}">
                <a16:creationId xmlns:a16="http://schemas.microsoft.com/office/drawing/2014/main" id="{CFFD2F27-ED62-48AF-B1C4-B1F511E3B02A}"/>
              </a:ext>
            </a:extLst>
          </p:cNvPr>
          <p:cNvSpPr/>
          <p:nvPr userDrawn="1"/>
        </p:nvSpPr>
        <p:spPr>
          <a:xfrm rot="16200000">
            <a:off x="1085777" y="5066619"/>
            <a:ext cx="411427" cy="411698"/>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0" name="Rounded Rectangle 7">
            <a:extLst>
              <a:ext uri="{FF2B5EF4-FFF2-40B4-BE49-F238E27FC236}">
                <a16:creationId xmlns:a16="http://schemas.microsoft.com/office/drawing/2014/main" id="{16963D68-C009-47FD-8D7F-3854EFEB38E5}"/>
              </a:ext>
            </a:extLst>
          </p:cNvPr>
          <p:cNvSpPr/>
          <p:nvPr userDrawn="1"/>
        </p:nvSpPr>
        <p:spPr>
          <a:xfrm>
            <a:off x="1177869" y="4464458"/>
            <a:ext cx="196718" cy="340436"/>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1" name="TextovéPole 10">
            <a:extLst>
              <a:ext uri="{FF2B5EF4-FFF2-40B4-BE49-F238E27FC236}">
                <a16:creationId xmlns:a16="http://schemas.microsoft.com/office/drawing/2014/main" id="{5594DEF6-C9C6-4A52-B9BE-396CF0F59931}"/>
              </a:ext>
            </a:extLst>
          </p:cNvPr>
          <p:cNvSpPr txBox="1"/>
          <p:nvPr userDrawn="1"/>
        </p:nvSpPr>
        <p:spPr>
          <a:xfrm>
            <a:off x="989214" y="3056633"/>
            <a:ext cx="6118167" cy="369332"/>
          </a:xfrm>
          <a:prstGeom prst="rect">
            <a:avLst/>
          </a:prstGeom>
          <a:noFill/>
        </p:spPr>
        <p:txBody>
          <a:bodyPr wrap="square" rtlCol="0">
            <a:spAutoFit/>
          </a:bodyPr>
          <a:lstStyle/>
          <a:p>
            <a:r>
              <a:rPr lang="cs-CZ" dirty="0"/>
              <a:t>Další informace naleznete skrze kontakty níže: </a:t>
            </a:r>
          </a:p>
        </p:txBody>
      </p:sp>
      <p:sp>
        <p:nvSpPr>
          <p:cNvPr id="12" name="TextovéPole 11">
            <a:extLst>
              <a:ext uri="{FF2B5EF4-FFF2-40B4-BE49-F238E27FC236}">
                <a16:creationId xmlns:a16="http://schemas.microsoft.com/office/drawing/2014/main" id="{3AD7F543-CA22-47EC-A965-D6B6A56E4786}"/>
              </a:ext>
            </a:extLst>
          </p:cNvPr>
          <p:cNvSpPr txBox="1"/>
          <p:nvPr userDrawn="1"/>
        </p:nvSpPr>
        <p:spPr>
          <a:xfrm>
            <a:off x="1695796" y="3843497"/>
            <a:ext cx="6118167" cy="369332"/>
          </a:xfrm>
          <a:prstGeom prst="rect">
            <a:avLst/>
          </a:prstGeom>
          <a:noFill/>
        </p:spPr>
        <p:txBody>
          <a:bodyPr wrap="square" rtlCol="0">
            <a:spAutoFit/>
          </a:bodyPr>
          <a:lstStyle/>
          <a:p>
            <a:r>
              <a:rPr lang="cs-CZ" dirty="0"/>
              <a:t>email</a:t>
            </a:r>
          </a:p>
        </p:txBody>
      </p:sp>
      <p:sp>
        <p:nvSpPr>
          <p:cNvPr id="13" name="TextovéPole 12">
            <a:extLst>
              <a:ext uri="{FF2B5EF4-FFF2-40B4-BE49-F238E27FC236}">
                <a16:creationId xmlns:a16="http://schemas.microsoft.com/office/drawing/2014/main" id="{97684F51-64CC-4D36-B3B8-1A90AD002C15}"/>
              </a:ext>
            </a:extLst>
          </p:cNvPr>
          <p:cNvSpPr txBox="1"/>
          <p:nvPr userDrawn="1"/>
        </p:nvSpPr>
        <p:spPr>
          <a:xfrm>
            <a:off x="1695795" y="4445695"/>
            <a:ext cx="6118167" cy="369332"/>
          </a:xfrm>
          <a:prstGeom prst="rect">
            <a:avLst/>
          </a:prstGeom>
          <a:noFill/>
        </p:spPr>
        <p:txBody>
          <a:bodyPr wrap="square" rtlCol="0">
            <a:spAutoFit/>
          </a:bodyPr>
          <a:lstStyle/>
          <a:p>
            <a:r>
              <a:rPr lang="cs-CZ" dirty="0"/>
              <a:t>telefon</a:t>
            </a:r>
          </a:p>
        </p:txBody>
      </p:sp>
      <p:sp>
        <p:nvSpPr>
          <p:cNvPr id="14" name="TextovéPole 13">
            <a:extLst>
              <a:ext uri="{FF2B5EF4-FFF2-40B4-BE49-F238E27FC236}">
                <a16:creationId xmlns:a16="http://schemas.microsoft.com/office/drawing/2014/main" id="{466B1CD0-D09C-4A26-A08D-C2E4DB1634CF}"/>
              </a:ext>
            </a:extLst>
          </p:cNvPr>
          <p:cNvSpPr txBox="1"/>
          <p:nvPr userDrawn="1"/>
        </p:nvSpPr>
        <p:spPr>
          <a:xfrm>
            <a:off x="1695795" y="5087802"/>
            <a:ext cx="6118167" cy="369332"/>
          </a:xfrm>
          <a:prstGeom prst="rect">
            <a:avLst/>
          </a:prstGeom>
          <a:noFill/>
        </p:spPr>
        <p:txBody>
          <a:bodyPr wrap="square" rtlCol="0">
            <a:spAutoFit/>
          </a:bodyPr>
          <a:lstStyle/>
          <a:p>
            <a:r>
              <a:rPr lang="cs-CZ" dirty="0"/>
              <a:t>webové stránky</a:t>
            </a:r>
          </a:p>
        </p:txBody>
      </p:sp>
    </p:spTree>
    <p:extLst>
      <p:ext uri="{BB962C8B-B14F-4D97-AF65-F5344CB8AC3E}">
        <p14:creationId xmlns:p14="http://schemas.microsoft.com/office/powerpoint/2010/main" val="4089356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lvl1pPr marL="228600" indent="-228600">
              <a:buClr>
                <a:srgbClr val="C19003"/>
              </a:buClr>
              <a:buFont typeface="Wingdings" panose="05000000000000000000" pitchFamily="2" charset="2"/>
              <a:buChar char="§"/>
              <a:defRPr/>
            </a:lvl1pPr>
            <a:lvl2pPr marL="685800" indent="-228600">
              <a:buClr>
                <a:srgbClr val="C19003"/>
              </a:buClr>
              <a:buFont typeface="Wingdings" panose="05000000000000000000" pitchFamily="2" charset="2"/>
              <a:buChar char="§"/>
              <a:defRPr/>
            </a:lvl2pPr>
            <a:lvl3pPr marL="1143000" indent="-228600">
              <a:buClr>
                <a:srgbClr val="C19003"/>
              </a:buClr>
              <a:buFont typeface="Wingdings" panose="05000000000000000000" pitchFamily="2" charset="2"/>
              <a:buChar char="§"/>
              <a:defRPr/>
            </a:lvl3pPr>
            <a:lvl4pPr marL="1600200" indent="-228600">
              <a:buClr>
                <a:srgbClr val="C19003"/>
              </a:buClr>
              <a:buFont typeface="Wingdings" panose="05000000000000000000" pitchFamily="2" charset="2"/>
              <a:buChar char="§"/>
              <a:defRPr/>
            </a:lvl4pPr>
            <a:lvl5pPr marL="2057400" indent="-228600">
              <a:buClr>
                <a:srgbClr val="C19003"/>
              </a:buClr>
              <a:buFont typeface="Wingdings" panose="05000000000000000000" pitchFamily="2" charset="2"/>
              <a:buChar char="§"/>
              <a:defRPr/>
            </a:lvl5p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lvl1pPr marL="228600" indent="-228600">
              <a:buClr>
                <a:srgbClr val="C19003"/>
              </a:buClr>
              <a:buFont typeface="Wingdings" panose="05000000000000000000" pitchFamily="2" charset="2"/>
              <a:buChar char="§"/>
              <a:defRPr/>
            </a:lvl1pPr>
            <a:lvl2pPr marL="685800" indent="-228600">
              <a:buClr>
                <a:srgbClr val="C19003"/>
              </a:buClr>
              <a:buFont typeface="Wingdings" panose="05000000000000000000" pitchFamily="2" charset="2"/>
              <a:buChar char="§"/>
              <a:defRPr/>
            </a:lvl2pPr>
            <a:lvl3pPr marL="1143000" indent="-228600">
              <a:buClr>
                <a:srgbClr val="C19003"/>
              </a:buClr>
              <a:buFont typeface="Wingdings" panose="05000000000000000000" pitchFamily="2" charset="2"/>
              <a:buChar char="§"/>
              <a:defRPr/>
            </a:lvl3pPr>
            <a:lvl4pPr marL="1600200" indent="-228600">
              <a:buClr>
                <a:srgbClr val="C19003"/>
              </a:buClr>
              <a:buFont typeface="Wingdings" panose="05000000000000000000" pitchFamily="2" charset="2"/>
              <a:buChar char="§"/>
              <a:defRPr/>
            </a:lvl4pPr>
            <a:lvl5pPr marL="2057400" indent="-228600">
              <a:buClr>
                <a:srgbClr val="C19003"/>
              </a:buClr>
              <a:buFont typeface="Wingdings" panose="05000000000000000000" pitchFamily="2" charset="2"/>
              <a:buChar char="§"/>
              <a:defRPr/>
            </a:lvl5p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Tree>
    <p:extLst>
      <p:ext uri="{BB962C8B-B14F-4D97-AF65-F5344CB8AC3E}">
        <p14:creationId xmlns:p14="http://schemas.microsoft.com/office/powerpoint/2010/main" val="1051973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dirty="0"/>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dirty="0"/>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dirty="0"/>
              <a:t>Po kliknutí můžete upravovat styly textu v předloze.</a:t>
            </a:r>
          </a:p>
        </p:txBody>
      </p:sp>
    </p:spTree>
    <p:extLst>
      <p:ext uri="{BB962C8B-B14F-4D97-AF65-F5344CB8AC3E}">
        <p14:creationId xmlns:p14="http://schemas.microsoft.com/office/powerpoint/2010/main" val="1231032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2302876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275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Poslední snímek">
    <p:bg>
      <p:bgPr>
        <a:blipFill dpi="0" rotWithShape="1">
          <a:blip r:embed="rId2">
            <a:alphaModFix amt="50000"/>
            <a:duotone>
              <a:schemeClr val="accent2">
                <a:shade val="45000"/>
                <a:satMod val="135000"/>
              </a:schemeClr>
              <a:prstClr val="white"/>
            </a:duotone>
          </a:blip>
          <a:srcRect/>
          <a:stretch>
            <a:fillRect l="-6000" r="-6000"/>
          </a:stretch>
        </a:blipFill>
        <a:effectLst/>
      </p:bgPr>
    </p:bg>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E28EE49A-5154-48F0-9490-835CB8510D38}"/>
              </a:ext>
            </a:extLst>
          </p:cNvPr>
          <p:cNvSpPr/>
          <p:nvPr userDrawn="1"/>
        </p:nvSpPr>
        <p:spPr>
          <a:xfrm>
            <a:off x="0" y="947651"/>
            <a:ext cx="9144000" cy="1330038"/>
          </a:xfrm>
          <a:prstGeom prst="rect">
            <a:avLst/>
          </a:prstGeom>
          <a:gradFill flip="none" rotWithShape="1">
            <a:gsLst>
              <a:gs pos="0">
                <a:schemeClr val="accent1">
                  <a:lumMod val="5000"/>
                  <a:lumOff val="95000"/>
                  <a:alpha val="0"/>
                </a:schemeClr>
              </a:gs>
              <a:gs pos="77000">
                <a:srgbClr val="F7C41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itle 1"/>
          <p:cNvSpPr>
            <a:spLocks noGrp="1"/>
          </p:cNvSpPr>
          <p:nvPr>
            <p:ph type="ctrTitle" hasCustomPrompt="1"/>
          </p:nvPr>
        </p:nvSpPr>
        <p:spPr>
          <a:xfrm>
            <a:off x="685800" y="464227"/>
            <a:ext cx="7772400" cy="2387600"/>
          </a:xfrm>
        </p:spPr>
        <p:txBody>
          <a:bodyPr anchor="ctr">
            <a:normAutofit/>
          </a:bodyPr>
          <a:lstStyle>
            <a:lvl1pPr algn="ctr">
              <a:defRPr sz="4200"/>
            </a:lvl1pPr>
          </a:lstStyle>
          <a:p>
            <a:r>
              <a:rPr lang="cs-CZ" dirty="0"/>
              <a:t>Děkuji za pozornost</a:t>
            </a:r>
            <a:endParaRPr lang="en-US" dirty="0"/>
          </a:p>
        </p:txBody>
      </p:sp>
      <p:sp>
        <p:nvSpPr>
          <p:cNvPr id="3" name="Obdélník 2">
            <a:extLst>
              <a:ext uri="{FF2B5EF4-FFF2-40B4-BE49-F238E27FC236}">
                <a16:creationId xmlns:a16="http://schemas.microsoft.com/office/drawing/2014/main" id="{D2D15AE6-1AB6-4BCF-9465-D94D4FA7AA72}"/>
              </a:ext>
            </a:extLst>
          </p:cNvPr>
          <p:cNvSpPr/>
          <p:nvPr userDrawn="1"/>
        </p:nvSpPr>
        <p:spPr>
          <a:xfrm>
            <a:off x="685800" y="2851827"/>
            <a:ext cx="7772400" cy="2992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8" name="Isosceles Triangle 51">
            <a:extLst>
              <a:ext uri="{FF2B5EF4-FFF2-40B4-BE49-F238E27FC236}">
                <a16:creationId xmlns:a16="http://schemas.microsoft.com/office/drawing/2014/main" id="{D397DD2E-F864-4B61-B2EA-CDBBBB9A3C38}"/>
              </a:ext>
            </a:extLst>
          </p:cNvPr>
          <p:cNvSpPr/>
          <p:nvPr userDrawn="1"/>
        </p:nvSpPr>
        <p:spPr>
          <a:xfrm>
            <a:off x="1101820" y="5104976"/>
            <a:ext cx="379339" cy="278171"/>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 name="Block Arc 14">
            <a:extLst>
              <a:ext uri="{FF2B5EF4-FFF2-40B4-BE49-F238E27FC236}">
                <a16:creationId xmlns:a16="http://schemas.microsoft.com/office/drawing/2014/main" id="{CFFD2F27-ED62-48AF-B1C4-B1F511E3B02A}"/>
              </a:ext>
            </a:extLst>
          </p:cNvPr>
          <p:cNvSpPr/>
          <p:nvPr userDrawn="1"/>
        </p:nvSpPr>
        <p:spPr>
          <a:xfrm rot="16200000">
            <a:off x="1085777" y="3832719"/>
            <a:ext cx="411427" cy="411698"/>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0" name="Rounded Rectangle 7">
            <a:extLst>
              <a:ext uri="{FF2B5EF4-FFF2-40B4-BE49-F238E27FC236}">
                <a16:creationId xmlns:a16="http://schemas.microsoft.com/office/drawing/2014/main" id="{16963D68-C009-47FD-8D7F-3854EFEB38E5}"/>
              </a:ext>
            </a:extLst>
          </p:cNvPr>
          <p:cNvSpPr/>
          <p:nvPr userDrawn="1"/>
        </p:nvSpPr>
        <p:spPr>
          <a:xfrm>
            <a:off x="1177869" y="4464458"/>
            <a:ext cx="196718" cy="340436"/>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5" name="Zástupný text 14">
            <a:extLst>
              <a:ext uri="{FF2B5EF4-FFF2-40B4-BE49-F238E27FC236}">
                <a16:creationId xmlns:a16="http://schemas.microsoft.com/office/drawing/2014/main" id="{4D06E454-0EF3-48C7-BB16-7A37DF45E74C}"/>
              </a:ext>
            </a:extLst>
          </p:cNvPr>
          <p:cNvSpPr>
            <a:spLocks noGrp="1"/>
          </p:cNvSpPr>
          <p:nvPr>
            <p:ph type="body" sz="quarter" idx="10"/>
          </p:nvPr>
        </p:nvSpPr>
        <p:spPr>
          <a:xfrm>
            <a:off x="1085641" y="3117850"/>
            <a:ext cx="7119021" cy="452438"/>
          </a:xfrm>
        </p:spPr>
        <p:txBody>
          <a:bodyPr>
            <a:normAutofit/>
          </a:bodyPr>
          <a:lstStyle>
            <a:lvl1pPr>
              <a:defRPr sz="2400"/>
            </a:lvl1pPr>
          </a:lstStyle>
          <a:p>
            <a:pPr lvl="0"/>
            <a:r>
              <a:rPr lang="cs-CZ" dirty="0"/>
              <a:t>Po kliknutí můžete upravovat styly textu v předloze.</a:t>
            </a:r>
          </a:p>
        </p:txBody>
      </p:sp>
      <p:sp>
        <p:nvSpPr>
          <p:cNvPr id="16" name="Zástupný text 14">
            <a:extLst>
              <a:ext uri="{FF2B5EF4-FFF2-40B4-BE49-F238E27FC236}">
                <a16:creationId xmlns:a16="http://schemas.microsoft.com/office/drawing/2014/main" id="{185C072C-593A-45C7-9234-992090AAF7CC}"/>
              </a:ext>
            </a:extLst>
          </p:cNvPr>
          <p:cNvSpPr>
            <a:spLocks noGrp="1"/>
          </p:cNvSpPr>
          <p:nvPr>
            <p:ph type="body" sz="quarter" idx="11"/>
          </p:nvPr>
        </p:nvSpPr>
        <p:spPr>
          <a:xfrm>
            <a:off x="1755199" y="5073982"/>
            <a:ext cx="7119021" cy="340157"/>
          </a:xfrm>
        </p:spPr>
        <p:txBody>
          <a:bodyPr>
            <a:normAutofit/>
          </a:bodyPr>
          <a:lstStyle>
            <a:lvl1pPr marL="0" indent="0">
              <a:buNone/>
              <a:defRPr sz="1800"/>
            </a:lvl1pPr>
          </a:lstStyle>
          <a:p>
            <a:pPr lvl="0"/>
            <a:r>
              <a:rPr lang="cs-CZ" dirty="0"/>
              <a:t>Po kliknutí můžete upravovat styly textu v předloze.</a:t>
            </a:r>
          </a:p>
        </p:txBody>
      </p:sp>
      <p:sp>
        <p:nvSpPr>
          <p:cNvPr id="17" name="Zástupný text 14">
            <a:extLst>
              <a:ext uri="{FF2B5EF4-FFF2-40B4-BE49-F238E27FC236}">
                <a16:creationId xmlns:a16="http://schemas.microsoft.com/office/drawing/2014/main" id="{3EA1F6B3-64B0-4191-A85F-4D4A8E28D393}"/>
              </a:ext>
            </a:extLst>
          </p:cNvPr>
          <p:cNvSpPr>
            <a:spLocks noGrp="1"/>
          </p:cNvSpPr>
          <p:nvPr>
            <p:ph type="body" sz="quarter" idx="12"/>
          </p:nvPr>
        </p:nvSpPr>
        <p:spPr>
          <a:xfrm>
            <a:off x="1755199" y="4478013"/>
            <a:ext cx="7119021" cy="340157"/>
          </a:xfrm>
        </p:spPr>
        <p:txBody>
          <a:bodyPr>
            <a:normAutofit/>
          </a:bodyPr>
          <a:lstStyle>
            <a:lvl1pPr marL="0" indent="0">
              <a:buNone/>
              <a:defRPr sz="1800"/>
            </a:lvl1pPr>
          </a:lstStyle>
          <a:p>
            <a:pPr lvl="0"/>
            <a:r>
              <a:rPr lang="cs-CZ" dirty="0"/>
              <a:t>Po kliknutí můžete upravovat styly textu v předloze.</a:t>
            </a:r>
          </a:p>
        </p:txBody>
      </p:sp>
      <p:sp>
        <p:nvSpPr>
          <p:cNvPr id="18" name="Zástupný text 14">
            <a:extLst>
              <a:ext uri="{FF2B5EF4-FFF2-40B4-BE49-F238E27FC236}">
                <a16:creationId xmlns:a16="http://schemas.microsoft.com/office/drawing/2014/main" id="{3BC94276-33C3-41BC-BB2B-835CD725A238}"/>
              </a:ext>
            </a:extLst>
          </p:cNvPr>
          <p:cNvSpPr>
            <a:spLocks noGrp="1"/>
          </p:cNvSpPr>
          <p:nvPr>
            <p:ph type="body" sz="quarter" idx="13"/>
          </p:nvPr>
        </p:nvSpPr>
        <p:spPr>
          <a:xfrm>
            <a:off x="1755199" y="3868489"/>
            <a:ext cx="7119021" cy="340157"/>
          </a:xfrm>
        </p:spPr>
        <p:txBody>
          <a:bodyPr>
            <a:normAutofit/>
          </a:bodyPr>
          <a:lstStyle>
            <a:lvl1pPr marL="0" indent="0">
              <a:buNone/>
              <a:defRPr sz="1800"/>
            </a:lvl1pPr>
          </a:lstStyle>
          <a:p>
            <a:pPr lvl="0"/>
            <a:r>
              <a:rPr lang="cs-CZ" dirty="0"/>
              <a:t>Po kliknutí můžete upravovat styly textu v předloze.</a:t>
            </a:r>
          </a:p>
        </p:txBody>
      </p:sp>
    </p:spTree>
    <p:extLst>
      <p:ext uri="{BB962C8B-B14F-4D97-AF65-F5344CB8AC3E}">
        <p14:creationId xmlns:p14="http://schemas.microsoft.com/office/powerpoint/2010/main" val="2869422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dirty="0"/>
              <a:t>Ekonomie včelaření</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12" name="Obdélník 11">
            <a:extLst>
              <a:ext uri="{FF2B5EF4-FFF2-40B4-BE49-F238E27FC236}">
                <a16:creationId xmlns:a16="http://schemas.microsoft.com/office/drawing/2014/main" id="{24226553-AB51-4E4C-91D0-D5118701F03F}"/>
              </a:ext>
            </a:extLst>
          </p:cNvPr>
          <p:cNvSpPr/>
          <p:nvPr userDrawn="1"/>
        </p:nvSpPr>
        <p:spPr>
          <a:xfrm>
            <a:off x="0" y="6379054"/>
            <a:ext cx="9144000" cy="45719"/>
          </a:xfrm>
          <a:prstGeom prst="rect">
            <a:avLst/>
          </a:prstGeom>
          <a:gradFill>
            <a:gsLst>
              <a:gs pos="0">
                <a:srgbClr val="C19003"/>
              </a:gs>
              <a:gs pos="100000">
                <a:srgbClr val="F7C41F"/>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18" name="Obrázek 17">
            <a:extLst>
              <a:ext uri="{FF2B5EF4-FFF2-40B4-BE49-F238E27FC236}">
                <a16:creationId xmlns:a16="http://schemas.microsoft.com/office/drawing/2014/main" id="{D901FE31-702C-48F1-86FC-42276D44BC2D}"/>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628650" y="6502541"/>
            <a:ext cx="233227" cy="268006"/>
          </a:xfrm>
          <a:prstGeom prst="rect">
            <a:avLst/>
          </a:prstGeom>
        </p:spPr>
      </p:pic>
      <p:sp>
        <p:nvSpPr>
          <p:cNvPr id="20" name="Obdélník 19">
            <a:extLst>
              <a:ext uri="{FF2B5EF4-FFF2-40B4-BE49-F238E27FC236}">
                <a16:creationId xmlns:a16="http://schemas.microsoft.com/office/drawing/2014/main" id="{99475E6D-7424-4B54-BCF8-0FBF23A9B1E2}"/>
              </a:ext>
            </a:extLst>
          </p:cNvPr>
          <p:cNvSpPr/>
          <p:nvPr userDrawn="1"/>
        </p:nvSpPr>
        <p:spPr>
          <a:xfrm>
            <a:off x="489887" y="6507163"/>
            <a:ext cx="2252540" cy="246221"/>
          </a:xfrm>
          <a:prstGeom prst="rect">
            <a:avLst/>
          </a:prstGeom>
        </p:spPr>
        <p:txBody>
          <a:bodyPr wrap="square">
            <a:spAutoFit/>
          </a:bodyPr>
          <a:lstStyle/>
          <a:p>
            <a:pPr algn="ctr"/>
            <a:r>
              <a:rPr lang="cs-CZ" sz="1000" dirty="0"/>
              <a:t>Český svaz včelařů, z. s.</a:t>
            </a:r>
          </a:p>
        </p:txBody>
      </p:sp>
      <p:sp>
        <p:nvSpPr>
          <p:cNvPr id="25" name="Obdélník 24">
            <a:extLst>
              <a:ext uri="{FF2B5EF4-FFF2-40B4-BE49-F238E27FC236}">
                <a16:creationId xmlns:a16="http://schemas.microsoft.com/office/drawing/2014/main" id="{D37F6D4F-DE00-460E-95BB-0FFEC360A880}"/>
              </a:ext>
            </a:extLst>
          </p:cNvPr>
          <p:cNvSpPr/>
          <p:nvPr userDrawn="1"/>
        </p:nvSpPr>
        <p:spPr>
          <a:xfrm>
            <a:off x="0" y="0"/>
            <a:ext cx="9144000" cy="45719"/>
          </a:xfrm>
          <a:prstGeom prst="rect">
            <a:avLst/>
          </a:prstGeom>
          <a:gradFill>
            <a:gsLst>
              <a:gs pos="0">
                <a:srgbClr val="C19003"/>
              </a:gs>
              <a:gs pos="100000">
                <a:srgbClr val="F7C41F"/>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3032903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0" r:id="rId3"/>
    <p:sldLayoutId id="2147483671" r:id="rId4"/>
    <p:sldLayoutId id="2147483664" r:id="rId5"/>
    <p:sldLayoutId id="2147483669" r:id="rId6"/>
    <p:sldLayoutId id="2147483666" r:id="rId7"/>
    <p:sldLayoutId id="2147483667" r:id="rId8"/>
    <p:sldLayoutId id="2147483672" r:id="rId9"/>
  </p:sldLayoutIdLst>
  <p:txStyles>
    <p:titleStyle>
      <a:lvl1pPr algn="l" defTabSz="914400" rtl="0" eaLnBrk="1" latinLnBrk="0" hangingPunct="1">
        <a:lnSpc>
          <a:spcPct val="90000"/>
        </a:lnSpc>
        <a:spcBef>
          <a:spcPct val="0"/>
        </a:spcBef>
        <a:buNone/>
        <a:defRPr lang="cs-CZ" sz="4200" b="1" kern="1200" dirty="0" smtClean="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C19003"/>
        </a:buClr>
        <a:buFont typeface="Wingdings" panose="05000000000000000000" pitchFamily="2" charset="2"/>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19003"/>
        </a:buClr>
        <a:buFont typeface="Wingdings" panose="05000000000000000000" pitchFamily="2" charset="2"/>
        <a:buChar char="§"/>
        <a:defRPr sz="23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C19003"/>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19003"/>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19003"/>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diagramLayout" Target="../diagrams/layout12.xml"/><Relationship Id="rId7" Type="http://schemas.openxmlformats.org/officeDocument/2006/relationships/diagramData" Target="../diagrams/data13.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11" Type="http://schemas.microsoft.com/office/2007/relationships/diagramDrawing" Target="../diagrams/drawing13.xml"/><Relationship Id="rId5" Type="http://schemas.openxmlformats.org/officeDocument/2006/relationships/diagramColors" Target="../diagrams/colors12.xml"/><Relationship Id="rId10" Type="http://schemas.openxmlformats.org/officeDocument/2006/relationships/diagramColors" Target="../diagrams/colors13.xml"/><Relationship Id="rId4" Type="http://schemas.openxmlformats.org/officeDocument/2006/relationships/diagramQuickStyle" Target="../diagrams/quickStyle12.xml"/><Relationship Id="rId9" Type="http://schemas.openxmlformats.org/officeDocument/2006/relationships/diagramQuickStyle" Target="../diagrams/quickStyle1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24.xml"/><Relationship Id="rId3" Type="http://schemas.openxmlformats.org/officeDocument/2006/relationships/diagramLayout" Target="../diagrams/layout23.xml"/><Relationship Id="rId7" Type="http://schemas.openxmlformats.org/officeDocument/2006/relationships/diagramData" Target="../diagrams/data24.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11" Type="http://schemas.microsoft.com/office/2007/relationships/diagramDrawing" Target="../diagrams/drawing24.xml"/><Relationship Id="rId5" Type="http://schemas.openxmlformats.org/officeDocument/2006/relationships/diagramColors" Target="../diagrams/colors23.xml"/><Relationship Id="rId10" Type="http://schemas.openxmlformats.org/officeDocument/2006/relationships/diagramColors" Target="../diagrams/colors24.xml"/><Relationship Id="rId4" Type="http://schemas.openxmlformats.org/officeDocument/2006/relationships/diagramQuickStyle" Target="../diagrams/quickStyle23.xml"/><Relationship Id="rId9" Type="http://schemas.openxmlformats.org/officeDocument/2006/relationships/diagramQuickStyle" Target="../diagrams/quickStyle24.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diagramLayout" Target="../diagrams/layout27.xml"/><Relationship Id="rId13" Type="http://schemas.openxmlformats.org/officeDocument/2006/relationships/diagramLayout" Target="../diagrams/layout28.xml"/><Relationship Id="rId3" Type="http://schemas.openxmlformats.org/officeDocument/2006/relationships/diagramLayout" Target="../diagrams/layout26.xml"/><Relationship Id="rId7" Type="http://schemas.openxmlformats.org/officeDocument/2006/relationships/diagramData" Target="../diagrams/data27.xml"/><Relationship Id="rId12" Type="http://schemas.openxmlformats.org/officeDocument/2006/relationships/diagramData" Target="../diagrams/data28.xml"/><Relationship Id="rId2" Type="http://schemas.openxmlformats.org/officeDocument/2006/relationships/diagramData" Target="../diagrams/data26.xml"/><Relationship Id="rId16" Type="http://schemas.microsoft.com/office/2007/relationships/diagramDrawing" Target="../diagrams/drawing28.xml"/><Relationship Id="rId1" Type="http://schemas.openxmlformats.org/officeDocument/2006/relationships/slideLayout" Target="../slideLayouts/slideLayout5.xml"/><Relationship Id="rId6" Type="http://schemas.microsoft.com/office/2007/relationships/diagramDrawing" Target="../diagrams/drawing26.xml"/><Relationship Id="rId11" Type="http://schemas.microsoft.com/office/2007/relationships/diagramDrawing" Target="../diagrams/drawing27.xml"/><Relationship Id="rId5" Type="http://schemas.openxmlformats.org/officeDocument/2006/relationships/diagramColors" Target="../diagrams/colors26.xml"/><Relationship Id="rId15" Type="http://schemas.openxmlformats.org/officeDocument/2006/relationships/diagramColors" Target="../diagrams/colors28.xml"/><Relationship Id="rId10" Type="http://schemas.openxmlformats.org/officeDocument/2006/relationships/diagramColors" Target="../diagrams/colors27.xml"/><Relationship Id="rId4" Type="http://schemas.openxmlformats.org/officeDocument/2006/relationships/diagramQuickStyle" Target="../diagrams/quickStyle26.xml"/><Relationship Id="rId9" Type="http://schemas.openxmlformats.org/officeDocument/2006/relationships/diagramQuickStyle" Target="../diagrams/quickStyle27.xml"/><Relationship Id="rId14" Type="http://schemas.openxmlformats.org/officeDocument/2006/relationships/diagramQuickStyle" Target="../diagrams/quickStyle28.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diagramLayout" Target="../diagrams/layout29.xml"/><Relationship Id="rId7" Type="http://schemas.openxmlformats.org/officeDocument/2006/relationships/image" Target="../media/image18.png"/><Relationship Id="rId2" Type="http://schemas.openxmlformats.org/officeDocument/2006/relationships/diagramData" Target="../diagrams/data29.xml"/><Relationship Id="rId1" Type="http://schemas.openxmlformats.org/officeDocument/2006/relationships/slideLayout" Target="../slideLayouts/slideLayout5.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49.xml.rels><?xml version="1.0" encoding="UTF-8" standalone="yes"?>
<Relationships xmlns="http://schemas.openxmlformats.org/package/2006/relationships"><Relationship Id="rId8" Type="http://schemas.openxmlformats.org/officeDocument/2006/relationships/diagramLayout" Target="../diagrams/layout35.xml"/><Relationship Id="rId3" Type="http://schemas.openxmlformats.org/officeDocument/2006/relationships/diagramLayout" Target="../diagrams/layout34.xml"/><Relationship Id="rId7" Type="http://schemas.openxmlformats.org/officeDocument/2006/relationships/diagramData" Target="../diagrams/data35.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11" Type="http://schemas.microsoft.com/office/2007/relationships/diagramDrawing" Target="../diagrams/drawing35.xml"/><Relationship Id="rId5" Type="http://schemas.openxmlformats.org/officeDocument/2006/relationships/diagramColors" Target="../diagrams/colors34.xml"/><Relationship Id="rId10" Type="http://schemas.openxmlformats.org/officeDocument/2006/relationships/diagramColors" Target="../diagrams/colors35.xml"/><Relationship Id="rId4" Type="http://schemas.openxmlformats.org/officeDocument/2006/relationships/diagramQuickStyle" Target="../diagrams/quickStyle34.xml"/><Relationship Id="rId9" Type="http://schemas.openxmlformats.org/officeDocument/2006/relationships/diagramQuickStyle" Target="../diagrams/quickStyle3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37.xml"/><Relationship Id="rId7" Type="http://schemas.openxmlformats.org/officeDocument/2006/relationships/image" Target="../media/image25.png"/><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53.xml.rels><?xml version="1.0" encoding="UTF-8" standalone="yes"?>
<Relationships xmlns="http://schemas.openxmlformats.org/package/2006/relationships"><Relationship Id="rId8" Type="http://schemas.openxmlformats.org/officeDocument/2006/relationships/diagramLayout" Target="../diagrams/layout39.xml"/><Relationship Id="rId3" Type="http://schemas.openxmlformats.org/officeDocument/2006/relationships/diagramLayout" Target="../diagrams/layout38.xml"/><Relationship Id="rId7" Type="http://schemas.openxmlformats.org/officeDocument/2006/relationships/diagramData" Target="../diagrams/data39.xml"/><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11" Type="http://schemas.microsoft.com/office/2007/relationships/diagramDrawing" Target="../diagrams/drawing39.xml"/><Relationship Id="rId5" Type="http://schemas.openxmlformats.org/officeDocument/2006/relationships/diagramColors" Target="../diagrams/colors38.xml"/><Relationship Id="rId10" Type="http://schemas.openxmlformats.org/officeDocument/2006/relationships/diagramColors" Target="../diagrams/colors39.xml"/><Relationship Id="rId4" Type="http://schemas.openxmlformats.org/officeDocument/2006/relationships/diagramQuickStyle" Target="../diagrams/quickStyle38.xml"/><Relationship Id="rId9" Type="http://schemas.openxmlformats.org/officeDocument/2006/relationships/diagramQuickStyle" Target="../diagrams/quickStyle3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Layout" Target="../diagrams/layout40.xml"/><Relationship Id="rId7" Type="http://schemas.openxmlformats.org/officeDocument/2006/relationships/image" Target="../media/image26.png"/><Relationship Id="rId2" Type="http://schemas.openxmlformats.org/officeDocument/2006/relationships/diagramData" Target="../diagrams/data40.xml"/><Relationship Id="rId1" Type="http://schemas.openxmlformats.org/officeDocument/2006/relationships/slideLayout" Target="../slideLayouts/slideLayout8.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diagramLayout" Target="../diagrams/layout42.xml"/><Relationship Id="rId3" Type="http://schemas.openxmlformats.org/officeDocument/2006/relationships/diagramLayout" Target="../diagrams/layout41.xml"/><Relationship Id="rId7" Type="http://schemas.openxmlformats.org/officeDocument/2006/relationships/diagramData" Target="../diagrams/data42.xm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11" Type="http://schemas.microsoft.com/office/2007/relationships/diagramDrawing" Target="../diagrams/drawing42.xml"/><Relationship Id="rId5" Type="http://schemas.openxmlformats.org/officeDocument/2006/relationships/diagramColors" Target="../diagrams/colors41.xml"/><Relationship Id="rId10" Type="http://schemas.openxmlformats.org/officeDocument/2006/relationships/diagramColors" Target="../diagrams/colors42.xml"/><Relationship Id="rId4" Type="http://schemas.openxmlformats.org/officeDocument/2006/relationships/diagramQuickStyle" Target="../diagrams/quickStyle41.xml"/><Relationship Id="rId9" Type="http://schemas.openxmlformats.org/officeDocument/2006/relationships/diagramQuickStyle" Target="../diagrams/quickStyle4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2.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hyperlink" Target="https://www.vcelarstvi.cz/" TargetMode="Externa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A8F6F1-04D8-4C98-B45F-55DE01B826EB}"/>
              </a:ext>
            </a:extLst>
          </p:cNvPr>
          <p:cNvSpPr>
            <a:spLocks noGrp="1"/>
          </p:cNvSpPr>
          <p:nvPr>
            <p:ph type="ctrTitle"/>
          </p:nvPr>
        </p:nvSpPr>
        <p:spPr/>
        <p:txBody>
          <a:bodyPr/>
          <a:lstStyle/>
          <a:p>
            <a:r>
              <a:rPr lang="cs-CZ" sz="4800" dirty="0"/>
              <a:t>Aktivy funkcionářů ČSV</a:t>
            </a:r>
            <a:br>
              <a:rPr lang="cs-CZ" dirty="0"/>
            </a:br>
            <a:r>
              <a:rPr lang="cs-CZ" dirty="0"/>
              <a:t> 2022</a:t>
            </a:r>
          </a:p>
        </p:txBody>
      </p:sp>
      <p:sp>
        <p:nvSpPr>
          <p:cNvPr id="3" name="Podnadpis 2">
            <a:extLst>
              <a:ext uri="{FF2B5EF4-FFF2-40B4-BE49-F238E27FC236}">
                <a16:creationId xmlns:a16="http://schemas.microsoft.com/office/drawing/2014/main" id="{72375535-820F-4484-9F35-33B99EB3B500}"/>
              </a:ext>
            </a:extLst>
          </p:cNvPr>
          <p:cNvSpPr>
            <a:spLocks noGrp="1"/>
          </p:cNvSpPr>
          <p:nvPr>
            <p:ph type="subTitle" idx="1"/>
          </p:nvPr>
        </p:nvSpPr>
        <p:spPr>
          <a:xfrm>
            <a:off x="1143000" y="3657600"/>
            <a:ext cx="6785386" cy="2105809"/>
          </a:xfrm>
        </p:spPr>
        <p:txBody>
          <a:bodyPr>
            <a:normAutofit/>
          </a:bodyPr>
          <a:lstStyle/>
          <a:p>
            <a:r>
              <a:rPr lang="cs-CZ" dirty="0"/>
              <a:t>Prezentace pro ZO, OO a KKV ČSV, z. s.</a:t>
            </a:r>
          </a:p>
          <a:p>
            <a:r>
              <a:rPr lang="cs-CZ" dirty="0"/>
              <a:t>Autor: Český svaz včelařů, </a:t>
            </a:r>
            <a:r>
              <a:rPr lang="cs-CZ" dirty="0" err="1"/>
              <a:t>z.s</a:t>
            </a:r>
            <a:r>
              <a:rPr lang="cs-CZ" dirty="0"/>
              <a:t>.</a:t>
            </a:r>
          </a:p>
          <a:p>
            <a:r>
              <a:rPr lang="cs-CZ" dirty="0"/>
              <a:t>srpen 2022</a:t>
            </a:r>
          </a:p>
        </p:txBody>
      </p:sp>
    </p:spTree>
    <p:extLst>
      <p:ext uri="{BB962C8B-B14F-4D97-AF65-F5344CB8AC3E}">
        <p14:creationId xmlns:p14="http://schemas.microsoft.com/office/powerpoint/2010/main" val="2009761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p:cNvGraphicFramePr>
            <a:graphicFrameLocks noGrp="1"/>
          </p:cNvGraphicFramePr>
          <p:nvPr>
            <p:ph idx="1"/>
            <p:extLst>
              <p:ext uri="{D42A27DB-BD31-4B8C-83A1-F6EECF244321}">
                <p14:modId xmlns:p14="http://schemas.microsoft.com/office/powerpoint/2010/main" val="3058999066"/>
              </p:ext>
            </p:extLst>
          </p:nvPr>
        </p:nvGraphicFramePr>
        <p:xfrm>
          <a:off x="616991" y="460978"/>
          <a:ext cx="7886700" cy="2592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0" name="Skupina 19"/>
          <p:cNvGrpSpPr/>
          <p:nvPr/>
        </p:nvGrpSpPr>
        <p:grpSpPr>
          <a:xfrm>
            <a:off x="616991" y="3489821"/>
            <a:ext cx="7886700" cy="1149292"/>
            <a:chOff x="0" y="201960"/>
            <a:chExt cx="7886700" cy="838234"/>
          </a:xfrm>
        </p:grpSpPr>
        <p:sp>
          <p:nvSpPr>
            <p:cNvPr id="21" name="Zaoblený obdélník 20"/>
            <p:cNvSpPr/>
            <p:nvPr/>
          </p:nvSpPr>
          <p:spPr>
            <a:xfrm>
              <a:off x="0" y="201960"/>
              <a:ext cx="7886700" cy="83823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Zaoblený obdélník 4"/>
            <p:cNvSpPr txBox="1"/>
            <p:nvPr/>
          </p:nvSpPr>
          <p:spPr>
            <a:xfrm>
              <a:off x="0" y="271304"/>
              <a:ext cx="7803510" cy="6863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defTabSz="1244600">
                <a:lnSpc>
                  <a:spcPct val="90000"/>
                </a:lnSpc>
                <a:spcBef>
                  <a:spcPct val="0"/>
                </a:spcBef>
                <a:spcAft>
                  <a:spcPct val="35000"/>
                </a:spcAft>
              </a:pPr>
              <a:endParaRPr lang="cs-CZ" sz="2800" kern="1200" dirty="0"/>
            </a:p>
            <a:p>
              <a:pPr defTabSz="1244600">
                <a:lnSpc>
                  <a:spcPct val="90000"/>
                </a:lnSpc>
                <a:spcBef>
                  <a:spcPct val="0"/>
                </a:spcBef>
                <a:spcAft>
                  <a:spcPct val="35000"/>
                </a:spcAft>
              </a:pPr>
              <a:r>
                <a:rPr lang="cs-CZ" sz="2800" kern="1200" dirty="0"/>
                <a:t>Opatření Technická pomoc – propagace včelařství </a:t>
              </a:r>
              <a:r>
                <a:rPr lang="cs-CZ" sz="2800" dirty="0"/>
                <a:t>od 1. 8. do 31. 12. 2022, tj. v tzv. přechodném období </a:t>
              </a:r>
            </a:p>
            <a:p>
              <a:pPr lvl="0" algn="l" defTabSz="1244600" rtl="0">
                <a:lnSpc>
                  <a:spcPct val="90000"/>
                </a:lnSpc>
                <a:spcBef>
                  <a:spcPct val="0"/>
                </a:spcBef>
                <a:spcAft>
                  <a:spcPct val="35000"/>
                </a:spcAft>
              </a:pPr>
              <a:endParaRPr lang="cs-CZ" sz="2800" kern="1200" dirty="0"/>
            </a:p>
          </p:txBody>
        </p:sp>
      </p:grpSp>
      <p:sp>
        <p:nvSpPr>
          <p:cNvPr id="23" name="Obdélník 22"/>
          <p:cNvSpPr/>
          <p:nvPr/>
        </p:nvSpPr>
        <p:spPr>
          <a:xfrm>
            <a:off x="676863" y="4148211"/>
            <a:ext cx="7826828" cy="2554545"/>
          </a:xfrm>
          <a:prstGeom prst="rect">
            <a:avLst/>
          </a:prstGeom>
        </p:spPr>
        <p:txBody>
          <a:bodyPr wrap="square">
            <a:spAutoFit/>
          </a:bodyPr>
          <a:lstStyle/>
          <a:p>
            <a:pPr marL="285750" lvl="0" indent="-285750">
              <a:buFont typeface="Arial" panose="020B0604020202020204" pitchFamily="34" charset="0"/>
              <a:buChar char="•"/>
            </a:pPr>
            <a:endParaRPr lang="cs-CZ" sz="2000" dirty="0"/>
          </a:p>
          <a:p>
            <a:pPr marL="285750" lvl="0" indent="-285750">
              <a:buFont typeface="Arial" panose="020B0604020202020204" pitchFamily="34" charset="0"/>
              <a:buChar char="•"/>
            </a:pPr>
            <a:endParaRPr lang="cs-CZ" sz="2000" dirty="0"/>
          </a:p>
          <a:p>
            <a:pPr marL="285750" lvl="0" indent="-285750">
              <a:buFont typeface="Arial" panose="020B0604020202020204" pitchFamily="34" charset="0"/>
              <a:buChar char="•"/>
            </a:pPr>
            <a:r>
              <a:rPr lang="cs-CZ" sz="2000" dirty="0"/>
              <a:t>O tuto dotaci žádá pouze ČSV, </a:t>
            </a:r>
            <a:r>
              <a:rPr lang="cs-CZ" sz="2000" dirty="0" err="1"/>
              <a:t>z.s</a:t>
            </a:r>
            <a:r>
              <a:rPr lang="cs-CZ" sz="2000" dirty="0"/>
              <a:t>. Je určena pro úhradu nákladů pobočných spolků (ZO/OO): </a:t>
            </a:r>
          </a:p>
          <a:p>
            <a:pPr marL="1200150" lvl="2" indent="-285750">
              <a:buFont typeface="Arial" panose="020B0604020202020204" pitchFamily="34" charset="0"/>
              <a:buChar char="•"/>
            </a:pPr>
            <a:r>
              <a:rPr lang="cs-CZ" sz="2000" dirty="0"/>
              <a:t>na pořádání výstav </a:t>
            </a:r>
          </a:p>
          <a:p>
            <a:pPr marL="1200150" lvl="2" indent="-285750">
              <a:buFont typeface="Arial" panose="020B0604020202020204" pitchFamily="34" charset="0"/>
              <a:buChar char="•"/>
            </a:pPr>
            <a:r>
              <a:rPr lang="cs-CZ" sz="2000" dirty="0"/>
              <a:t>za účast na jiných výstavách</a:t>
            </a:r>
          </a:p>
          <a:p>
            <a:pPr marL="1200150" lvl="2" indent="-285750">
              <a:buFont typeface="Arial" panose="020B0604020202020204" pitchFamily="34" charset="0"/>
              <a:buChar char="•"/>
            </a:pPr>
            <a:r>
              <a:rPr lang="cs-CZ" sz="2000" dirty="0"/>
              <a:t>na tvorbu a vydání propagačních materiálů </a:t>
            </a:r>
          </a:p>
          <a:p>
            <a:pPr marL="285750" lvl="0" indent="-285750">
              <a:buFont typeface="Arial" panose="020B0604020202020204" pitchFamily="34" charset="0"/>
              <a:buChar char="•"/>
            </a:pPr>
            <a:endParaRPr lang="cs-CZ" sz="2000" dirty="0"/>
          </a:p>
        </p:txBody>
      </p:sp>
    </p:spTree>
    <p:extLst>
      <p:ext uri="{BB962C8B-B14F-4D97-AF65-F5344CB8AC3E}">
        <p14:creationId xmlns:p14="http://schemas.microsoft.com/office/powerpoint/2010/main" val="1517570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628650" y="4005223"/>
            <a:ext cx="7886700" cy="2146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aphicFrame>
        <p:nvGraphicFramePr>
          <p:cNvPr id="10" name="Diagram 9"/>
          <p:cNvGraphicFramePr/>
          <p:nvPr>
            <p:extLst>
              <p:ext uri="{D42A27DB-BD31-4B8C-83A1-F6EECF244321}">
                <p14:modId xmlns:p14="http://schemas.microsoft.com/office/powerpoint/2010/main" val="3905133434"/>
              </p:ext>
            </p:extLst>
          </p:nvPr>
        </p:nvGraphicFramePr>
        <p:xfrm>
          <a:off x="749562" y="627232"/>
          <a:ext cx="7765788" cy="57400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7677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628650" y="4005223"/>
            <a:ext cx="7886700" cy="2146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aphicFrame>
        <p:nvGraphicFramePr>
          <p:cNvPr id="10" name="Diagram 9"/>
          <p:cNvGraphicFramePr/>
          <p:nvPr>
            <p:extLst>
              <p:ext uri="{D42A27DB-BD31-4B8C-83A1-F6EECF244321}">
                <p14:modId xmlns:p14="http://schemas.microsoft.com/office/powerpoint/2010/main" val="2906367349"/>
              </p:ext>
            </p:extLst>
          </p:nvPr>
        </p:nvGraphicFramePr>
        <p:xfrm>
          <a:off x="749562" y="627232"/>
          <a:ext cx="7765788" cy="57400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0987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084931641"/>
              </p:ext>
            </p:extLst>
          </p:nvPr>
        </p:nvGraphicFramePr>
        <p:xfrm>
          <a:off x="620261" y="250645"/>
          <a:ext cx="7886700" cy="7608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Zástupný symbol pro obsah 7"/>
          <p:cNvGraphicFramePr>
            <a:graphicFrameLocks noGrp="1"/>
          </p:cNvGraphicFramePr>
          <p:nvPr>
            <p:ph idx="1"/>
            <p:extLst>
              <p:ext uri="{D42A27DB-BD31-4B8C-83A1-F6EECF244321}">
                <p14:modId xmlns:p14="http://schemas.microsoft.com/office/powerpoint/2010/main" val="1975403110"/>
              </p:ext>
            </p:extLst>
          </p:nvPr>
        </p:nvGraphicFramePr>
        <p:xfrm>
          <a:off x="620261" y="1011516"/>
          <a:ext cx="7886700" cy="513877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759859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p:cNvGraphicFramePr>
            <a:graphicFrameLocks noGrp="1"/>
          </p:cNvGraphicFramePr>
          <p:nvPr>
            <p:ph idx="1"/>
            <p:extLst>
              <p:ext uri="{D42A27DB-BD31-4B8C-83A1-F6EECF244321}">
                <p14:modId xmlns:p14="http://schemas.microsoft.com/office/powerpoint/2010/main" val="1988313985"/>
              </p:ext>
            </p:extLst>
          </p:nvPr>
        </p:nvGraphicFramePr>
        <p:xfrm>
          <a:off x="628650" y="665018"/>
          <a:ext cx="7886700" cy="55119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8464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186598-7101-4DFA-A6F6-DC78B662D4A9}"/>
              </a:ext>
            </a:extLst>
          </p:cNvPr>
          <p:cNvSpPr>
            <a:spLocks noGrp="1"/>
          </p:cNvSpPr>
          <p:nvPr>
            <p:ph type="title"/>
          </p:nvPr>
        </p:nvSpPr>
        <p:spPr>
          <a:xfrm>
            <a:off x="628650" y="365126"/>
            <a:ext cx="7886700" cy="2179954"/>
          </a:xfrm>
        </p:spPr>
        <p:txBody>
          <a:bodyPr/>
          <a:lstStyle/>
          <a:p>
            <a:pPr algn="ctr"/>
            <a:r>
              <a:rPr lang="cs-CZ" dirty="0">
                <a:latin typeface="+mn-lt"/>
              </a:rPr>
              <a:t>Propojení CIS -  ČMSCH (IZR) a uzávěrka dotace 1.D</a:t>
            </a:r>
            <a:br>
              <a:rPr lang="cs-CZ" dirty="0">
                <a:latin typeface="+mn-lt"/>
              </a:rPr>
            </a:br>
            <a:r>
              <a:rPr lang="cs-CZ" sz="1800" dirty="0">
                <a:highlight>
                  <a:srgbClr val="FFFF00"/>
                </a:highlight>
                <a:latin typeface="+mn-lt"/>
              </a:rPr>
              <a:t>Novinka, ještě se programuje, funkční bude v průběhu září</a:t>
            </a:r>
          </a:p>
        </p:txBody>
      </p:sp>
      <p:pic>
        <p:nvPicPr>
          <p:cNvPr id="16" name="Obrázek 15">
            <a:extLst>
              <a:ext uri="{FF2B5EF4-FFF2-40B4-BE49-F238E27FC236}">
                <a16:creationId xmlns:a16="http://schemas.microsoft.com/office/drawing/2014/main" id="{44B262C0-5D37-4A1B-9D71-C9DD59827F34}"/>
              </a:ext>
            </a:extLst>
          </p:cNvPr>
          <p:cNvPicPr>
            <a:picLocks noChangeAspect="1"/>
          </p:cNvPicPr>
          <p:nvPr/>
        </p:nvPicPr>
        <p:blipFill>
          <a:blip r:embed="rId2"/>
          <a:stretch>
            <a:fillRect/>
          </a:stretch>
        </p:blipFill>
        <p:spPr>
          <a:xfrm>
            <a:off x="335279" y="3566344"/>
            <a:ext cx="8400797" cy="1600015"/>
          </a:xfrm>
          <a:prstGeom prst="rect">
            <a:avLst/>
          </a:prstGeom>
        </p:spPr>
      </p:pic>
      <p:sp>
        <p:nvSpPr>
          <p:cNvPr id="17" name="TextovéPole 16">
            <a:extLst>
              <a:ext uri="{FF2B5EF4-FFF2-40B4-BE49-F238E27FC236}">
                <a16:creationId xmlns:a16="http://schemas.microsoft.com/office/drawing/2014/main" id="{FCF854ED-5D8A-4ECF-A0A6-350A37E715EB}"/>
              </a:ext>
            </a:extLst>
          </p:cNvPr>
          <p:cNvSpPr txBox="1"/>
          <p:nvPr/>
        </p:nvSpPr>
        <p:spPr>
          <a:xfrm>
            <a:off x="2437447" y="2922323"/>
            <a:ext cx="4481513" cy="369332"/>
          </a:xfrm>
          <a:prstGeom prst="rect">
            <a:avLst/>
          </a:prstGeom>
          <a:noFill/>
        </p:spPr>
        <p:txBody>
          <a:bodyPr wrap="square" rtlCol="0">
            <a:spAutoFit/>
          </a:bodyPr>
          <a:lstStyle/>
          <a:p>
            <a:r>
              <a:rPr lang="cs-CZ" b="1" dirty="0"/>
              <a:t>Na kartě včelaře bude nová záložka IZR</a:t>
            </a:r>
          </a:p>
        </p:txBody>
      </p:sp>
    </p:spTree>
    <p:extLst>
      <p:ext uri="{BB962C8B-B14F-4D97-AF65-F5344CB8AC3E}">
        <p14:creationId xmlns:p14="http://schemas.microsoft.com/office/powerpoint/2010/main" val="4096422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6F7EE18-1A04-4D5E-B80C-6A9C95B1307F}"/>
              </a:ext>
            </a:extLst>
          </p:cNvPr>
          <p:cNvPicPr>
            <a:picLocks noChangeAspect="1"/>
          </p:cNvPicPr>
          <p:nvPr/>
        </p:nvPicPr>
        <p:blipFill>
          <a:blip r:embed="rId2"/>
          <a:stretch>
            <a:fillRect/>
          </a:stretch>
        </p:blipFill>
        <p:spPr>
          <a:xfrm>
            <a:off x="681455" y="1559940"/>
            <a:ext cx="7990105" cy="4291227"/>
          </a:xfrm>
          <a:prstGeom prst="rect">
            <a:avLst/>
          </a:prstGeom>
        </p:spPr>
      </p:pic>
      <p:sp>
        <p:nvSpPr>
          <p:cNvPr id="4" name="TextovéPole 3">
            <a:extLst>
              <a:ext uri="{FF2B5EF4-FFF2-40B4-BE49-F238E27FC236}">
                <a16:creationId xmlns:a16="http://schemas.microsoft.com/office/drawing/2014/main" id="{850909CE-DD4D-4D0E-B039-F595599EC83B}"/>
              </a:ext>
            </a:extLst>
          </p:cNvPr>
          <p:cNvSpPr txBox="1"/>
          <p:nvPr/>
        </p:nvSpPr>
        <p:spPr>
          <a:xfrm>
            <a:off x="1058912" y="1006833"/>
            <a:ext cx="7235190" cy="369332"/>
          </a:xfrm>
          <a:prstGeom prst="rect">
            <a:avLst/>
          </a:prstGeom>
          <a:noFill/>
        </p:spPr>
        <p:txBody>
          <a:bodyPr wrap="square" rtlCol="0">
            <a:spAutoFit/>
          </a:bodyPr>
          <a:lstStyle/>
          <a:p>
            <a:r>
              <a:rPr lang="cs-CZ" b="1" dirty="0"/>
              <a:t>Pomocí této záložky si porovnáte stav mezi údaji CIS a IZR (ČMSCH)</a:t>
            </a:r>
          </a:p>
        </p:txBody>
      </p:sp>
    </p:spTree>
    <p:extLst>
      <p:ext uri="{BB962C8B-B14F-4D97-AF65-F5344CB8AC3E}">
        <p14:creationId xmlns:p14="http://schemas.microsoft.com/office/powerpoint/2010/main" val="3387558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C51CCD50-A1F4-4B16-B4B1-85AC7FCD2BEF}"/>
              </a:ext>
            </a:extLst>
          </p:cNvPr>
          <p:cNvPicPr>
            <a:picLocks noChangeAspect="1"/>
          </p:cNvPicPr>
          <p:nvPr/>
        </p:nvPicPr>
        <p:blipFill>
          <a:blip r:embed="rId2"/>
          <a:stretch>
            <a:fillRect/>
          </a:stretch>
        </p:blipFill>
        <p:spPr>
          <a:xfrm>
            <a:off x="2540102" y="2861732"/>
            <a:ext cx="4063795" cy="2547085"/>
          </a:xfrm>
          <a:prstGeom prst="rect">
            <a:avLst/>
          </a:prstGeom>
        </p:spPr>
      </p:pic>
      <p:sp>
        <p:nvSpPr>
          <p:cNvPr id="5" name="TextovéPole 4">
            <a:extLst>
              <a:ext uri="{FF2B5EF4-FFF2-40B4-BE49-F238E27FC236}">
                <a16:creationId xmlns:a16="http://schemas.microsoft.com/office/drawing/2014/main" id="{BCF1252D-F32B-4DC6-B0D6-5B5ADE292EF4}"/>
              </a:ext>
            </a:extLst>
          </p:cNvPr>
          <p:cNvSpPr txBox="1"/>
          <p:nvPr/>
        </p:nvSpPr>
        <p:spPr>
          <a:xfrm>
            <a:off x="440267" y="889000"/>
            <a:ext cx="8229600" cy="1754326"/>
          </a:xfrm>
          <a:prstGeom prst="rect">
            <a:avLst/>
          </a:prstGeom>
          <a:noFill/>
        </p:spPr>
        <p:txBody>
          <a:bodyPr wrap="square" rtlCol="0">
            <a:spAutoFit/>
          </a:bodyPr>
          <a:lstStyle/>
          <a:p>
            <a:r>
              <a:rPr lang="cs-CZ" b="1" dirty="0"/>
              <a:t>Karta včelaře – Základní informace – spodní část (viz. obrázek)</a:t>
            </a:r>
            <a:br>
              <a:rPr lang="cs-CZ" b="1" dirty="0"/>
            </a:br>
            <a:r>
              <a:rPr lang="cs-CZ" dirty="0" err="1"/>
              <a:t>Přibudou</a:t>
            </a:r>
            <a:r>
              <a:rPr lang="cs-CZ" dirty="0"/>
              <a:t> zatrhávací </a:t>
            </a:r>
            <a:r>
              <a:rPr lang="cs-CZ" dirty="0" err="1"/>
              <a:t>checkboxy</a:t>
            </a:r>
            <a:r>
              <a:rPr lang="cs-CZ" dirty="0"/>
              <a:t>: </a:t>
            </a:r>
            <a:br>
              <a:rPr lang="cs-CZ" dirty="0"/>
            </a:br>
            <a:r>
              <a:rPr lang="cs-CZ" dirty="0"/>
              <a:t>1. Požadavek podán po termínu + pole pro datum podání</a:t>
            </a:r>
          </a:p>
          <a:p>
            <a:r>
              <a:rPr lang="cs-CZ" dirty="0"/>
              <a:t>2. Dodal potvrzení de </a:t>
            </a:r>
            <a:r>
              <a:rPr lang="cs-CZ" dirty="0" err="1"/>
              <a:t>minimis</a:t>
            </a:r>
            <a:r>
              <a:rPr lang="cs-CZ" dirty="0"/>
              <a:t> – s vysvětlením, že se týká pouze </a:t>
            </a:r>
            <a:r>
              <a:rPr lang="cs-CZ" dirty="0" err="1"/>
              <a:t>chov.nad</a:t>
            </a:r>
            <a:r>
              <a:rPr lang="cs-CZ" dirty="0"/>
              <a:t> 150 včelstev</a:t>
            </a:r>
          </a:p>
          <a:p>
            <a:r>
              <a:rPr lang="cs-CZ" dirty="0"/>
              <a:t>3. Pole s informací, zda podal chovatel hlášení do ČMSCH. Pokud bude pole prázdné, tak zde bude tlačítko „</a:t>
            </a:r>
            <a:r>
              <a:rPr lang="cs-CZ" dirty="0">
                <a:highlight>
                  <a:srgbClr val="00FF00"/>
                </a:highlight>
              </a:rPr>
              <a:t>Ověřit v ČMSCH (IZR)</a:t>
            </a:r>
            <a:r>
              <a:rPr lang="cs-CZ" dirty="0"/>
              <a:t>“.  </a:t>
            </a:r>
          </a:p>
        </p:txBody>
      </p:sp>
      <p:pic>
        <p:nvPicPr>
          <p:cNvPr id="3" name="Obrázek 2">
            <a:extLst>
              <a:ext uri="{FF2B5EF4-FFF2-40B4-BE49-F238E27FC236}">
                <a16:creationId xmlns:a16="http://schemas.microsoft.com/office/drawing/2014/main" id="{949706B9-97DB-46E6-AD77-CB66580D3130}"/>
              </a:ext>
            </a:extLst>
          </p:cNvPr>
          <p:cNvPicPr>
            <a:picLocks noChangeAspect="1"/>
          </p:cNvPicPr>
          <p:nvPr/>
        </p:nvPicPr>
        <p:blipFill>
          <a:blip r:embed="rId3"/>
          <a:stretch>
            <a:fillRect/>
          </a:stretch>
        </p:blipFill>
        <p:spPr>
          <a:xfrm>
            <a:off x="3625285" y="1191972"/>
            <a:ext cx="504895" cy="257211"/>
          </a:xfrm>
          <a:prstGeom prst="rect">
            <a:avLst/>
          </a:prstGeom>
        </p:spPr>
      </p:pic>
    </p:spTree>
    <p:extLst>
      <p:ext uri="{BB962C8B-B14F-4D97-AF65-F5344CB8AC3E}">
        <p14:creationId xmlns:p14="http://schemas.microsoft.com/office/powerpoint/2010/main" val="1438346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A0A32A5-DD6D-44A5-B7DA-A03CC83663E9}"/>
              </a:ext>
            </a:extLst>
          </p:cNvPr>
          <p:cNvPicPr>
            <a:picLocks noChangeAspect="1"/>
          </p:cNvPicPr>
          <p:nvPr/>
        </p:nvPicPr>
        <p:blipFill>
          <a:blip r:embed="rId2"/>
          <a:stretch>
            <a:fillRect/>
          </a:stretch>
        </p:blipFill>
        <p:spPr>
          <a:xfrm>
            <a:off x="651933" y="3064933"/>
            <a:ext cx="6633410" cy="1246147"/>
          </a:xfrm>
          <a:prstGeom prst="rect">
            <a:avLst/>
          </a:prstGeom>
        </p:spPr>
      </p:pic>
      <p:sp>
        <p:nvSpPr>
          <p:cNvPr id="6" name="TextovéPole 5">
            <a:extLst>
              <a:ext uri="{FF2B5EF4-FFF2-40B4-BE49-F238E27FC236}">
                <a16:creationId xmlns:a16="http://schemas.microsoft.com/office/drawing/2014/main" id="{426341F3-3D66-4AD5-B874-E53E27D98D5C}"/>
              </a:ext>
            </a:extLst>
          </p:cNvPr>
          <p:cNvSpPr txBox="1"/>
          <p:nvPr/>
        </p:nvSpPr>
        <p:spPr>
          <a:xfrm>
            <a:off x="651933" y="321734"/>
            <a:ext cx="7958667" cy="2862322"/>
          </a:xfrm>
          <a:prstGeom prst="rect">
            <a:avLst/>
          </a:prstGeom>
          <a:noFill/>
        </p:spPr>
        <p:txBody>
          <a:bodyPr wrap="square" rtlCol="0">
            <a:spAutoFit/>
          </a:bodyPr>
          <a:lstStyle/>
          <a:p>
            <a:r>
              <a:rPr lang="cs-CZ" b="1" dirty="0"/>
              <a:t>Karta Včelstva – detail stanoviště</a:t>
            </a:r>
          </a:p>
          <a:p>
            <a:r>
              <a:rPr lang="cs-CZ" dirty="0"/>
              <a:t>Bude vytvořen zatrhávací </a:t>
            </a:r>
            <a:r>
              <a:rPr lang="cs-CZ" dirty="0" err="1"/>
              <a:t>checkbox</a:t>
            </a:r>
            <a:r>
              <a:rPr lang="cs-CZ" dirty="0"/>
              <a:t> –       „Nedodal potvrzení o umístění včelstev“</a:t>
            </a:r>
          </a:p>
          <a:p>
            <a:r>
              <a:rPr lang="cs-CZ" dirty="0"/>
              <a:t>Tento </a:t>
            </a:r>
            <a:r>
              <a:rPr lang="cs-CZ" dirty="0" err="1"/>
              <a:t>checkbox</a:t>
            </a:r>
            <a:r>
              <a:rPr lang="cs-CZ" dirty="0"/>
              <a:t> se objeví </a:t>
            </a:r>
            <a:r>
              <a:rPr lang="cs-CZ" b="1" dirty="0">
                <a:solidFill>
                  <a:srgbClr val="FF0000"/>
                </a:solidFill>
                <a:highlight>
                  <a:srgbClr val="00FFFF"/>
                </a:highlight>
              </a:rPr>
              <a:t>pouze u stanovišť umístěných na katastrech cizí ZO</a:t>
            </a:r>
            <a:r>
              <a:rPr lang="cs-CZ" dirty="0"/>
              <a:t>.  </a:t>
            </a:r>
            <a:br>
              <a:rPr lang="cs-CZ" dirty="0"/>
            </a:br>
            <a:r>
              <a:rPr lang="cs-CZ" dirty="0">
                <a:highlight>
                  <a:srgbClr val="FFFF00"/>
                </a:highlight>
              </a:rPr>
              <a:t>Pokud vám chovatel toto potvrzení nedodá, požadavek převezměte. Chovatele upozorněte, že nepodal úplnou žádost a u příslušného stanoviště zatrhněte „Nedodal potvrzení o umístění včelstev“. Pravděpodobně nebude tento požadavek proplacen.</a:t>
            </a:r>
            <a:br>
              <a:rPr lang="cs-CZ" dirty="0">
                <a:highlight>
                  <a:srgbClr val="FFFF00"/>
                </a:highlight>
              </a:rPr>
            </a:br>
            <a:r>
              <a:rPr lang="cs-CZ" dirty="0"/>
              <a:t>Výjimku tvoří </a:t>
            </a:r>
            <a:r>
              <a:rPr lang="cs-CZ" dirty="0">
                <a:solidFill>
                  <a:schemeClr val="bg1"/>
                </a:solidFill>
                <a:highlight>
                  <a:srgbClr val="3A3A3A"/>
                </a:highlight>
              </a:rPr>
              <a:t>„bílá místa“ </a:t>
            </a:r>
            <a:r>
              <a:rPr lang="cs-CZ" dirty="0"/>
              <a:t>- zde chovatel do 150 včelstev nedodává žádné potvrzení. </a:t>
            </a:r>
            <a:r>
              <a:rPr lang="cs-CZ" dirty="0" err="1"/>
              <a:t>Checkbox</a:t>
            </a:r>
            <a:r>
              <a:rPr lang="cs-CZ" dirty="0"/>
              <a:t> se nebude v tomto případě objevovat. Nad 150 včelstev vydává potvrzení z bílých míst sekretariát.</a:t>
            </a:r>
          </a:p>
          <a:p>
            <a:endParaRPr lang="cs-CZ" dirty="0"/>
          </a:p>
        </p:txBody>
      </p:sp>
      <p:sp>
        <p:nvSpPr>
          <p:cNvPr id="7" name="TextovéPole 6">
            <a:extLst>
              <a:ext uri="{FF2B5EF4-FFF2-40B4-BE49-F238E27FC236}">
                <a16:creationId xmlns:a16="http://schemas.microsoft.com/office/drawing/2014/main" id="{90FFED9D-2BA9-4C02-8394-CEBA6E5B11FF}"/>
              </a:ext>
            </a:extLst>
          </p:cNvPr>
          <p:cNvSpPr txBox="1"/>
          <p:nvPr/>
        </p:nvSpPr>
        <p:spPr>
          <a:xfrm>
            <a:off x="651933" y="4311080"/>
            <a:ext cx="7467601" cy="1477328"/>
          </a:xfrm>
          <a:prstGeom prst="rect">
            <a:avLst/>
          </a:prstGeom>
          <a:noFill/>
        </p:spPr>
        <p:txBody>
          <a:bodyPr wrap="square" rtlCol="0">
            <a:spAutoFit/>
          </a:bodyPr>
          <a:lstStyle/>
          <a:p>
            <a:r>
              <a:rPr lang="cs-CZ" dirty="0"/>
              <a:t>Při uzávěrce žádosti sekretariátem ČSV bude pro SZIF vygenerována sestava všech žadatelů s poznámkami k žádostem.</a:t>
            </a:r>
            <a:br>
              <a:rPr lang="cs-CZ" dirty="0"/>
            </a:br>
            <a:r>
              <a:rPr lang="cs-CZ" dirty="0"/>
              <a:t>Zde bude kromě jiného uvedeno, zda dotyčný </a:t>
            </a:r>
            <a:r>
              <a:rPr lang="cs-CZ" b="1" dirty="0"/>
              <a:t>nepodal</a:t>
            </a:r>
            <a:r>
              <a:rPr lang="cs-CZ" dirty="0"/>
              <a:t> požadavek včas, zda od stanovišť na katastrech jiných ZO ČSV </a:t>
            </a:r>
            <a:r>
              <a:rPr lang="cs-CZ" b="1" dirty="0"/>
              <a:t>nedodal</a:t>
            </a:r>
            <a:r>
              <a:rPr lang="cs-CZ" dirty="0"/>
              <a:t> potvrzení a jiné. SZIF, jako platební agentura </a:t>
            </a:r>
            <a:r>
              <a:rPr lang="cs-CZ" dirty="0" err="1"/>
              <a:t>MZe</a:t>
            </a:r>
            <a:r>
              <a:rPr lang="cs-CZ" dirty="0"/>
              <a:t> následně rozhodne, zda tyto požadavky proplatí. </a:t>
            </a:r>
          </a:p>
        </p:txBody>
      </p:sp>
      <p:pic>
        <p:nvPicPr>
          <p:cNvPr id="2" name="Obrázek 1">
            <a:extLst>
              <a:ext uri="{FF2B5EF4-FFF2-40B4-BE49-F238E27FC236}">
                <a16:creationId xmlns:a16="http://schemas.microsoft.com/office/drawing/2014/main" id="{48762369-23DE-406F-B366-190365C105FA}"/>
              </a:ext>
            </a:extLst>
          </p:cNvPr>
          <p:cNvPicPr>
            <a:picLocks noChangeAspect="1"/>
          </p:cNvPicPr>
          <p:nvPr/>
        </p:nvPicPr>
        <p:blipFill>
          <a:blip r:embed="rId3"/>
          <a:stretch>
            <a:fillRect/>
          </a:stretch>
        </p:blipFill>
        <p:spPr>
          <a:xfrm>
            <a:off x="4067105" y="650327"/>
            <a:ext cx="504895" cy="257211"/>
          </a:xfrm>
          <a:prstGeom prst="rect">
            <a:avLst/>
          </a:prstGeom>
        </p:spPr>
      </p:pic>
    </p:spTree>
    <p:extLst>
      <p:ext uri="{BB962C8B-B14F-4D97-AF65-F5344CB8AC3E}">
        <p14:creationId xmlns:p14="http://schemas.microsoft.com/office/powerpoint/2010/main" val="1741469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14">
            <a:extLst>
              <a:ext uri="{FF2B5EF4-FFF2-40B4-BE49-F238E27FC236}">
                <a16:creationId xmlns:a16="http://schemas.microsoft.com/office/drawing/2014/main" id="{7140F86C-D548-4DD4-95E4-F1583D803911}"/>
              </a:ext>
            </a:extLst>
          </p:cNvPr>
          <p:cNvPicPr>
            <a:picLocks noChangeAspect="1"/>
          </p:cNvPicPr>
          <p:nvPr/>
        </p:nvPicPr>
        <p:blipFill>
          <a:blip r:embed="rId2"/>
          <a:stretch>
            <a:fillRect/>
          </a:stretch>
        </p:blipFill>
        <p:spPr>
          <a:xfrm>
            <a:off x="541020" y="1707993"/>
            <a:ext cx="7886700" cy="1979346"/>
          </a:xfrm>
          <a:prstGeom prst="rect">
            <a:avLst/>
          </a:prstGeom>
        </p:spPr>
      </p:pic>
      <p:sp>
        <p:nvSpPr>
          <p:cNvPr id="3" name="TextovéPole 2">
            <a:extLst>
              <a:ext uri="{FF2B5EF4-FFF2-40B4-BE49-F238E27FC236}">
                <a16:creationId xmlns:a16="http://schemas.microsoft.com/office/drawing/2014/main" id="{AA2986D9-F353-4CBF-A498-639C09683C0D}"/>
              </a:ext>
            </a:extLst>
          </p:cNvPr>
          <p:cNvSpPr txBox="1"/>
          <p:nvPr/>
        </p:nvSpPr>
        <p:spPr>
          <a:xfrm>
            <a:off x="541020" y="544586"/>
            <a:ext cx="7772399" cy="923330"/>
          </a:xfrm>
          <a:prstGeom prst="rect">
            <a:avLst/>
          </a:prstGeom>
          <a:noFill/>
        </p:spPr>
        <p:txBody>
          <a:bodyPr wrap="square" rtlCol="0">
            <a:spAutoFit/>
          </a:bodyPr>
          <a:lstStyle/>
          <a:p>
            <a:pPr algn="ctr"/>
            <a:r>
              <a:rPr lang="cs-CZ" b="1" u="sng" dirty="0"/>
              <a:t>Uzávěrka dotace 1.D ZO ČSV</a:t>
            </a:r>
          </a:p>
          <a:p>
            <a:r>
              <a:rPr lang="cs-CZ" b="1" dirty="0"/>
              <a:t>Karta Nastavení ZO – Dotace - zde si budete moci zkontrolovat sestavu s 1.D požadavky před uzavřením, vůči databázi ČMSCH (IZR).</a:t>
            </a:r>
          </a:p>
        </p:txBody>
      </p:sp>
      <p:sp>
        <p:nvSpPr>
          <p:cNvPr id="6" name="TextovéPole 5">
            <a:extLst>
              <a:ext uri="{FF2B5EF4-FFF2-40B4-BE49-F238E27FC236}">
                <a16:creationId xmlns:a16="http://schemas.microsoft.com/office/drawing/2014/main" id="{473FF4E0-C81B-47EE-B5DA-196BB2E70B32}"/>
              </a:ext>
            </a:extLst>
          </p:cNvPr>
          <p:cNvSpPr txBox="1"/>
          <p:nvPr/>
        </p:nvSpPr>
        <p:spPr>
          <a:xfrm>
            <a:off x="541020" y="3738537"/>
            <a:ext cx="7772400" cy="2031325"/>
          </a:xfrm>
          <a:prstGeom prst="rect">
            <a:avLst/>
          </a:prstGeom>
          <a:noFill/>
        </p:spPr>
        <p:txBody>
          <a:bodyPr wrap="square" rtlCol="0">
            <a:spAutoFit/>
          </a:bodyPr>
          <a:lstStyle/>
          <a:p>
            <a:pPr algn="ctr"/>
            <a:r>
              <a:rPr lang="cs-CZ" dirty="0">
                <a:solidFill>
                  <a:srgbClr val="FF0000"/>
                </a:solidFill>
                <a:highlight>
                  <a:srgbClr val="FFFF00"/>
                </a:highlight>
              </a:rPr>
              <a:t>Stále můžete před uzávěrkou žádosti o dotaci provést , i opakovaně, </a:t>
            </a:r>
            <a:r>
              <a:rPr lang="cs-CZ" dirty="0">
                <a:solidFill>
                  <a:srgbClr val="F5F6EE"/>
                </a:solidFill>
                <a:highlight>
                  <a:srgbClr val="C19003"/>
                </a:highlight>
              </a:rPr>
              <a:t>Ukázku uzávěrky.</a:t>
            </a:r>
            <a:r>
              <a:rPr lang="cs-CZ" dirty="0">
                <a:solidFill>
                  <a:srgbClr val="F5F6EE"/>
                </a:solidFill>
                <a:highlight>
                  <a:srgbClr val="FFFF00"/>
                </a:highlight>
              </a:rPr>
              <a:t> </a:t>
            </a:r>
            <a:r>
              <a:rPr lang="cs-CZ" dirty="0">
                <a:solidFill>
                  <a:srgbClr val="FF0000"/>
                </a:solidFill>
                <a:highlight>
                  <a:srgbClr val="FFFF00"/>
                </a:highlight>
              </a:rPr>
              <a:t>Nově si tuto ukázku můžete nechat porovnat s ČMSCH (IZR).</a:t>
            </a:r>
          </a:p>
          <a:p>
            <a:pPr algn="ctr"/>
            <a:endParaRPr lang="cs-CZ" dirty="0">
              <a:solidFill>
                <a:srgbClr val="FF0000"/>
              </a:solidFill>
              <a:highlight>
                <a:srgbClr val="FFFF00"/>
              </a:highlight>
            </a:endParaRPr>
          </a:p>
          <a:p>
            <a:pPr algn="ctr"/>
            <a:r>
              <a:rPr lang="cs-CZ" dirty="0">
                <a:solidFill>
                  <a:srgbClr val="FF0000"/>
                </a:solidFill>
                <a:highlight>
                  <a:srgbClr val="FFFF00"/>
                </a:highlight>
              </a:rPr>
              <a:t>CIS nebude sám nic měnit, jen vás bude upozorňovat na rozdíly mezi databází CIS a IZR. Opravy provádějte v databázi CIS. </a:t>
            </a:r>
          </a:p>
          <a:p>
            <a:pPr algn="ctr"/>
            <a:endParaRPr lang="cs-CZ" dirty="0">
              <a:solidFill>
                <a:srgbClr val="FF0000"/>
              </a:solidFill>
              <a:highlight>
                <a:srgbClr val="FFFF00"/>
              </a:highlight>
            </a:endParaRPr>
          </a:p>
          <a:p>
            <a:pPr algn="ctr"/>
            <a:r>
              <a:rPr lang="cs-CZ" dirty="0">
                <a:solidFill>
                  <a:srgbClr val="FF0000"/>
                </a:solidFill>
                <a:highlight>
                  <a:srgbClr val="FFFF00"/>
                </a:highlight>
              </a:rPr>
              <a:t>Pokud bude vše v pořádku proveďte </a:t>
            </a:r>
          </a:p>
        </p:txBody>
      </p:sp>
      <p:pic>
        <p:nvPicPr>
          <p:cNvPr id="4" name="Obrázek 3">
            <a:extLst>
              <a:ext uri="{FF2B5EF4-FFF2-40B4-BE49-F238E27FC236}">
                <a16:creationId xmlns:a16="http://schemas.microsoft.com/office/drawing/2014/main" id="{C645CAAC-EF70-43A4-BB43-8DBBC0DF8F2B}"/>
              </a:ext>
            </a:extLst>
          </p:cNvPr>
          <p:cNvPicPr>
            <a:picLocks noChangeAspect="1"/>
          </p:cNvPicPr>
          <p:nvPr/>
        </p:nvPicPr>
        <p:blipFill>
          <a:blip r:embed="rId3"/>
          <a:stretch>
            <a:fillRect/>
          </a:stretch>
        </p:blipFill>
        <p:spPr>
          <a:xfrm>
            <a:off x="6145077" y="5407861"/>
            <a:ext cx="1933845" cy="362001"/>
          </a:xfrm>
          <a:prstGeom prst="rect">
            <a:avLst/>
          </a:prstGeom>
        </p:spPr>
      </p:pic>
    </p:spTree>
    <p:extLst>
      <p:ext uri="{BB962C8B-B14F-4D97-AF65-F5344CB8AC3E}">
        <p14:creationId xmlns:p14="http://schemas.microsoft.com/office/powerpoint/2010/main" val="1740195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E5A4B2-956C-4843-B1A9-490BC990D2CD}"/>
              </a:ext>
            </a:extLst>
          </p:cNvPr>
          <p:cNvSpPr>
            <a:spLocks noGrp="1"/>
          </p:cNvSpPr>
          <p:nvPr>
            <p:ph type="title"/>
          </p:nvPr>
        </p:nvSpPr>
        <p:spPr>
          <a:xfrm>
            <a:off x="628650" y="365127"/>
            <a:ext cx="7886700" cy="700414"/>
          </a:xfrm>
        </p:spPr>
        <p:txBody>
          <a:bodyPr/>
          <a:lstStyle/>
          <a:p>
            <a:r>
              <a:rPr lang="cs-CZ" dirty="0"/>
              <a:t>Obsah	</a:t>
            </a:r>
          </a:p>
        </p:txBody>
      </p:sp>
      <p:sp>
        <p:nvSpPr>
          <p:cNvPr id="3" name="Zástupný obsah 2">
            <a:extLst>
              <a:ext uri="{FF2B5EF4-FFF2-40B4-BE49-F238E27FC236}">
                <a16:creationId xmlns:a16="http://schemas.microsoft.com/office/drawing/2014/main" id="{317E2233-D9C7-4141-8148-0C5A5ABE6660}"/>
              </a:ext>
            </a:extLst>
          </p:cNvPr>
          <p:cNvSpPr>
            <a:spLocks noGrp="1"/>
          </p:cNvSpPr>
          <p:nvPr>
            <p:ph idx="1"/>
          </p:nvPr>
        </p:nvSpPr>
        <p:spPr>
          <a:xfrm>
            <a:off x="628650" y="989970"/>
            <a:ext cx="7886700" cy="5327703"/>
          </a:xfrm>
        </p:spPr>
        <p:txBody>
          <a:bodyPr>
            <a:normAutofit fontScale="92500" lnSpcReduction="10000"/>
          </a:bodyPr>
          <a:lstStyle/>
          <a:p>
            <a:pPr>
              <a:lnSpc>
                <a:spcPct val="160000"/>
              </a:lnSpc>
            </a:pPr>
            <a:r>
              <a:rPr lang="cs-CZ" dirty="0"/>
              <a:t>Dotační politika</a:t>
            </a:r>
          </a:p>
          <a:p>
            <a:pPr lvl="2"/>
            <a:r>
              <a:rPr lang="cs-CZ" dirty="0"/>
              <a:t>Evropské dotace podle Nařízení vlády č. 148/2019 Sb. </a:t>
            </a:r>
          </a:p>
          <a:p>
            <a:pPr lvl="2"/>
            <a:r>
              <a:rPr lang="cs-CZ" dirty="0"/>
              <a:t>Informace o poskytnuté národní dotaci 1.D v roce 2021</a:t>
            </a:r>
          </a:p>
          <a:p>
            <a:pPr lvl="2"/>
            <a:r>
              <a:rPr lang="cs-CZ" dirty="0"/>
              <a:t>Administrace dotace 1.D</a:t>
            </a:r>
          </a:p>
          <a:p>
            <a:r>
              <a:rPr lang="cs-CZ" dirty="0"/>
              <a:t>Statistika z CIS – členská základna v ČR a krajích, katastry</a:t>
            </a:r>
          </a:p>
          <a:p>
            <a:r>
              <a:rPr lang="cs-CZ" dirty="0"/>
              <a:t>Zdravotní problematika </a:t>
            </a:r>
          </a:p>
          <a:p>
            <a:r>
              <a:rPr lang="cs-CZ" dirty="0"/>
              <a:t>Legislativa</a:t>
            </a:r>
          </a:p>
          <a:p>
            <a:r>
              <a:rPr lang="cs-CZ" dirty="0"/>
              <a:t>Aktuální problematika našeho spolku</a:t>
            </a:r>
          </a:p>
          <a:p>
            <a:pPr lvl="3"/>
            <a:r>
              <a:rPr lang="cs-CZ" sz="2000" dirty="0"/>
              <a:t>Členské příspěvky 2023</a:t>
            </a:r>
          </a:p>
          <a:p>
            <a:pPr lvl="3"/>
            <a:r>
              <a:rPr lang="cs-CZ" sz="2000" dirty="0"/>
              <a:t>Směrnice nové a novelizované</a:t>
            </a:r>
          </a:p>
          <a:p>
            <a:pPr lvl="3"/>
            <a:r>
              <a:rPr lang="cs-CZ" sz="2000" dirty="0"/>
              <a:t>Novinky v CIS</a:t>
            </a:r>
          </a:p>
          <a:p>
            <a:pPr lvl="3"/>
            <a:r>
              <a:rPr lang="cs-CZ" sz="2000" dirty="0"/>
              <a:t>Výkazy majetku a závazků organizačních jednotek </a:t>
            </a:r>
          </a:p>
          <a:p>
            <a:pPr lvl="3"/>
            <a:r>
              <a:rPr lang="cs-CZ" sz="2000" dirty="0"/>
              <a:t>Svépomocný fond</a:t>
            </a:r>
          </a:p>
          <a:p>
            <a:pPr lvl="3"/>
            <a:r>
              <a:rPr lang="cs-CZ" sz="2000" dirty="0"/>
              <a:t>Stav přeregistrace ZO a OO ve spolkovém rejstříku</a:t>
            </a:r>
          </a:p>
          <a:p>
            <a:pPr lvl="3"/>
            <a:r>
              <a:rPr lang="cs-CZ" sz="2000" dirty="0"/>
              <a:t>Datové schránky ZO a OO</a:t>
            </a:r>
          </a:p>
          <a:p>
            <a:endParaRPr lang="cs-CZ" dirty="0"/>
          </a:p>
        </p:txBody>
      </p:sp>
    </p:spTree>
    <p:extLst>
      <p:ext uri="{BB962C8B-B14F-4D97-AF65-F5344CB8AC3E}">
        <p14:creationId xmlns:p14="http://schemas.microsoft.com/office/powerpoint/2010/main" val="3041321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98443B5F-C9DE-4F1A-8D92-395BD377A123}"/>
              </a:ext>
            </a:extLst>
          </p:cNvPr>
          <p:cNvSpPr txBox="1"/>
          <p:nvPr/>
        </p:nvSpPr>
        <p:spPr>
          <a:xfrm>
            <a:off x="931333" y="2142068"/>
            <a:ext cx="7281333" cy="1200329"/>
          </a:xfrm>
          <a:prstGeom prst="rect">
            <a:avLst/>
          </a:prstGeom>
          <a:noFill/>
        </p:spPr>
        <p:txBody>
          <a:bodyPr wrap="square" rtlCol="0">
            <a:spAutoFit/>
          </a:bodyPr>
          <a:lstStyle/>
          <a:p>
            <a:pPr algn="ctr"/>
            <a:r>
              <a:rPr lang="cs-CZ" b="1" dirty="0"/>
              <a:t>K procesu zpracování a uzávěrky dotace 1.D bude opět natočeno návodné video. </a:t>
            </a:r>
          </a:p>
          <a:p>
            <a:pPr algn="ctr"/>
            <a:r>
              <a:rPr lang="cs-CZ" b="1" dirty="0"/>
              <a:t>Odkaz na toto video obdrží všechny ZO ČSV na nástěnku v CIS před 15.10.2022</a:t>
            </a:r>
          </a:p>
        </p:txBody>
      </p:sp>
    </p:spTree>
    <p:extLst>
      <p:ext uri="{BB962C8B-B14F-4D97-AF65-F5344CB8AC3E}">
        <p14:creationId xmlns:p14="http://schemas.microsoft.com/office/powerpoint/2010/main" val="2624696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48" y="461394"/>
            <a:ext cx="8084601" cy="203624"/>
          </a:xfrm>
        </p:spPr>
        <p:txBody>
          <a:bodyPr>
            <a:noAutofit/>
          </a:bodyPr>
          <a:lstStyle/>
          <a:p>
            <a:r>
              <a:rPr lang="pl-PL" sz="2800" dirty="0">
                <a:latin typeface="+mn-lt"/>
              </a:rPr>
              <a:t>U včelařů s počtem včelstev více než 150</a:t>
            </a:r>
            <a:br>
              <a:rPr lang="pl-PL" sz="2800" dirty="0">
                <a:latin typeface="+mn-lt"/>
              </a:rPr>
            </a:br>
            <a:endParaRPr lang="cs-CZ" sz="2800" dirty="0">
              <a:latin typeface="+mn-lt"/>
            </a:endParaRPr>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2008553338"/>
              </p:ext>
            </p:extLst>
          </p:nvPr>
        </p:nvGraphicFramePr>
        <p:xfrm>
          <a:off x="628650" y="665018"/>
          <a:ext cx="7886700" cy="55119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8865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081115639"/>
              </p:ext>
            </p:extLst>
          </p:nvPr>
        </p:nvGraphicFramePr>
        <p:xfrm>
          <a:off x="628648" y="365124"/>
          <a:ext cx="8084601" cy="534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Zástupný symbol pro obsah 2"/>
          <p:cNvSpPr>
            <a:spLocks noGrp="1"/>
          </p:cNvSpPr>
          <p:nvPr>
            <p:ph idx="1"/>
          </p:nvPr>
        </p:nvSpPr>
        <p:spPr>
          <a:xfrm>
            <a:off x="628650" y="1133553"/>
            <a:ext cx="7886700" cy="5043409"/>
          </a:xfrm>
        </p:spPr>
        <p:txBody>
          <a:bodyPr>
            <a:normAutofit/>
          </a:bodyPr>
          <a:lstStyle/>
          <a:p>
            <a:pPr algn="just">
              <a:lnSpc>
                <a:spcPct val="100000"/>
              </a:lnSpc>
            </a:pPr>
            <a:r>
              <a:rPr lang="pl-PL" sz="1800" dirty="0"/>
              <a:t>Ohledně zemřelých žadatelů najdete výklad v příloze časopisu Včelařství 8/2022 bod </a:t>
            </a:r>
            <a:r>
              <a:rPr lang="cs-CZ" sz="1600" b="1" dirty="0"/>
              <a:t>8. c) CHOVATEL VČEL SE NEMŮŽE DOSTAVIT K VÝPLATĚ FINANČNÍCH PROSTŘEDKŮ OSOBNĚ</a:t>
            </a:r>
            <a:endParaRPr lang="pl-PL" sz="1600" dirty="0"/>
          </a:p>
          <a:p>
            <a:pPr algn="just">
              <a:lnSpc>
                <a:spcPct val="100000"/>
              </a:lnSpc>
            </a:pPr>
            <a:r>
              <a:rPr lang="pl-PL" sz="1800" b="1" dirty="0"/>
              <a:t>V současné době máme 10 bílých míst (tam, kde nejsou naše ZO ČSV). Jsou to: Mladá Boleslav, Zlatníky, Teplá, Budišov nad Budišovkou, Losiná,  Záblatí, Střelice u Brna, Raduň, Oldřichovice u Třince, Studénka.  </a:t>
            </a:r>
            <a:r>
              <a:rPr lang="pl-PL" sz="1800" dirty="0"/>
              <a:t>Výčet katastrů na těchto územích najdete na našem webu. ​Informace o katastrech ZO na svých územích v případě potřeby (info pro nečleny) podá příslušná okresní organizace - ve směrnici je uvedena její e-mailová adresa. </a:t>
            </a:r>
            <a:r>
              <a:rPr lang="pl-PL" sz="1800" b="1" dirty="0"/>
              <a:t>K věci je podrobnější informace v další části programu</a:t>
            </a:r>
            <a:r>
              <a:rPr lang="pl-PL" sz="1800" dirty="0"/>
              <a:t>.</a:t>
            </a:r>
          </a:p>
          <a:p>
            <a:pPr algn="just">
              <a:lnSpc>
                <a:spcPct val="100000"/>
              </a:lnSpc>
            </a:pPr>
            <a:r>
              <a:rPr lang="pl-PL" sz="1800" b="1" dirty="0"/>
              <a:t>Ověřené plné moci při výplatě hotovosti na sekretariátu:</a:t>
            </a:r>
            <a:r>
              <a:rPr lang="pl-PL" sz="1800" dirty="0"/>
              <a:t> ​Tato praxe trvá již dva roky. Nejde o žádnou diskriminaci, ale důvodnou opatrnost. </a:t>
            </a:r>
            <a:r>
              <a:rPr lang="pl-PL" sz="1800" b="1" dirty="0"/>
              <a:t>Jde jen o ty plné moci, které se uplatňují při výplatách na sekretariátu, který řeší dotaci na bílých místech a neorganizovaných včelařů</a:t>
            </a:r>
            <a:r>
              <a:rPr lang="pl-PL" sz="1800" dirty="0"/>
              <a:t>. My neznáme dotyčné zmocněnce ani zmocnitele, proto je zde na místě ověření PM a předložení občanského průkazu zmocněnce. </a:t>
            </a:r>
            <a:r>
              <a:rPr lang="pl-PL" sz="1800" b="1" dirty="0"/>
              <a:t>V ZO se všichni znají, tam to třeba není. Ověřené plné moci při výplatě od ZO ČSV být nemusí.  </a:t>
            </a:r>
          </a:p>
        </p:txBody>
      </p:sp>
    </p:spTree>
    <p:extLst>
      <p:ext uri="{BB962C8B-B14F-4D97-AF65-F5344CB8AC3E}">
        <p14:creationId xmlns:p14="http://schemas.microsoft.com/office/powerpoint/2010/main" val="577253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010780859"/>
              </p:ext>
            </p:extLst>
          </p:nvPr>
        </p:nvGraphicFramePr>
        <p:xfrm>
          <a:off x="628648" y="365123"/>
          <a:ext cx="8084601" cy="511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Zástupný symbol pro obsah 2"/>
          <p:cNvSpPr>
            <a:spLocks noGrp="1"/>
          </p:cNvSpPr>
          <p:nvPr>
            <p:ph idx="1"/>
          </p:nvPr>
        </p:nvSpPr>
        <p:spPr>
          <a:xfrm>
            <a:off x="628650" y="989970"/>
            <a:ext cx="7886700" cy="5186993"/>
          </a:xfrm>
        </p:spPr>
        <p:txBody>
          <a:bodyPr>
            <a:normAutofit/>
          </a:bodyPr>
          <a:lstStyle/>
          <a:p>
            <a:r>
              <a:rPr lang="pl-PL" sz="1800" dirty="0"/>
              <a:t>Žadatelé NEČLENOVÉ – od roku 2020 žádají pouze na sekretariátu ČSV. Podání Požadavku o dotaci je popsáno v interní směrnici svazu uveřejněné v příloze Včelařství č. 8/2022. Tato příloha je též na našem webu. </a:t>
            </a:r>
          </a:p>
          <a:p>
            <a:r>
              <a:rPr lang="pl-PL" sz="1800" dirty="0">
                <a:solidFill>
                  <a:schemeClr val="accent4"/>
                </a:solidFill>
              </a:rPr>
              <a:t>Modelové příklady, kde žádat o dotaci 1.D (pro členy i nečleny svazu) jsou také na našem webu a v Oběžníku č. 1/2022. </a:t>
            </a:r>
          </a:p>
          <a:p>
            <a:r>
              <a:rPr lang="pl-PL" sz="1800" dirty="0"/>
              <a:t>Pohlídat si i podklady pro statistiku – ze statistiky se vychází při poskytování dotací. Je třeba trvat na tom, aby žadatelé statistické údaje řádně vyplnili.</a:t>
            </a:r>
          </a:p>
          <a:p>
            <a:r>
              <a:rPr lang="pl-PL" sz="1800" dirty="0"/>
              <a:t>Možnost ověření údajů v žádosti 1.D  - postup a vzor Zápisu o porovnání údajů v žádosti oproti skutečnosti jsou v příloze Včelařství č. 8/2022.</a:t>
            </a:r>
          </a:p>
          <a:p>
            <a:pPr marL="0" indent="0">
              <a:buNone/>
            </a:pPr>
            <a:endParaRPr lang="pl-PL" dirty="0"/>
          </a:p>
          <a:p>
            <a:pPr marL="0" indent="0">
              <a:buNone/>
            </a:pPr>
            <a:endParaRPr lang="pl-PL" dirty="0"/>
          </a:p>
        </p:txBody>
      </p:sp>
    </p:spTree>
    <p:extLst>
      <p:ext uri="{BB962C8B-B14F-4D97-AF65-F5344CB8AC3E}">
        <p14:creationId xmlns:p14="http://schemas.microsoft.com/office/powerpoint/2010/main" val="3889511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573087560"/>
              </p:ext>
            </p:extLst>
          </p:nvPr>
        </p:nvGraphicFramePr>
        <p:xfrm>
          <a:off x="628648" y="365124"/>
          <a:ext cx="8084601" cy="519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Zástupný symbol pro obsah 2"/>
          <p:cNvSpPr>
            <a:spLocks noGrp="1"/>
          </p:cNvSpPr>
          <p:nvPr>
            <p:ph idx="1"/>
          </p:nvPr>
        </p:nvSpPr>
        <p:spPr>
          <a:xfrm>
            <a:off x="628650" y="959742"/>
            <a:ext cx="7886700" cy="5350374"/>
          </a:xfrm>
        </p:spPr>
        <p:txBody>
          <a:bodyPr>
            <a:normAutofit fontScale="47500" lnSpcReduction="20000"/>
          </a:bodyPr>
          <a:lstStyle/>
          <a:p>
            <a:pPr algn="just">
              <a:lnSpc>
                <a:spcPct val="120000"/>
              </a:lnSpc>
            </a:pPr>
            <a:r>
              <a:rPr lang="pl-PL" sz="2900" dirty="0"/>
              <a:t>Bude probíhat po vydání Rozhodnutí o přidělení dotace 1.D za rok 2022 a následném přidělení finančních prostředků od SZIF.</a:t>
            </a:r>
          </a:p>
          <a:p>
            <a:pPr algn="just">
              <a:lnSpc>
                <a:spcPct val="120000"/>
              </a:lnSpc>
            </a:pPr>
            <a:r>
              <a:rPr lang="pl-PL" sz="2900" dirty="0"/>
              <a:t>Generovat podklady pro výplatu dotace (Výplatní seznamy) bude ZO až po vydání Rozhodnutí od SZIF. </a:t>
            </a:r>
          </a:p>
          <a:p>
            <a:pPr algn="just">
              <a:lnSpc>
                <a:spcPct val="120000"/>
              </a:lnSpc>
            </a:pPr>
            <a:r>
              <a:rPr lang="pl-PL" sz="2900" dirty="0"/>
              <a:t>Do programu CIS bude následně přenesena nová kolonka, Rozhodnutí o přidělení dotace 1.D, kde bude počet včelstev, o kterém SZIF rozhodl k následné výplatě. Tato kolonka s počtem včelstev a výší dotace se bude přenášet do „Seznamu HOBBY včelařů, jimž byla vyplacena dotace 1.D za rok 2022“ nebo do „Seznamu PROFI včelařů, jimž byla vyplacena dotace 1.D za rok 2022“. </a:t>
            </a:r>
          </a:p>
          <a:p>
            <a:pPr algn="just">
              <a:lnSpc>
                <a:spcPct val="120000"/>
              </a:lnSpc>
            </a:pPr>
            <a:r>
              <a:rPr lang="pl-PL" sz="2900" dirty="0"/>
              <a:t>Seznamy musí být řádně podepsány chovatelem, který svou dotaci přebírá. Před odevzdáním seznamu na OO je nutné přiložit k seznamu plné moci v případech, kdy chovatel zplnomocňuje jiného k vyzvednutí dotace, dále kopie bankovních příkazů, pokud ZO zasílá chovatelům dotaci na účty nebo kopie ústřižků poštovních poukázek, pokud ZO zaslala dotaci poštou.</a:t>
            </a:r>
          </a:p>
          <a:p>
            <a:pPr algn="just">
              <a:lnSpc>
                <a:spcPct val="120000"/>
              </a:lnSpc>
            </a:pPr>
            <a:r>
              <a:rPr lang="pl-PL" sz="2900" b="1" dirty="0"/>
              <a:t>Nevyplacené finanční prostředky, vrací ZO zpět na sekretariát RV ČSV spolu se „Seznamem nevyplacené – vrácené dotace 1.D za rok 2022 za jednotlivé včelaře“ obratem po provedené výplatě. </a:t>
            </a:r>
          </a:p>
          <a:p>
            <a:pPr algn="just">
              <a:lnSpc>
                <a:spcPct val="120000"/>
              </a:lnSpc>
            </a:pPr>
            <a:r>
              <a:rPr lang="pl-PL" sz="2900" b="1" dirty="0"/>
              <a:t>OO ČSV provedou kontrolu a zasílají podepsané originály Seznamů hobby nebo profi  včelařů, jimž byla vyplacena dotace  1.D  za rok 2022 včetně plných mocí, kopie výpisu z banky, kopie poštovních poukázek.</a:t>
            </a:r>
          </a:p>
          <a:p>
            <a:pPr>
              <a:lnSpc>
                <a:spcPct val="120000"/>
              </a:lnSpc>
            </a:pPr>
            <a:r>
              <a:rPr lang="pl-PL" sz="2900" b="1" dirty="0"/>
              <a:t>Za vyúčtování dotace je odpovědný výbor ZO ČSV, který se  společně s kontrolní komisí přesvědčí o správnosti  nahlášeného počtu včelstev, na něž jsou požadovány finanční prostředky.</a:t>
            </a:r>
          </a:p>
          <a:p>
            <a:endParaRPr lang="pl-PL" sz="1900" dirty="0"/>
          </a:p>
          <a:p>
            <a:pPr marL="0" indent="0">
              <a:buNone/>
            </a:pPr>
            <a:endParaRPr lang="pl-PL" dirty="0"/>
          </a:p>
        </p:txBody>
      </p:sp>
    </p:spTree>
    <p:extLst>
      <p:ext uri="{BB962C8B-B14F-4D97-AF65-F5344CB8AC3E}">
        <p14:creationId xmlns:p14="http://schemas.microsoft.com/office/powerpoint/2010/main" val="3152231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035343435"/>
              </p:ext>
            </p:extLst>
          </p:nvPr>
        </p:nvGraphicFramePr>
        <p:xfrm>
          <a:off x="628651" y="430750"/>
          <a:ext cx="7820103" cy="11890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Zástupný symbol pro obsah 2"/>
          <p:cNvSpPr>
            <a:spLocks noGrp="1"/>
          </p:cNvSpPr>
          <p:nvPr>
            <p:ph idx="1"/>
          </p:nvPr>
        </p:nvSpPr>
        <p:spPr>
          <a:xfrm>
            <a:off x="628650" y="1728132"/>
            <a:ext cx="7886700" cy="4530055"/>
          </a:xfrm>
        </p:spPr>
        <p:txBody>
          <a:bodyPr>
            <a:normAutofit/>
          </a:bodyPr>
          <a:lstStyle/>
          <a:p>
            <a:pPr algn="just"/>
            <a:r>
              <a:rPr lang="pl-PL" sz="1600" dirty="0">
                <a:solidFill>
                  <a:schemeClr val="accent4"/>
                </a:solidFill>
              </a:rPr>
              <a:t>hlášení počtu včelstev posílejte od 1. 9., neposílejte je ČMSCH před tímto datem, ani nedávejte datum před 1. 9.</a:t>
            </a:r>
          </a:p>
          <a:p>
            <a:pPr algn="just"/>
            <a:r>
              <a:rPr lang="pl-PL" sz="1600" dirty="0">
                <a:solidFill>
                  <a:schemeClr val="accent4"/>
                </a:solidFill>
              </a:rPr>
              <a:t>ČMSCH doporučuje včelařům, aby žádali o NOVÉ ČÍSLO STANOVIŠTĚ včelstev v průběhu roku, tj. při vzniku nového stanoviště. Nechají-li to na období 1.-15.9., není v silách ČMSCH tyto údaje v krátkém časovém úseku vyřídit</a:t>
            </a:r>
          </a:p>
          <a:p>
            <a:pPr algn="just"/>
            <a:r>
              <a:rPr lang="pl-PL" sz="1600" dirty="0"/>
              <a:t>Povinností každého chovatele včel je podání Hlášení. ZO ČSV může Hlášení vybrat od členů a hromadně je zaslat. ZO si tak může zkontrolovat, zda údaje dodané členem odpovídají tomu, co napsal do svého požadavku. </a:t>
            </a:r>
            <a:r>
              <a:rPr lang="pl-PL" sz="1600" b="1" dirty="0"/>
              <a:t>Hromadné zaslání hlášenek na Hradištko musí ZO provést do 15.9.!!!</a:t>
            </a:r>
          </a:p>
          <a:p>
            <a:pPr algn="just"/>
            <a:r>
              <a:rPr lang="pl-PL" sz="1600" dirty="0">
                <a:solidFill>
                  <a:schemeClr val="accent4"/>
                </a:solidFill>
              </a:rPr>
              <a:t>kdo nebude mít v pořádku hlášení údajů do Hradištka, může mít problémy se získáním dotace, údaje o počtu včelstev bude porovnávat SZIF</a:t>
            </a:r>
          </a:p>
          <a:p>
            <a:pPr algn="just"/>
            <a:r>
              <a:rPr lang="pl-PL" sz="1600" dirty="0">
                <a:solidFill>
                  <a:schemeClr val="accent4"/>
                </a:solidFill>
              </a:rPr>
              <a:t>POZOR od minulého roku je možnost provést hlášení ON LINE </a:t>
            </a:r>
            <a:r>
              <a:rPr lang="pl-PL" sz="1600" dirty="0"/>
              <a:t>a to prostřednictvím WEB formuláře na adrese: </a:t>
            </a:r>
            <a:r>
              <a:rPr lang="pl-PL" sz="1600" b="1" dirty="0">
                <a:solidFill>
                  <a:srgbClr val="00B0F0"/>
                </a:solidFill>
              </a:rPr>
              <a:t>https://eagri.cz/HlaseniVcely </a:t>
            </a:r>
          </a:p>
          <a:p>
            <a:pPr algn="just"/>
            <a:r>
              <a:rPr lang="pl-PL" sz="1600" dirty="0"/>
              <a:t>K zaslání hlášení z WEB formuláře nepotřebujete uživatelský účet k Portálu farmáře, ale chovatel použije své registrační číslo včelaře a kód hlášení uvedený v zaslaném formuláři. Každý včelař má přidělen vlastní jedinečný kód hlášení. </a:t>
            </a:r>
          </a:p>
          <a:p>
            <a:pPr marL="0" indent="0">
              <a:buNone/>
            </a:pPr>
            <a:endParaRPr lang="pl-PL" dirty="0"/>
          </a:p>
        </p:txBody>
      </p:sp>
    </p:spTree>
    <p:extLst>
      <p:ext uri="{BB962C8B-B14F-4D97-AF65-F5344CB8AC3E}">
        <p14:creationId xmlns:p14="http://schemas.microsoft.com/office/powerpoint/2010/main" val="1863342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919883243"/>
              </p:ext>
            </p:extLst>
          </p:nvPr>
        </p:nvGraphicFramePr>
        <p:xfrm>
          <a:off x="628648" y="365124"/>
          <a:ext cx="8084601" cy="5946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Zástupný symbol pro obsah 2"/>
          <p:cNvSpPr>
            <a:spLocks noGrp="1"/>
          </p:cNvSpPr>
          <p:nvPr>
            <p:ph idx="1"/>
          </p:nvPr>
        </p:nvSpPr>
        <p:spPr>
          <a:xfrm>
            <a:off x="628650" y="1118441"/>
            <a:ext cx="7886700" cy="3879072"/>
          </a:xfrm>
        </p:spPr>
        <p:txBody>
          <a:bodyPr>
            <a:normAutofit/>
          </a:bodyPr>
          <a:lstStyle/>
          <a:p>
            <a:r>
              <a:rPr lang="pl-PL" sz="2000" b="1" dirty="0"/>
              <a:t>RV schválil 20. 8. 2022 stejné procentuální rozdělení jako v minulém a předminulém roce:</a:t>
            </a:r>
          </a:p>
          <a:p>
            <a:endParaRPr lang="pl-PL" sz="2000" b="1" dirty="0"/>
          </a:p>
          <a:p>
            <a:pPr marL="0" indent="0">
              <a:buNone/>
            </a:pPr>
            <a:r>
              <a:rPr lang="pl-PL" sz="2000" b="1" dirty="0"/>
              <a:t>Administrativní zajištění dotace sekretariátem	</a:t>
            </a:r>
            <a:r>
              <a:rPr lang="pl-PL" sz="1800" b="1" dirty="0"/>
              <a:t>40   %</a:t>
            </a:r>
          </a:p>
          <a:p>
            <a:pPr marL="0" indent="0">
              <a:buNone/>
            </a:pPr>
            <a:r>
              <a:rPr lang="pl-PL" sz="1700" b="1" dirty="0"/>
              <a:t>OO ČSV        				      	30,5 %   </a:t>
            </a:r>
          </a:p>
          <a:p>
            <a:pPr marL="0" indent="0">
              <a:buNone/>
            </a:pPr>
            <a:r>
              <a:rPr lang="pl-PL" sz="1700" b="1" dirty="0"/>
              <a:t>ZO ČSV       				     	29,5 %</a:t>
            </a:r>
          </a:p>
          <a:p>
            <a:pPr marL="0" indent="0">
              <a:buNone/>
            </a:pPr>
            <a:endParaRPr lang="pl-PL" dirty="0"/>
          </a:p>
        </p:txBody>
      </p:sp>
    </p:spTree>
    <p:extLst>
      <p:ext uri="{BB962C8B-B14F-4D97-AF65-F5344CB8AC3E}">
        <p14:creationId xmlns:p14="http://schemas.microsoft.com/office/powerpoint/2010/main" val="478143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168612411"/>
              </p:ext>
            </p:extLst>
          </p:nvPr>
        </p:nvGraphicFramePr>
        <p:xfrm>
          <a:off x="628648" y="365124"/>
          <a:ext cx="8084601" cy="7004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Zástupný symbol pro obsah 2"/>
          <p:cNvSpPr>
            <a:spLocks noGrp="1"/>
          </p:cNvSpPr>
          <p:nvPr>
            <p:ph idx="1"/>
          </p:nvPr>
        </p:nvSpPr>
        <p:spPr>
          <a:xfrm>
            <a:off x="628650" y="1125997"/>
            <a:ext cx="7886700" cy="5050966"/>
          </a:xfrm>
        </p:spPr>
        <p:txBody>
          <a:bodyPr>
            <a:normAutofit/>
          </a:bodyPr>
          <a:lstStyle/>
          <a:p>
            <a:r>
              <a:rPr lang="pl-PL" sz="1800" dirty="0"/>
              <a:t>Prozatím lze již nyní pořizovat:</a:t>
            </a:r>
          </a:p>
          <a:p>
            <a:r>
              <a:rPr lang="pl-PL" sz="1800" dirty="0"/>
              <a:t>potřebný kancelářský materiál, náplně do tiskáren </a:t>
            </a:r>
          </a:p>
          <a:p>
            <a:r>
              <a:rPr lang="pl-PL" sz="1800" dirty="0"/>
              <a:t>hradit poštovné nebo poštovní známky, telefonní kupony apod. </a:t>
            </a:r>
          </a:p>
          <a:p>
            <a:r>
              <a:rPr lang="pl-PL" sz="1800" dirty="0"/>
              <a:t>bližší pokyny budou v Oběžníku č. 1/2022</a:t>
            </a:r>
          </a:p>
          <a:p>
            <a:r>
              <a:rPr lang="pl-PL" sz="2000" b="1" dirty="0"/>
              <a:t>NA VŠECHNY NÁKLADY JE NUTNO MÍT ORIGINÁLNÍ DAŇOVÉ DOKLADY!!!</a:t>
            </a:r>
          </a:p>
          <a:p>
            <a:endParaRPr lang="pl-PL" sz="1800" dirty="0"/>
          </a:p>
          <a:p>
            <a:r>
              <a:rPr lang="pl-PL" sz="1800" b="1" dirty="0"/>
              <a:t>OBČERSTVENÍ </a:t>
            </a:r>
            <a:r>
              <a:rPr lang="pl-PL" sz="1800" dirty="0"/>
              <a:t>se jako náklad neuznává</a:t>
            </a:r>
          </a:p>
          <a:p>
            <a:endParaRPr lang="pl-PL" sz="1800" dirty="0"/>
          </a:p>
          <a:p>
            <a:r>
              <a:rPr lang="pl-PL" sz="1800" dirty="0">
                <a:solidFill>
                  <a:schemeClr val="accent4"/>
                </a:solidFill>
              </a:rPr>
              <a:t>ZO mohou odměnit zpracovatele dotace , musí však zajistit veškeré náležitosti týkající se zákonných odvodů na příslušných úřadech (FÚ, zdravotní pojištění, sociální pojištění apod.)</a:t>
            </a:r>
          </a:p>
          <a:p>
            <a:r>
              <a:rPr lang="pl-PL" sz="1800" dirty="0">
                <a:solidFill>
                  <a:schemeClr val="accent4"/>
                </a:solidFill>
              </a:rPr>
              <a:t>Oběžník č. 1/2008 – vzorová dohoda o provedení práce + komentář</a:t>
            </a:r>
          </a:p>
          <a:p>
            <a:pPr marL="0" indent="0">
              <a:buNone/>
            </a:pPr>
            <a:endParaRPr lang="pl-PL" dirty="0"/>
          </a:p>
        </p:txBody>
      </p:sp>
    </p:spTree>
    <p:extLst>
      <p:ext uri="{BB962C8B-B14F-4D97-AF65-F5344CB8AC3E}">
        <p14:creationId xmlns:p14="http://schemas.microsoft.com/office/powerpoint/2010/main" val="2432666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A9F137-C9C4-4404-BCC8-23F24B65AA5B}"/>
              </a:ext>
            </a:extLst>
          </p:cNvPr>
          <p:cNvSpPr>
            <a:spLocks noGrp="1"/>
          </p:cNvSpPr>
          <p:nvPr>
            <p:ph type="ctrTitle"/>
          </p:nvPr>
        </p:nvSpPr>
        <p:spPr/>
        <p:txBody>
          <a:bodyPr/>
          <a:lstStyle/>
          <a:p>
            <a:r>
              <a:rPr lang="cs-CZ" dirty="0"/>
              <a:t>Statistika z </a:t>
            </a:r>
            <a:r>
              <a:rPr lang="cs-CZ" dirty="0" err="1"/>
              <a:t>CISu</a:t>
            </a:r>
            <a:endParaRPr lang="cs-CZ" dirty="0"/>
          </a:p>
        </p:txBody>
      </p:sp>
    </p:spTree>
    <p:extLst>
      <p:ext uri="{BB962C8B-B14F-4D97-AF65-F5344CB8AC3E}">
        <p14:creationId xmlns:p14="http://schemas.microsoft.com/office/powerpoint/2010/main" val="996284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315274394"/>
              </p:ext>
            </p:extLst>
          </p:nvPr>
        </p:nvGraphicFramePr>
        <p:xfrm>
          <a:off x="628648" y="365124"/>
          <a:ext cx="8084601" cy="6248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Zástupný symbol pro obsah 2"/>
          <p:cNvSpPr>
            <a:spLocks noGrp="1"/>
          </p:cNvSpPr>
          <p:nvPr>
            <p:ph idx="1"/>
          </p:nvPr>
        </p:nvSpPr>
        <p:spPr>
          <a:xfrm>
            <a:off x="628650" y="1125997"/>
            <a:ext cx="7886700" cy="5050966"/>
          </a:xfrm>
        </p:spPr>
        <p:txBody>
          <a:bodyPr>
            <a:normAutofit/>
          </a:bodyPr>
          <a:lstStyle/>
          <a:p>
            <a:r>
              <a:rPr lang="pl-PL" sz="2000" dirty="0"/>
              <a:t>Podklady na statistiku zadávejte do programu CIS – ZO ani OO nic neposílají</a:t>
            </a:r>
          </a:p>
          <a:p>
            <a:r>
              <a:rPr lang="pl-PL" sz="2000" dirty="0"/>
              <a:t>Pozor na to, aby členové základní organizaci odevzdali správně vyplněné podklady a administrátor je bezchybně zadal do CISu</a:t>
            </a:r>
          </a:p>
          <a:p>
            <a:r>
              <a:rPr lang="pl-PL" sz="2000" dirty="0"/>
              <a:t>Věnujte statistice pozornost, je podkladem pro dotace</a:t>
            </a:r>
          </a:p>
          <a:p>
            <a:r>
              <a:rPr lang="pl-PL" sz="2000" dirty="0">
                <a:solidFill>
                  <a:schemeClr val="accent4"/>
                </a:solidFill>
              </a:rPr>
              <a:t>Upozorňujeme, že statistická hlášení</a:t>
            </a:r>
          </a:p>
          <a:p>
            <a:pPr>
              <a:buFontTx/>
              <a:buChar char="-"/>
            </a:pPr>
            <a:r>
              <a:rPr lang="pl-PL" sz="2000" dirty="0">
                <a:solidFill>
                  <a:schemeClr val="accent4"/>
                </a:solidFill>
              </a:rPr>
              <a:t>bývají navíc podkladem pro stanovení ušlého medného výnosu v případech odškodňování chovatelů z důvodů hromadného úhynu včel v souvislosti s použitím přípravků na ochranu rostlin. </a:t>
            </a:r>
          </a:p>
          <a:p>
            <a:pPr>
              <a:buFontTx/>
              <a:buChar char="-"/>
            </a:pPr>
            <a:r>
              <a:rPr lang="pl-PL" sz="2000" dirty="0">
                <a:solidFill>
                  <a:schemeClr val="accent4"/>
                </a:solidFill>
              </a:rPr>
              <a:t>jsou podkladem pro rozhodnutí o dotacích</a:t>
            </a:r>
          </a:p>
          <a:p>
            <a:pPr>
              <a:buFontTx/>
              <a:buChar char="-"/>
            </a:pPr>
            <a:r>
              <a:rPr lang="pl-PL" sz="2000" dirty="0">
                <a:solidFill>
                  <a:schemeClr val="accent4"/>
                </a:solidFill>
              </a:rPr>
              <a:t>uvádějte proto pravdivé údaje!</a:t>
            </a:r>
          </a:p>
          <a:p>
            <a:pPr marL="0" indent="0">
              <a:buNone/>
            </a:pPr>
            <a:endParaRPr lang="pl-PL" dirty="0"/>
          </a:p>
        </p:txBody>
      </p:sp>
    </p:spTree>
    <p:extLst>
      <p:ext uri="{BB962C8B-B14F-4D97-AF65-F5344CB8AC3E}">
        <p14:creationId xmlns:p14="http://schemas.microsoft.com/office/powerpoint/2010/main" val="3997674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A9F137-C9C4-4404-BCC8-23F24B65AA5B}"/>
              </a:ext>
            </a:extLst>
          </p:cNvPr>
          <p:cNvSpPr>
            <a:spLocks noGrp="1"/>
          </p:cNvSpPr>
          <p:nvPr>
            <p:ph type="ctrTitle"/>
          </p:nvPr>
        </p:nvSpPr>
        <p:spPr/>
        <p:txBody>
          <a:bodyPr/>
          <a:lstStyle/>
          <a:p>
            <a:r>
              <a:rPr lang="cs-CZ" dirty="0"/>
              <a:t>Dotační politika</a:t>
            </a:r>
          </a:p>
        </p:txBody>
      </p:sp>
    </p:spTree>
    <p:extLst>
      <p:ext uri="{BB962C8B-B14F-4D97-AF65-F5344CB8AC3E}">
        <p14:creationId xmlns:p14="http://schemas.microsoft.com/office/powerpoint/2010/main" val="33143789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p:cNvGraphicFramePr>
            <a:graphicFrameLocks noGrp="1"/>
          </p:cNvGraphicFramePr>
          <p:nvPr>
            <p:ph idx="1"/>
            <p:extLst>
              <p:ext uri="{D42A27DB-BD31-4B8C-83A1-F6EECF244321}">
                <p14:modId xmlns:p14="http://schemas.microsoft.com/office/powerpoint/2010/main" val="4070356403"/>
              </p:ext>
            </p:extLst>
          </p:nvPr>
        </p:nvGraphicFramePr>
        <p:xfrm>
          <a:off x="628650" y="1118439"/>
          <a:ext cx="7886700" cy="5138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p:cNvGraphicFramePr/>
          <p:nvPr>
            <p:extLst>
              <p:ext uri="{D42A27DB-BD31-4B8C-83A1-F6EECF244321}">
                <p14:modId xmlns:p14="http://schemas.microsoft.com/office/powerpoint/2010/main" val="3105854924"/>
              </p:ext>
            </p:extLst>
          </p:nvPr>
        </p:nvGraphicFramePr>
        <p:xfrm>
          <a:off x="628650" y="498763"/>
          <a:ext cx="7827661" cy="51387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932223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48" y="2132856"/>
            <a:ext cx="9080932" cy="4464496"/>
          </a:xfrm>
          <a:prstGeom prst="rect">
            <a:avLst/>
          </a:prstGeom>
        </p:spPr>
      </p:pic>
      <p:sp>
        <p:nvSpPr>
          <p:cNvPr id="4" name="TextovéPole 3">
            <a:extLst>
              <a:ext uri="{FF2B5EF4-FFF2-40B4-BE49-F238E27FC236}">
                <a16:creationId xmlns:a16="http://schemas.microsoft.com/office/drawing/2014/main" id="{39BEE778-8987-479D-8AEA-D96F8B50D64F}"/>
              </a:ext>
            </a:extLst>
          </p:cNvPr>
          <p:cNvSpPr txBox="1"/>
          <p:nvPr/>
        </p:nvSpPr>
        <p:spPr>
          <a:xfrm>
            <a:off x="0" y="44624"/>
            <a:ext cx="9144000" cy="1692771"/>
          </a:xfrm>
          <a:prstGeom prst="rect">
            <a:avLst/>
          </a:prstGeom>
          <a:noFill/>
        </p:spPr>
        <p:txBody>
          <a:bodyPr wrap="square" rtlCol="0">
            <a:spAutoFit/>
          </a:bodyPr>
          <a:lstStyle/>
          <a:p>
            <a:r>
              <a:rPr lang="cs-CZ" sz="2400" b="1" dirty="0"/>
              <a:t>V CIS – je úkolem administrátorů OO ČSV:</a:t>
            </a:r>
          </a:p>
          <a:p>
            <a:pPr marL="342900" indent="-342900">
              <a:buAutoNum type="arabicPeriod"/>
            </a:pPr>
            <a:r>
              <a:rPr lang="cs-CZ" sz="2000" dirty="0"/>
              <a:t>Kliknout na Nastavení OO</a:t>
            </a:r>
          </a:p>
          <a:p>
            <a:pPr marL="342900" indent="-342900">
              <a:buAutoNum type="arabicPeriod"/>
            </a:pPr>
            <a:r>
              <a:rPr lang="cs-CZ" sz="2000" dirty="0"/>
              <a:t>Pak kliknout na ikonu Katastr</a:t>
            </a:r>
          </a:p>
          <a:p>
            <a:pPr marL="342900" indent="-342900">
              <a:buAutoNum type="arabicPeriod"/>
            </a:pPr>
            <a:r>
              <a:rPr lang="cs-CZ" sz="2000" dirty="0"/>
              <a:t>Otevře se přehled o přidělení katastrů k ZO ČSV – v úvodu jsou v červeném poli vyznačeny katastry, které nejsou dosud přiděleny příslušným ZO ČSV</a:t>
            </a:r>
          </a:p>
        </p:txBody>
      </p:sp>
      <p:pic>
        <p:nvPicPr>
          <p:cNvPr id="5" name="Obrázek 4">
            <a:extLst>
              <a:ext uri="{FF2B5EF4-FFF2-40B4-BE49-F238E27FC236}">
                <a16:creationId xmlns:a16="http://schemas.microsoft.com/office/drawing/2014/main" id="{A0B04D92-5C61-4D9D-9DC5-58DAAEF8DBAA}"/>
              </a:ext>
            </a:extLst>
          </p:cNvPr>
          <p:cNvPicPr>
            <a:picLocks noChangeAspect="1"/>
          </p:cNvPicPr>
          <p:nvPr/>
        </p:nvPicPr>
        <p:blipFill>
          <a:blip r:embed="rId3"/>
          <a:stretch>
            <a:fillRect/>
          </a:stretch>
        </p:blipFill>
        <p:spPr>
          <a:xfrm>
            <a:off x="3923928" y="4411920"/>
            <a:ext cx="438950" cy="457240"/>
          </a:xfrm>
          <a:prstGeom prst="rect">
            <a:avLst/>
          </a:prstGeom>
        </p:spPr>
      </p:pic>
      <p:pic>
        <p:nvPicPr>
          <p:cNvPr id="6" name="Obrázek 5">
            <a:extLst>
              <a:ext uri="{FF2B5EF4-FFF2-40B4-BE49-F238E27FC236}">
                <a16:creationId xmlns:a16="http://schemas.microsoft.com/office/drawing/2014/main" id="{120E0CEB-ED57-460A-A11B-3D5CF33A54C2}"/>
              </a:ext>
            </a:extLst>
          </p:cNvPr>
          <p:cNvPicPr>
            <a:picLocks noChangeAspect="1"/>
          </p:cNvPicPr>
          <p:nvPr/>
        </p:nvPicPr>
        <p:blipFill>
          <a:blip r:embed="rId3"/>
          <a:stretch>
            <a:fillRect/>
          </a:stretch>
        </p:blipFill>
        <p:spPr>
          <a:xfrm>
            <a:off x="755576" y="3259792"/>
            <a:ext cx="438950" cy="457240"/>
          </a:xfrm>
          <a:prstGeom prst="rect">
            <a:avLst/>
          </a:prstGeom>
        </p:spPr>
      </p:pic>
      <p:pic>
        <p:nvPicPr>
          <p:cNvPr id="7" name="Obrázek 6">
            <a:extLst>
              <a:ext uri="{FF2B5EF4-FFF2-40B4-BE49-F238E27FC236}">
                <a16:creationId xmlns:a16="http://schemas.microsoft.com/office/drawing/2014/main" id="{738484AE-3B38-462B-918D-FDD42B5A3A6B}"/>
              </a:ext>
            </a:extLst>
          </p:cNvPr>
          <p:cNvPicPr>
            <a:picLocks noChangeAspect="1"/>
          </p:cNvPicPr>
          <p:nvPr/>
        </p:nvPicPr>
        <p:blipFill>
          <a:blip r:embed="rId4"/>
          <a:stretch>
            <a:fillRect/>
          </a:stretch>
        </p:blipFill>
        <p:spPr>
          <a:xfrm>
            <a:off x="4637106" y="2204864"/>
            <a:ext cx="438950" cy="457240"/>
          </a:xfrm>
          <a:prstGeom prst="rect">
            <a:avLst/>
          </a:prstGeom>
        </p:spPr>
      </p:pic>
    </p:spTree>
    <p:extLst>
      <p:ext uri="{BB962C8B-B14F-4D97-AF65-F5344CB8AC3E}">
        <p14:creationId xmlns:p14="http://schemas.microsoft.com/office/powerpoint/2010/main" val="26558383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DCB8C5D-FAC7-484D-B592-CEF16AD2A8CD}"/>
              </a:ext>
            </a:extLst>
          </p:cNvPr>
          <p:cNvSpPr txBox="1"/>
          <p:nvPr/>
        </p:nvSpPr>
        <p:spPr>
          <a:xfrm>
            <a:off x="-437581" y="116632"/>
            <a:ext cx="9878410" cy="1323439"/>
          </a:xfrm>
          <a:prstGeom prst="rect">
            <a:avLst/>
          </a:prstGeom>
          <a:noFill/>
        </p:spPr>
        <p:txBody>
          <a:bodyPr wrap="square" rtlCol="0">
            <a:spAutoFit/>
          </a:bodyPr>
          <a:lstStyle/>
          <a:p>
            <a:pPr algn="ctr"/>
            <a:r>
              <a:rPr lang="cs-CZ" sz="2000" b="1" dirty="0"/>
              <a:t>Ty je třeba zařadit do obvodu příslušné ZO ČSV </a:t>
            </a:r>
            <a:br>
              <a:rPr lang="cs-CZ" sz="2000" b="1" dirty="0"/>
            </a:br>
            <a:br>
              <a:rPr lang="cs-CZ" sz="2000" b="1" dirty="0"/>
            </a:br>
            <a:r>
              <a:rPr lang="cs-CZ" sz="2000" b="1" dirty="0"/>
              <a:t>Přidání a odebrání katastru provádí </a:t>
            </a:r>
            <a:r>
              <a:rPr lang="cs-CZ" sz="2000" b="1" u="sng" dirty="0"/>
              <a:t>OO</a:t>
            </a:r>
            <a:r>
              <a:rPr lang="cs-CZ" sz="2000" b="1" dirty="0"/>
              <a:t> v detailu </a:t>
            </a:r>
            <a:br>
              <a:rPr lang="cs-CZ" sz="2000" b="1" dirty="0"/>
            </a:br>
            <a:r>
              <a:rPr lang="cs-CZ" sz="2000" b="1" dirty="0"/>
              <a:t>konkrétní ZO.</a:t>
            </a:r>
          </a:p>
        </p:txBody>
      </p:sp>
      <p:pic>
        <p:nvPicPr>
          <p:cNvPr id="2" name="Obrázek 1"/>
          <p:cNvPicPr>
            <a:picLocks noChangeAspect="1"/>
          </p:cNvPicPr>
          <p:nvPr/>
        </p:nvPicPr>
        <p:blipFill>
          <a:blip r:embed="rId2"/>
          <a:stretch>
            <a:fillRect/>
          </a:stretch>
        </p:blipFill>
        <p:spPr>
          <a:xfrm>
            <a:off x="631448" y="1328347"/>
            <a:ext cx="7740352" cy="4925486"/>
          </a:xfrm>
          <a:prstGeom prst="rect">
            <a:avLst/>
          </a:prstGeom>
        </p:spPr>
      </p:pic>
      <p:pic>
        <p:nvPicPr>
          <p:cNvPr id="7" name="Obrázek 6">
            <a:extLst>
              <a:ext uri="{FF2B5EF4-FFF2-40B4-BE49-F238E27FC236}">
                <a16:creationId xmlns:a16="http://schemas.microsoft.com/office/drawing/2014/main" id="{7BBBF4B3-FEF0-4A00-9228-352B4A25E4F4}"/>
              </a:ext>
            </a:extLst>
          </p:cNvPr>
          <p:cNvPicPr>
            <a:picLocks noChangeAspect="1"/>
          </p:cNvPicPr>
          <p:nvPr/>
        </p:nvPicPr>
        <p:blipFill>
          <a:blip r:embed="rId3"/>
          <a:stretch>
            <a:fillRect/>
          </a:stretch>
        </p:blipFill>
        <p:spPr>
          <a:xfrm rot="8100000">
            <a:off x="3848467" y="1670466"/>
            <a:ext cx="438950" cy="457240"/>
          </a:xfrm>
          <a:prstGeom prst="rect">
            <a:avLst/>
          </a:prstGeom>
        </p:spPr>
      </p:pic>
      <p:pic>
        <p:nvPicPr>
          <p:cNvPr id="8" name="Obrázek 7">
            <a:extLst>
              <a:ext uri="{FF2B5EF4-FFF2-40B4-BE49-F238E27FC236}">
                <a16:creationId xmlns:a16="http://schemas.microsoft.com/office/drawing/2014/main" id="{7BBBF4B3-FEF0-4A00-9228-352B4A25E4F4}"/>
              </a:ext>
            </a:extLst>
          </p:cNvPr>
          <p:cNvPicPr>
            <a:picLocks noChangeAspect="1"/>
          </p:cNvPicPr>
          <p:nvPr/>
        </p:nvPicPr>
        <p:blipFill>
          <a:blip r:embed="rId3"/>
          <a:stretch>
            <a:fillRect/>
          </a:stretch>
        </p:blipFill>
        <p:spPr>
          <a:xfrm rot="8100000">
            <a:off x="3994223" y="2882182"/>
            <a:ext cx="438950" cy="457240"/>
          </a:xfrm>
          <a:prstGeom prst="rect">
            <a:avLst/>
          </a:prstGeom>
        </p:spPr>
      </p:pic>
      <p:pic>
        <p:nvPicPr>
          <p:cNvPr id="9" name="Obrázek 8">
            <a:extLst>
              <a:ext uri="{FF2B5EF4-FFF2-40B4-BE49-F238E27FC236}">
                <a16:creationId xmlns:a16="http://schemas.microsoft.com/office/drawing/2014/main" id="{7BBBF4B3-FEF0-4A00-9228-352B4A25E4F4}"/>
              </a:ext>
            </a:extLst>
          </p:cNvPr>
          <p:cNvPicPr>
            <a:picLocks noChangeAspect="1"/>
          </p:cNvPicPr>
          <p:nvPr/>
        </p:nvPicPr>
        <p:blipFill>
          <a:blip r:embed="rId3"/>
          <a:stretch>
            <a:fillRect/>
          </a:stretch>
        </p:blipFill>
        <p:spPr>
          <a:xfrm rot="2749167">
            <a:off x="1886397" y="3065478"/>
            <a:ext cx="438950" cy="457240"/>
          </a:xfrm>
          <a:prstGeom prst="rect">
            <a:avLst/>
          </a:prstGeom>
        </p:spPr>
      </p:pic>
      <p:pic>
        <p:nvPicPr>
          <p:cNvPr id="10" name="Obrázek 9">
            <a:extLst>
              <a:ext uri="{FF2B5EF4-FFF2-40B4-BE49-F238E27FC236}">
                <a16:creationId xmlns:a16="http://schemas.microsoft.com/office/drawing/2014/main" id="{7BBBF4B3-FEF0-4A00-9228-352B4A25E4F4}"/>
              </a:ext>
            </a:extLst>
          </p:cNvPr>
          <p:cNvPicPr>
            <a:picLocks noChangeAspect="1"/>
          </p:cNvPicPr>
          <p:nvPr/>
        </p:nvPicPr>
        <p:blipFill>
          <a:blip r:embed="rId3"/>
          <a:stretch>
            <a:fillRect/>
          </a:stretch>
        </p:blipFill>
        <p:spPr>
          <a:xfrm rot="2736778">
            <a:off x="1236663" y="4180133"/>
            <a:ext cx="438950" cy="457240"/>
          </a:xfrm>
          <a:prstGeom prst="rect">
            <a:avLst/>
          </a:prstGeom>
        </p:spPr>
      </p:pic>
    </p:spTree>
    <p:extLst>
      <p:ext uri="{BB962C8B-B14F-4D97-AF65-F5344CB8AC3E}">
        <p14:creationId xmlns:p14="http://schemas.microsoft.com/office/powerpoint/2010/main" val="34145932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86B779C-A4ED-47DB-B5AB-E78ACD81F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651" y="1237439"/>
            <a:ext cx="8274941" cy="5012469"/>
          </a:xfrm>
          <a:prstGeom prst="rect">
            <a:avLst/>
          </a:prstGeom>
        </p:spPr>
      </p:pic>
      <p:sp>
        <p:nvSpPr>
          <p:cNvPr id="4" name="TextovéPole 3">
            <a:extLst>
              <a:ext uri="{FF2B5EF4-FFF2-40B4-BE49-F238E27FC236}">
                <a16:creationId xmlns:a16="http://schemas.microsoft.com/office/drawing/2014/main" id="{19999CA7-750D-4AB8-8D6A-CA11B3F7E7EC}"/>
              </a:ext>
            </a:extLst>
          </p:cNvPr>
          <p:cNvSpPr txBox="1"/>
          <p:nvPr/>
        </p:nvSpPr>
        <p:spPr>
          <a:xfrm>
            <a:off x="668454" y="204619"/>
            <a:ext cx="7488832" cy="954107"/>
          </a:xfrm>
          <a:prstGeom prst="rect">
            <a:avLst/>
          </a:prstGeom>
          <a:noFill/>
        </p:spPr>
        <p:txBody>
          <a:bodyPr wrap="square" rtlCol="0">
            <a:spAutoFit/>
          </a:bodyPr>
          <a:lstStyle/>
          <a:p>
            <a:pPr algn="ctr"/>
            <a:r>
              <a:rPr lang="cs-CZ" sz="2800" b="1" dirty="0"/>
              <a:t>Po zařazení katastru do obvodu ZO ČSV se změna uloží kliknutím na ikonu Uložit</a:t>
            </a:r>
          </a:p>
        </p:txBody>
      </p:sp>
      <p:pic>
        <p:nvPicPr>
          <p:cNvPr id="5" name="Obrázek 4">
            <a:extLst>
              <a:ext uri="{FF2B5EF4-FFF2-40B4-BE49-F238E27FC236}">
                <a16:creationId xmlns:a16="http://schemas.microsoft.com/office/drawing/2014/main" id="{FB21F59D-A106-431C-972A-179B80D9C2B1}"/>
              </a:ext>
            </a:extLst>
          </p:cNvPr>
          <p:cNvPicPr>
            <a:picLocks noChangeAspect="1"/>
          </p:cNvPicPr>
          <p:nvPr/>
        </p:nvPicPr>
        <p:blipFill>
          <a:blip r:embed="rId3"/>
          <a:stretch>
            <a:fillRect/>
          </a:stretch>
        </p:blipFill>
        <p:spPr>
          <a:xfrm>
            <a:off x="1223789" y="5489273"/>
            <a:ext cx="438950" cy="457240"/>
          </a:xfrm>
          <a:prstGeom prst="rect">
            <a:avLst/>
          </a:prstGeom>
        </p:spPr>
      </p:pic>
    </p:spTree>
    <p:extLst>
      <p:ext uri="{BB962C8B-B14F-4D97-AF65-F5344CB8AC3E}">
        <p14:creationId xmlns:p14="http://schemas.microsoft.com/office/powerpoint/2010/main" val="2360300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628650" y="365126"/>
          <a:ext cx="7886700" cy="8515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Zástupný symbol pro obsah 2"/>
          <p:cNvSpPr>
            <a:spLocks noGrp="1"/>
          </p:cNvSpPr>
          <p:nvPr>
            <p:ph idx="1"/>
          </p:nvPr>
        </p:nvSpPr>
        <p:spPr>
          <a:xfrm>
            <a:off x="575751" y="1292251"/>
            <a:ext cx="7886700" cy="4869598"/>
          </a:xfrm>
        </p:spPr>
        <p:txBody>
          <a:bodyPr>
            <a:normAutofit fontScale="70000" lnSpcReduction="20000"/>
          </a:bodyPr>
          <a:lstStyle/>
          <a:p>
            <a:pPr marL="0" lvl="0" indent="0" defTabSz="457200">
              <a:lnSpc>
                <a:spcPct val="115000"/>
              </a:lnSpc>
              <a:spcBef>
                <a:spcPts val="0"/>
              </a:spcBef>
              <a:buClrTx/>
              <a:buNone/>
            </a:pPr>
            <a:r>
              <a:rPr lang="cs-CZ" sz="3300" b="1" dirty="0">
                <a:solidFill>
                  <a:srgbClr val="3A3A3A"/>
                </a:solidFill>
                <a:ea typeface="Verdana" panose="020B0604030504040204" pitchFamily="34" charset="0"/>
                <a:cs typeface="Verdana" panose="020B0604030504040204" pitchFamily="34" charset="0"/>
              </a:rPr>
              <a:t>Změny územní působnosti základních organizací v rámci daného okresu jsou v kompetenci OO ČSV. </a:t>
            </a:r>
          </a:p>
          <a:p>
            <a:pPr marL="0" lvl="0" indent="0" defTabSz="457200">
              <a:lnSpc>
                <a:spcPct val="115000"/>
              </a:lnSpc>
              <a:spcBef>
                <a:spcPts val="0"/>
              </a:spcBef>
              <a:buClrTx/>
              <a:buNone/>
            </a:pPr>
            <a:endParaRPr lang="cs-CZ" sz="2100" dirty="0">
              <a:solidFill>
                <a:srgbClr val="3A3A3A"/>
              </a:solidFill>
              <a:ea typeface="Verdana" panose="020B0604030504040204" pitchFamily="34" charset="0"/>
              <a:cs typeface="Verdana" panose="020B0604030504040204" pitchFamily="34" charset="0"/>
            </a:endParaRPr>
          </a:p>
          <a:p>
            <a:pPr marL="0" lvl="0" indent="0" defTabSz="457200">
              <a:lnSpc>
                <a:spcPct val="115000"/>
              </a:lnSpc>
              <a:spcBef>
                <a:spcPts val="0"/>
              </a:spcBef>
              <a:buClrTx/>
              <a:buNone/>
            </a:pPr>
            <a:r>
              <a:rPr lang="cs-CZ" sz="2100" dirty="0">
                <a:solidFill>
                  <a:srgbClr val="3A3A3A"/>
                </a:solidFill>
                <a:ea typeface="Verdana" panose="020B0604030504040204" pitchFamily="34" charset="0"/>
                <a:cs typeface="Verdana" panose="020B0604030504040204" pitchFamily="34" charset="0"/>
              </a:rPr>
              <a:t>Kompetenci k vymezení pravomoci OO upravuje čl.  10 a 18 Stanov takto:</a:t>
            </a:r>
          </a:p>
          <a:p>
            <a:pPr marL="0" lvl="0" indent="0" defTabSz="457200">
              <a:lnSpc>
                <a:spcPct val="115000"/>
              </a:lnSpc>
              <a:spcBef>
                <a:spcPts val="0"/>
              </a:spcBef>
              <a:buClrTx/>
              <a:buNone/>
            </a:pPr>
            <a:endParaRPr lang="cs-CZ" sz="2100" dirty="0">
              <a:solidFill>
                <a:srgbClr val="3A3A3A"/>
              </a:solidFill>
              <a:ea typeface="Verdana" panose="020B0604030504040204" pitchFamily="34" charset="0"/>
              <a:cs typeface="Verdana" panose="020B0604030504040204" pitchFamily="34" charset="0"/>
            </a:endParaRPr>
          </a:p>
          <a:p>
            <a:pPr marL="0" lvl="0" indent="0" algn="ctr" defTabSz="457200">
              <a:lnSpc>
                <a:spcPct val="115000"/>
              </a:lnSpc>
              <a:spcBef>
                <a:spcPts val="0"/>
              </a:spcBef>
              <a:buClrTx/>
              <a:buNone/>
            </a:pPr>
            <a:r>
              <a:rPr lang="cs-CZ" sz="2100" b="1" dirty="0">
                <a:solidFill>
                  <a:srgbClr val="3A3A3A"/>
                </a:solidFill>
                <a:ea typeface="Verdana" panose="020B0604030504040204" pitchFamily="34" charset="0"/>
                <a:cs typeface="Verdana" panose="020B0604030504040204" pitchFamily="34" charset="0"/>
              </a:rPr>
              <a:t>Článek 10 </a:t>
            </a:r>
          </a:p>
          <a:p>
            <a:pPr marL="0" lvl="0" indent="0" algn="ctr" defTabSz="457200">
              <a:lnSpc>
                <a:spcPct val="115000"/>
              </a:lnSpc>
              <a:spcBef>
                <a:spcPts val="0"/>
              </a:spcBef>
              <a:buClrTx/>
              <a:buNone/>
            </a:pPr>
            <a:r>
              <a:rPr lang="cs-CZ" sz="2100" b="1" dirty="0">
                <a:solidFill>
                  <a:srgbClr val="3A3A3A"/>
                </a:solidFill>
                <a:ea typeface="Verdana" panose="020B0604030504040204" pitchFamily="34" charset="0"/>
                <a:cs typeface="Verdana" panose="020B0604030504040204" pitchFamily="34" charset="0"/>
              </a:rPr>
              <a:t>Základní organizace </a:t>
            </a:r>
          </a:p>
          <a:p>
            <a:pPr marL="0" lvl="0" indent="0" defTabSz="457200">
              <a:lnSpc>
                <a:spcPct val="115000"/>
              </a:lnSpc>
              <a:spcBef>
                <a:spcPts val="0"/>
              </a:spcBef>
              <a:buClrTx/>
              <a:buNone/>
            </a:pPr>
            <a:r>
              <a:rPr lang="cs-CZ" sz="2100" dirty="0">
                <a:solidFill>
                  <a:srgbClr val="3A3A3A"/>
                </a:solidFill>
                <a:ea typeface="Verdana" panose="020B0604030504040204" pitchFamily="34" charset="0"/>
                <a:cs typeface="Verdana" panose="020B0604030504040204" pitchFamily="34" charset="0"/>
              </a:rPr>
              <a:t>Odst. 1 poslední věta: Koordinaci jiného organizačního uspořádání územní působnosti základních organizací zajišťují v dohodě s nimi příslušné okresní (městské) organizace. Při nedohodě rozhoduje PRV.</a:t>
            </a:r>
          </a:p>
          <a:p>
            <a:pPr marL="0" lvl="0" indent="0" algn="ctr" defTabSz="457200">
              <a:lnSpc>
                <a:spcPct val="115000"/>
              </a:lnSpc>
              <a:spcBef>
                <a:spcPts val="0"/>
              </a:spcBef>
              <a:buClrTx/>
              <a:buNone/>
            </a:pPr>
            <a:r>
              <a:rPr lang="cs-CZ" sz="2100" b="1" dirty="0">
                <a:solidFill>
                  <a:srgbClr val="3A3A3A"/>
                </a:solidFill>
                <a:ea typeface="Verdana" panose="020B0604030504040204" pitchFamily="34" charset="0"/>
                <a:cs typeface="Verdana" panose="020B0604030504040204" pitchFamily="34" charset="0"/>
              </a:rPr>
              <a:t>Článek 18</a:t>
            </a:r>
          </a:p>
          <a:p>
            <a:pPr marL="0" lvl="0" indent="0" algn="ctr" defTabSz="457200">
              <a:lnSpc>
                <a:spcPct val="115000"/>
              </a:lnSpc>
              <a:spcBef>
                <a:spcPts val="0"/>
              </a:spcBef>
              <a:buClrTx/>
              <a:buNone/>
            </a:pPr>
            <a:r>
              <a:rPr lang="cs-CZ" sz="2100" b="1" dirty="0">
                <a:solidFill>
                  <a:srgbClr val="3A3A3A"/>
                </a:solidFill>
                <a:ea typeface="Verdana" panose="020B0604030504040204" pitchFamily="34" charset="0"/>
                <a:cs typeface="Verdana" panose="020B0604030504040204" pitchFamily="34" charset="0"/>
              </a:rPr>
              <a:t>Výbor okresní organizace (dále jen výbor)</a:t>
            </a:r>
          </a:p>
          <a:p>
            <a:pPr marL="0" lvl="0" indent="0" defTabSz="457200">
              <a:lnSpc>
                <a:spcPct val="115000"/>
              </a:lnSpc>
              <a:spcBef>
                <a:spcPts val="0"/>
              </a:spcBef>
              <a:buClrTx/>
              <a:buNone/>
            </a:pPr>
            <a:r>
              <a:rPr lang="cs-CZ" sz="2100" dirty="0">
                <a:solidFill>
                  <a:srgbClr val="3A3A3A"/>
                </a:solidFill>
                <a:ea typeface="Verdana" panose="020B0604030504040204" pitchFamily="34" charset="0"/>
                <a:cs typeface="Verdana" panose="020B0604030504040204" pitchFamily="34" charset="0"/>
              </a:rPr>
              <a:t>1. Výbor řídí a koordinuje činnost svazu v obvodu své působnosti.</a:t>
            </a:r>
          </a:p>
          <a:p>
            <a:pPr marL="0" lvl="0" indent="0" defTabSz="457200">
              <a:lnSpc>
                <a:spcPct val="115000"/>
              </a:lnSpc>
              <a:spcBef>
                <a:spcPts val="0"/>
              </a:spcBef>
              <a:buClrTx/>
              <a:buNone/>
            </a:pPr>
            <a:r>
              <a:rPr lang="cs-CZ" sz="2100" dirty="0">
                <a:solidFill>
                  <a:srgbClr val="3A3A3A"/>
                </a:solidFill>
                <a:ea typeface="Verdana" panose="020B0604030504040204" pitchFamily="34" charset="0"/>
                <a:cs typeface="Verdana" panose="020B0604030504040204" pitchFamily="34" charset="0"/>
              </a:rPr>
              <a:t>6. Výbor:</a:t>
            </a:r>
          </a:p>
          <a:p>
            <a:pPr marL="0" lvl="0" indent="0" defTabSz="457200">
              <a:lnSpc>
                <a:spcPct val="115000"/>
              </a:lnSpc>
              <a:spcBef>
                <a:spcPts val="0"/>
              </a:spcBef>
              <a:buClrTx/>
              <a:buNone/>
            </a:pPr>
            <a:r>
              <a:rPr lang="cs-CZ" sz="2100" dirty="0">
                <a:solidFill>
                  <a:srgbClr val="3A3A3A"/>
                </a:solidFill>
                <a:ea typeface="Verdana" panose="020B0604030504040204" pitchFamily="34" charset="0"/>
                <a:cs typeface="Verdana" panose="020B0604030504040204" pitchFamily="34" charset="0"/>
              </a:rPr>
              <a:t>    e) po dohodě s příslušnými základními organizacemi určuje jejich územní působnost v rámci územního obvodu OO a to tak, že katastrální území mezi ZO se nedělí, při nedohodě rozhoduje PRV</a:t>
            </a:r>
          </a:p>
          <a:p>
            <a:pPr marL="0" lvl="0" indent="0" defTabSz="457200">
              <a:lnSpc>
                <a:spcPct val="115000"/>
              </a:lnSpc>
              <a:spcBef>
                <a:spcPts val="0"/>
              </a:spcBef>
              <a:buClrTx/>
              <a:buNone/>
            </a:pPr>
            <a:endParaRPr lang="cs-CZ" sz="2100" b="1" dirty="0">
              <a:solidFill>
                <a:srgbClr val="3A3A3A"/>
              </a:solidFill>
              <a:ea typeface="Verdana" panose="020B0604030504040204" pitchFamily="34" charset="0"/>
              <a:cs typeface="Verdana" panose="020B0604030504040204" pitchFamily="34" charset="0"/>
            </a:endParaRPr>
          </a:p>
          <a:p>
            <a:pPr marL="0" lvl="0" indent="0" defTabSz="457200">
              <a:lnSpc>
                <a:spcPct val="115000"/>
              </a:lnSpc>
              <a:spcBef>
                <a:spcPts val="0"/>
              </a:spcBef>
              <a:buClrTx/>
              <a:buNone/>
            </a:pPr>
            <a:r>
              <a:rPr lang="cs-CZ" sz="2100" b="1" dirty="0">
                <a:solidFill>
                  <a:srgbClr val="3A3A3A"/>
                </a:solidFill>
                <a:ea typeface="Verdana" panose="020B0604030504040204" pitchFamily="34" charset="0"/>
                <a:cs typeface="Verdana" panose="020B0604030504040204" pitchFamily="34" charset="0"/>
              </a:rPr>
              <a:t>Vše záleží na vzájemné dohodě mezi výborem OO ČSV a dotčenými ZO ČSV. </a:t>
            </a:r>
          </a:p>
          <a:p>
            <a:pPr marL="0" lvl="0" indent="0" defTabSz="457200">
              <a:lnSpc>
                <a:spcPct val="115000"/>
              </a:lnSpc>
              <a:spcBef>
                <a:spcPts val="0"/>
              </a:spcBef>
              <a:buClrTx/>
              <a:buNone/>
            </a:pPr>
            <a:r>
              <a:rPr lang="cs-CZ" sz="2100" b="1" dirty="0">
                <a:solidFill>
                  <a:srgbClr val="3A3A3A"/>
                </a:solidFill>
                <a:ea typeface="Verdana" panose="020B0604030504040204" pitchFamily="34" charset="0"/>
                <a:cs typeface="Verdana" panose="020B0604030504040204" pitchFamily="34" charset="0"/>
              </a:rPr>
              <a:t>V této souvislosti došlo ke změně Jednacího řádu ČSV. V případě, že k dohodě nedojde, může se dotčená organizace obrátit na PRV.</a:t>
            </a:r>
          </a:p>
          <a:p>
            <a:pPr marL="0" lvl="0" indent="0" defTabSz="457200">
              <a:lnSpc>
                <a:spcPct val="115000"/>
              </a:lnSpc>
              <a:spcBef>
                <a:spcPts val="0"/>
              </a:spcBef>
              <a:buClrTx/>
              <a:buNone/>
            </a:pPr>
            <a:endParaRPr lang="cs-CZ" sz="1800" dirty="0">
              <a:solidFill>
                <a:srgbClr val="3A3A3A"/>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08401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A9F137-C9C4-4404-BCC8-23F24B65AA5B}"/>
              </a:ext>
            </a:extLst>
          </p:cNvPr>
          <p:cNvSpPr>
            <a:spLocks noGrp="1"/>
          </p:cNvSpPr>
          <p:nvPr>
            <p:ph type="ctrTitle"/>
          </p:nvPr>
        </p:nvSpPr>
        <p:spPr/>
        <p:txBody>
          <a:bodyPr/>
          <a:lstStyle/>
          <a:p>
            <a:r>
              <a:rPr lang="cs-CZ" dirty="0"/>
              <a:t>Zdravotní problematika</a:t>
            </a:r>
          </a:p>
        </p:txBody>
      </p:sp>
    </p:spTree>
    <p:extLst>
      <p:ext uri="{BB962C8B-B14F-4D97-AF65-F5344CB8AC3E}">
        <p14:creationId xmlns:p14="http://schemas.microsoft.com/office/powerpoint/2010/main" val="42884924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628650" y="365126"/>
          <a:ext cx="7886700"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Zástupný symbol pro obsah 5"/>
          <p:cNvGraphicFramePr>
            <a:graphicFrameLocks noGrp="1"/>
          </p:cNvGraphicFramePr>
          <p:nvPr>
            <p:ph sz="half" idx="1"/>
            <p:extLst>
              <p:ext uri="{D42A27DB-BD31-4B8C-83A1-F6EECF244321}">
                <p14:modId xmlns:p14="http://schemas.microsoft.com/office/powerpoint/2010/main" val="619194908"/>
              </p:ext>
            </p:extLst>
          </p:nvPr>
        </p:nvGraphicFramePr>
        <p:xfrm>
          <a:off x="628650" y="1594532"/>
          <a:ext cx="3886200" cy="45824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Zástupný symbol pro obsah 6"/>
          <p:cNvGraphicFramePr>
            <a:graphicFrameLocks noGrp="1"/>
          </p:cNvGraphicFramePr>
          <p:nvPr>
            <p:ph sz="half" idx="2"/>
            <p:extLst>
              <p:ext uri="{D42A27DB-BD31-4B8C-83A1-F6EECF244321}">
                <p14:modId xmlns:p14="http://schemas.microsoft.com/office/powerpoint/2010/main" val="3924049109"/>
              </p:ext>
            </p:extLst>
          </p:nvPr>
        </p:nvGraphicFramePr>
        <p:xfrm>
          <a:off x="4629150" y="1594532"/>
          <a:ext cx="3886200" cy="458243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558047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B161D6-6E84-4DE0-A577-259282E28B28}"/>
              </a:ext>
            </a:extLst>
          </p:cNvPr>
          <p:cNvSpPr>
            <a:spLocks noGrp="1"/>
          </p:cNvSpPr>
          <p:nvPr>
            <p:ph type="title"/>
          </p:nvPr>
        </p:nvSpPr>
        <p:spPr>
          <a:xfrm>
            <a:off x="2087217" y="686213"/>
            <a:ext cx="4969566" cy="522770"/>
          </a:xfrm>
        </p:spPr>
        <p:txBody>
          <a:bodyPr>
            <a:normAutofit fontScale="90000"/>
          </a:bodyPr>
          <a:lstStyle/>
          <a:p>
            <a:pPr algn="ctr"/>
            <a:r>
              <a:rPr lang="cs-CZ" sz="2400" dirty="0" err="1">
                <a:solidFill>
                  <a:srgbClr val="007EC7"/>
                </a:solidFill>
                <a:latin typeface="+mn-lt"/>
              </a:rPr>
              <a:t>Varroáza</a:t>
            </a:r>
            <a:r>
              <a:rPr lang="cs-CZ" sz="2400" dirty="0">
                <a:solidFill>
                  <a:srgbClr val="007EC7"/>
                </a:solidFill>
                <a:latin typeface="+mn-lt"/>
              </a:rPr>
              <a:t> - vyhodnocení 2022</a:t>
            </a:r>
            <a:br>
              <a:rPr lang="cs-CZ" sz="4400" dirty="0"/>
            </a:br>
            <a:endParaRPr lang="cs-CZ" dirty="0"/>
          </a:p>
        </p:txBody>
      </p:sp>
      <p:sp>
        <p:nvSpPr>
          <p:cNvPr id="3" name="Zástupný symbol pro obsah 2">
            <a:extLst>
              <a:ext uri="{FF2B5EF4-FFF2-40B4-BE49-F238E27FC236}">
                <a16:creationId xmlns:a16="http://schemas.microsoft.com/office/drawing/2014/main" id="{41A86164-6B61-451F-9F23-A92E70ABDCE2}"/>
              </a:ext>
            </a:extLst>
          </p:cNvPr>
          <p:cNvSpPr>
            <a:spLocks noGrp="1"/>
          </p:cNvSpPr>
          <p:nvPr>
            <p:ph sz="half" idx="1"/>
          </p:nvPr>
        </p:nvSpPr>
        <p:spPr>
          <a:xfrm>
            <a:off x="527231" y="1572948"/>
            <a:ext cx="8179080" cy="1471933"/>
          </a:xfrm>
          <a:solidFill>
            <a:schemeClr val="accent5">
              <a:lumMod val="20000"/>
              <a:lumOff val="80000"/>
            </a:schemeClr>
          </a:solidFill>
        </p:spPr>
        <p:txBody>
          <a:bodyPr>
            <a:normAutofit/>
          </a:bodyPr>
          <a:lstStyle/>
          <a:p>
            <a:pPr marL="0" indent="0" algn="just" defTabSz="457200">
              <a:lnSpc>
                <a:spcPct val="120000"/>
              </a:lnSpc>
              <a:spcBef>
                <a:spcPts val="0"/>
              </a:spcBef>
              <a:buClr>
                <a:srgbClr val="007EC7"/>
              </a:buClr>
              <a:buNone/>
              <a:defRPr/>
            </a:pPr>
            <a:r>
              <a:rPr lang="cs-CZ" sz="1800" dirty="0">
                <a:solidFill>
                  <a:srgbClr val="0070C0"/>
                </a:solidFill>
                <a:latin typeface="Arial" pitchFamily="34" charset="0"/>
                <a:cs typeface="Arial" pitchFamily="34" charset="0"/>
              </a:rPr>
              <a:t>Výsledky 2022 – srovnání s  2021</a:t>
            </a:r>
            <a:r>
              <a:rPr lang="cs-CZ" sz="2100" dirty="0">
                <a:solidFill>
                  <a:srgbClr val="0070C0"/>
                </a:solidFill>
                <a:latin typeface="Arial" pitchFamily="34" charset="0"/>
                <a:cs typeface="Arial" pitchFamily="34" charset="0"/>
              </a:rPr>
              <a:t>:</a:t>
            </a:r>
          </a:p>
          <a:p>
            <a:pPr marL="285750" indent="-285750" algn="just" defTabSz="457200">
              <a:lnSpc>
                <a:spcPct val="120000"/>
              </a:lnSpc>
              <a:spcBef>
                <a:spcPts val="0"/>
              </a:spcBef>
              <a:buClr>
                <a:srgbClr val="007EC7"/>
              </a:buClr>
              <a:buFont typeface="Arial" panose="020B0604020202020204" pitchFamily="34" charset="0"/>
              <a:buChar char="•"/>
              <a:defRPr/>
            </a:pPr>
            <a:r>
              <a:rPr lang="cs-CZ" sz="1800" dirty="0">
                <a:solidFill>
                  <a:srgbClr val="1F497D">
                    <a:lumMod val="75000"/>
                  </a:srgbClr>
                </a:solidFill>
                <a:latin typeface="Arial" pitchFamily="34" charset="0"/>
                <a:cs typeface="Arial" pitchFamily="34" charset="0"/>
              </a:rPr>
              <a:t>Nižší procento stanovišť bez přítomnosti roztočů</a:t>
            </a:r>
          </a:p>
          <a:p>
            <a:pPr marL="285750" indent="-285750" algn="just" defTabSz="457200">
              <a:lnSpc>
                <a:spcPct val="120000"/>
              </a:lnSpc>
              <a:spcBef>
                <a:spcPts val="0"/>
              </a:spcBef>
              <a:buClr>
                <a:srgbClr val="007EC7"/>
              </a:buClr>
              <a:buFont typeface="Arial" panose="020B0604020202020204" pitchFamily="34" charset="0"/>
              <a:buChar char="•"/>
              <a:defRPr/>
            </a:pPr>
            <a:r>
              <a:rPr lang="cs-CZ" sz="1800" dirty="0">
                <a:solidFill>
                  <a:srgbClr val="1F497D">
                    <a:lumMod val="75000"/>
                  </a:srgbClr>
                </a:solidFill>
                <a:latin typeface="Arial" pitchFamily="34" charset="0"/>
                <a:cs typeface="Arial" pitchFamily="34" charset="0"/>
              </a:rPr>
              <a:t>Vyšší procento stanovišť s průměrným počtem roztočů nad 3</a:t>
            </a:r>
          </a:p>
          <a:p>
            <a:pPr marL="285750" indent="-285750" algn="just" defTabSz="457200">
              <a:lnSpc>
                <a:spcPct val="120000"/>
              </a:lnSpc>
              <a:spcBef>
                <a:spcPts val="0"/>
              </a:spcBef>
              <a:buClr>
                <a:srgbClr val="007EC7"/>
              </a:buClr>
              <a:buFont typeface="Arial" panose="020B0604020202020204" pitchFamily="34" charset="0"/>
              <a:buChar char="•"/>
              <a:defRPr/>
            </a:pPr>
            <a:r>
              <a:rPr lang="cs-CZ" sz="1800" dirty="0">
                <a:solidFill>
                  <a:srgbClr val="1F497D">
                    <a:lumMod val="75000"/>
                  </a:srgbClr>
                </a:solidFill>
                <a:latin typeface="Arial" pitchFamily="34" charset="0"/>
                <a:cs typeface="Arial" pitchFamily="34" charset="0"/>
              </a:rPr>
              <a:t>Jen mírné zvýšení procenta stanovišť s průměrným počtem roztočů 0-3</a:t>
            </a:r>
          </a:p>
          <a:p>
            <a:endParaRPr lang="cs-CZ" dirty="0"/>
          </a:p>
        </p:txBody>
      </p:sp>
      <p:pic>
        <p:nvPicPr>
          <p:cNvPr id="9" name="Zástupný symbol pro obsah 8">
            <a:extLst>
              <a:ext uri="{FF2B5EF4-FFF2-40B4-BE49-F238E27FC236}">
                <a16:creationId xmlns:a16="http://schemas.microsoft.com/office/drawing/2014/main" id="{1D2AB1CF-AF00-42EA-A6A1-21E7F83124FF}"/>
              </a:ext>
            </a:extLst>
          </p:cNvPr>
          <p:cNvPicPr>
            <a:picLocks noGrp="1" noChangeAspect="1"/>
          </p:cNvPicPr>
          <p:nvPr>
            <p:ph sz="half" idx="2"/>
          </p:nvPr>
        </p:nvPicPr>
        <p:blipFill>
          <a:blip r:embed="rId2"/>
          <a:stretch>
            <a:fillRect/>
          </a:stretch>
        </p:blipFill>
        <p:spPr>
          <a:xfrm>
            <a:off x="527231" y="3197654"/>
            <a:ext cx="8223852" cy="2845338"/>
          </a:xfrm>
          <a:prstGeom prst="rect">
            <a:avLst/>
          </a:prstGeom>
        </p:spPr>
      </p:pic>
      <p:pic>
        <p:nvPicPr>
          <p:cNvPr id="7" name="Obrázek 6">
            <a:extLst>
              <a:ext uri="{FF2B5EF4-FFF2-40B4-BE49-F238E27FC236}">
                <a16:creationId xmlns:a16="http://schemas.microsoft.com/office/drawing/2014/main" id="{4B72DD7B-2E7C-4878-A347-D2B08893894B}"/>
              </a:ext>
            </a:extLst>
          </p:cNvPr>
          <p:cNvPicPr>
            <a:picLocks noChangeAspect="1"/>
          </p:cNvPicPr>
          <p:nvPr/>
        </p:nvPicPr>
        <p:blipFill>
          <a:blip r:embed="rId3"/>
          <a:stretch>
            <a:fillRect/>
          </a:stretch>
        </p:blipFill>
        <p:spPr>
          <a:xfrm>
            <a:off x="131261" y="273618"/>
            <a:ext cx="1513269" cy="814837"/>
          </a:xfrm>
          <a:prstGeom prst="rect">
            <a:avLst/>
          </a:prstGeom>
        </p:spPr>
      </p:pic>
      <p:sp>
        <p:nvSpPr>
          <p:cNvPr id="8" name="TextovéPole 7">
            <a:extLst>
              <a:ext uri="{FF2B5EF4-FFF2-40B4-BE49-F238E27FC236}">
                <a16:creationId xmlns:a16="http://schemas.microsoft.com/office/drawing/2014/main" id="{9A600F34-A48E-431B-8416-277C7885FC69}"/>
              </a:ext>
            </a:extLst>
          </p:cNvPr>
          <p:cNvSpPr txBox="1"/>
          <p:nvPr/>
        </p:nvSpPr>
        <p:spPr>
          <a:xfrm>
            <a:off x="4369447" y="965560"/>
            <a:ext cx="4154557" cy="1015663"/>
          </a:xfrm>
          <a:prstGeom prst="rect">
            <a:avLst/>
          </a:prstGeom>
          <a:solidFill>
            <a:srgbClr val="FFFFCC"/>
          </a:solidFill>
        </p:spPr>
        <p:txBody>
          <a:bodyPr wrap="square" rtlCol="0">
            <a:spAutoFit/>
          </a:bodyPr>
          <a:lstStyle/>
          <a:p>
            <a:pPr algn="just">
              <a:buClr>
                <a:srgbClr val="007EC7"/>
              </a:buClr>
              <a:defRPr/>
            </a:pPr>
            <a:r>
              <a:rPr lang="cs-CZ" sz="2000" dirty="0">
                <a:solidFill>
                  <a:srgbClr val="1F497D">
                    <a:lumMod val="75000"/>
                  </a:srgbClr>
                </a:solidFill>
                <a:latin typeface="Arial" pitchFamily="34" charset="0"/>
                <a:cs typeface="Arial" pitchFamily="34" charset="0"/>
              </a:rPr>
              <a:t>Vyšetření vzorků zimní měli z:</a:t>
            </a:r>
          </a:p>
          <a:p>
            <a:pPr marL="342900" indent="-342900" algn="just">
              <a:buClr>
                <a:srgbClr val="007EC7"/>
              </a:buClr>
              <a:buFont typeface="Arial" panose="020B0604020202020204" pitchFamily="34" charset="0"/>
              <a:buChar char="•"/>
              <a:defRPr/>
            </a:pPr>
            <a:r>
              <a:rPr lang="cs-CZ" sz="2000" dirty="0">
                <a:solidFill>
                  <a:srgbClr val="1F497D">
                    <a:lumMod val="75000"/>
                  </a:srgbClr>
                </a:solidFill>
                <a:latin typeface="Arial" pitchFamily="34" charset="0"/>
                <a:cs typeface="Arial" pitchFamily="34" charset="0"/>
              </a:rPr>
              <a:t>63 127 stanovišť </a:t>
            </a:r>
          </a:p>
          <a:p>
            <a:pPr marL="342900" indent="-342900" algn="just">
              <a:buClr>
                <a:srgbClr val="007EC7"/>
              </a:buClr>
              <a:buFont typeface="Arial" panose="020B0604020202020204" pitchFamily="34" charset="0"/>
              <a:buChar char="•"/>
              <a:defRPr/>
            </a:pPr>
            <a:r>
              <a:rPr lang="cs-CZ" sz="2000" dirty="0">
                <a:solidFill>
                  <a:srgbClr val="1F497D">
                    <a:lumMod val="75000"/>
                  </a:srgbClr>
                </a:solidFill>
                <a:latin typeface="Arial" pitchFamily="34" charset="0"/>
                <a:cs typeface="Arial" pitchFamily="34" charset="0"/>
              </a:rPr>
              <a:t>615 150 včelstev  </a:t>
            </a:r>
          </a:p>
        </p:txBody>
      </p:sp>
    </p:spTree>
    <p:extLst>
      <p:ext uri="{BB962C8B-B14F-4D97-AF65-F5344CB8AC3E}">
        <p14:creationId xmlns:p14="http://schemas.microsoft.com/office/powerpoint/2010/main" val="21397599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6EEA7A-EBD6-4C9E-A760-3BD51500A678}"/>
              </a:ext>
            </a:extLst>
          </p:cNvPr>
          <p:cNvSpPr>
            <a:spLocks noGrp="1"/>
          </p:cNvSpPr>
          <p:nvPr>
            <p:ph type="title"/>
          </p:nvPr>
        </p:nvSpPr>
        <p:spPr>
          <a:xfrm>
            <a:off x="516836" y="463826"/>
            <a:ext cx="7998514" cy="1226863"/>
          </a:xfrm>
        </p:spPr>
        <p:txBody>
          <a:bodyPr>
            <a:normAutofit/>
          </a:bodyPr>
          <a:lstStyle/>
          <a:p>
            <a:pPr algn="ctr"/>
            <a:r>
              <a:rPr lang="cs-CZ" sz="2700" dirty="0" err="1">
                <a:solidFill>
                  <a:srgbClr val="007EC7"/>
                </a:solidFill>
                <a:latin typeface="+mn-lt"/>
                <a:ea typeface="+mn-ea"/>
                <a:cs typeface="+mn-cs"/>
              </a:rPr>
              <a:t>Varroáza</a:t>
            </a:r>
            <a:r>
              <a:rPr lang="cs-CZ" sz="2700" dirty="0">
                <a:solidFill>
                  <a:srgbClr val="007EC7"/>
                </a:solidFill>
                <a:latin typeface="+mn-lt"/>
                <a:ea typeface="+mn-ea"/>
                <a:cs typeface="+mn-cs"/>
              </a:rPr>
              <a:t> - vyhodnocení 2022 - kraje</a:t>
            </a:r>
            <a:br>
              <a:rPr lang="cs-CZ" sz="4400" dirty="0"/>
            </a:br>
            <a:endParaRPr lang="cs-CZ" dirty="0"/>
          </a:p>
        </p:txBody>
      </p:sp>
      <p:sp>
        <p:nvSpPr>
          <p:cNvPr id="3" name="Zástupný symbol pro obsah 2">
            <a:extLst>
              <a:ext uri="{FF2B5EF4-FFF2-40B4-BE49-F238E27FC236}">
                <a16:creationId xmlns:a16="http://schemas.microsoft.com/office/drawing/2014/main" id="{C3C0A58E-2EDE-4EBE-A0AF-96A5BFF4A788}"/>
              </a:ext>
            </a:extLst>
          </p:cNvPr>
          <p:cNvSpPr>
            <a:spLocks noGrp="1"/>
          </p:cNvSpPr>
          <p:nvPr>
            <p:ph sz="half" idx="1"/>
          </p:nvPr>
        </p:nvSpPr>
        <p:spPr>
          <a:xfrm>
            <a:off x="685386" y="1217061"/>
            <a:ext cx="7773228" cy="473628"/>
          </a:xfrm>
        </p:spPr>
        <p:txBody>
          <a:bodyPr/>
          <a:lstStyle/>
          <a:p>
            <a:pPr marL="0" indent="0" algn="ctr" defTabSz="457200">
              <a:lnSpc>
                <a:spcPct val="100000"/>
              </a:lnSpc>
              <a:spcBef>
                <a:spcPts val="0"/>
              </a:spcBef>
              <a:buClrTx/>
              <a:buNone/>
              <a:defRPr/>
            </a:pPr>
            <a:r>
              <a:rPr lang="cs-CZ" sz="2000" dirty="0">
                <a:solidFill>
                  <a:srgbClr val="002060"/>
                </a:solidFill>
                <a:latin typeface="Times New Roman"/>
              </a:rPr>
              <a:t>Výskyt roztoče </a:t>
            </a:r>
            <a:r>
              <a:rPr lang="cs-CZ" sz="2000" dirty="0" err="1">
                <a:solidFill>
                  <a:srgbClr val="002060"/>
                </a:solidFill>
                <a:latin typeface="Times New Roman"/>
              </a:rPr>
              <a:t>Varroa</a:t>
            </a:r>
            <a:r>
              <a:rPr lang="cs-CZ" sz="2000" dirty="0">
                <a:solidFill>
                  <a:srgbClr val="002060"/>
                </a:solidFill>
                <a:latin typeface="Times New Roman"/>
              </a:rPr>
              <a:t> </a:t>
            </a:r>
            <a:r>
              <a:rPr lang="cs-CZ" sz="2000" dirty="0" err="1">
                <a:solidFill>
                  <a:srgbClr val="002060"/>
                </a:solidFill>
                <a:latin typeface="Times New Roman"/>
              </a:rPr>
              <a:t>destructor</a:t>
            </a:r>
            <a:r>
              <a:rPr lang="cs-CZ" sz="2000" dirty="0">
                <a:solidFill>
                  <a:srgbClr val="002060"/>
                </a:solidFill>
                <a:latin typeface="Times New Roman"/>
              </a:rPr>
              <a:t> na stanovištích v jednotlivých krajích</a:t>
            </a:r>
          </a:p>
          <a:p>
            <a:pPr marL="0" indent="0">
              <a:buNone/>
            </a:pPr>
            <a:endParaRPr lang="cs-CZ" dirty="0"/>
          </a:p>
        </p:txBody>
      </p:sp>
      <p:pic>
        <p:nvPicPr>
          <p:cNvPr id="5" name="Obrázek 4">
            <a:extLst>
              <a:ext uri="{FF2B5EF4-FFF2-40B4-BE49-F238E27FC236}">
                <a16:creationId xmlns:a16="http://schemas.microsoft.com/office/drawing/2014/main" id="{C83C86F7-777D-43A6-85A5-2338499033FB}"/>
              </a:ext>
            </a:extLst>
          </p:cNvPr>
          <p:cNvPicPr>
            <a:picLocks noChangeAspect="1"/>
          </p:cNvPicPr>
          <p:nvPr/>
        </p:nvPicPr>
        <p:blipFill>
          <a:blip r:embed="rId2"/>
          <a:stretch>
            <a:fillRect/>
          </a:stretch>
        </p:blipFill>
        <p:spPr>
          <a:xfrm>
            <a:off x="132860" y="269711"/>
            <a:ext cx="1502564" cy="856724"/>
          </a:xfrm>
          <a:prstGeom prst="rect">
            <a:avLst/>
          </a:prstGeom>
        </p:spPr>
      </p:pic>
      <p:graphicFrame>
        <p:nvGraphicFramePr>
          <p:cNvPr id="9" name="Zástupný symbol pro obsah 8">
            <a:extLst>
              <a:ext uri="{FF2B5EF4-FFF2-40B4-BE49-F238E27FC236}">
                <a16:creationId xmlns:a16="http://schemas.microsoft.com/office/drawing/2014/main" id="{F86E0B6C-FF90-4926-93C6-B0A9D32B4DA7}"/>
              </a:ext>
            </a:extLst>
          </p:cNvPr>
          <p:cNvGraphicFramePr>
            <a:graphicFrameLocks noGrp="1"/>
          </p:cNvGraphicFramePr>
          <p:nvPr>
            <p:ph sz="half" idx="2"/>
            <p:extLst>
              <p:ext uri="{D42A27DB-BD31-4B8C-83A1-F6EECF244321}">
                <p14:modId xmlns:p14="http://schemas.microsoft.com/office/powerpoint/2010/main" val="3113566"/>
              </p:ext>
            </p:extLst>
          </p:nvPr>
        </p:nvGraphicFramePr>
        <p:xfrm>
          <a:off x="811592" y="1899728"/>
          <a:ext cx="7520816" cy="44944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77331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118124706"/>
              </p:ext>
            </p:extLst>
          </p:nvPr>
        </p:nvGraphicFramePr>
        <p:xfrm>
          <a:off x="628650" y="211597"/>
          <a:ext cx="7886700" cy="7481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Zástupný symbol pro obsah 4"/>
          <p:cNvSpPr>
            <a:spLocks noGrp="1"/>
          </p:cNvSpPr>
          <p:nvPr>
            <p:ph sz="half" idx="2"/>
          </p:nvPr>
        </p:nvSpPr>
        <p:spPr>
          <a:xfrm>
            <a:off x="742123" y="1113271"/>
            <a:ext cx="7553738" cy="748145"/>
          </a:xfrm>
        </p:spPr>
        <p:txBody>
          <a:bodyPr>
            <a:normAutofit/>
          </a:bodyPr>
          <a:lstStyle/>
          <a:p>
            <a:pPr marL="0" indent="0" algn="ctr">
              <a:lnSpc>
                <a:spcPct val="100000"/>
              </a:lnSpc>
              <a:spcBef>
                <a:spcPts val="0"/>
              </a:spcBef>
              <a:buNone/>
            </a:pPr>
            <a:r>
              <a:rPr lang="cs-CZ" sz="2400" b="1" dirty="0">
                <a:solidFill>
                  <a:srgbClr val="007EC7"/>
                </a:solidFill>
              </a:rPr>
              <a:t>MVP – vývoj nákazové situace</a:t>
            </a:r>
          </a:p>
        </p:txBody>
      </p:sp>
      <p:sp>
        <p:nvSpPr>
          <p:cNvPr id="2" name="Obdélník 1"/>
          <p:cNvSpPr/>
          <p:nvPr/>
        </p:nvSpPr>
        <p:spPr>
          <a:xfrm>
            <a:off x="628650" y="365126"/>
            <a:ext cx="7886700" cy="575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7" name="Obrázek 6">
            <a:extLst>
              <a:ext uri="{FF2B5EF4-FFF2-40B4-BE49-F238E27FC236}">
                <a16:creationId xmlns:a16="http://schemas.microsoft.com/office/drawing/2014/main" id="{F20B5392-E303-40A3-B891-678148E13D71}"/>
              </a:ext>
            </a:extLst>
          </p:cNvPr>
          <p:cNvPicPr>
            <a:picLocks noChangeAspect="1"/>
          </p:cNvPicPr>
          <p:nvPr/>
        </p:nvPicPr>
        <p:blipFill>
          <a:blip r:embed="rId7"/>
          <a:stretch>
            <a:fillRect/>
          </a:stretch>
        </p:blipFill>
        <p:spPr>
          <a:xfrm>
            <a:off x="628650" y="959742"/>
            <a:ext cx="1359952" cy="861303"/>
          </a:xfrm>
          <a:prstGeom prst="rect">
            <a:avLst/>
          </a:prstGeom>
        </p:spPr>
      </p:pic>
      <p:graphicFrame>
        <p:nvGraphicFramePr>
          <p:cNvPr id="9" name="Graf 8">
            <a:extLst>
              <a:ext uri="{FF2B5EF4-FFF2-40B4-BE49-F238E27FC236}">
                <a16:creationId xmlns:a16="http://schemas.microsoft.com/office/drawing/2014/main" id="{2FF0D929-0FAE-4FBE-9398-997A10281CD8}"/>
              </a:ext>
            </a:extLst>
          </p:cNvPr>
          <p:cNvGraphicFramePr>
            <a:graphicFrameLocks/>
          </p:cNvGraphicFramePr>
          <p:nvPr>
            <p:extLst>
              <p:ext uri="{D42A27DB-BD31-4B8C-83A1-F6EECF244321}">
                <p14:modId xmlns:p14="http://schemas.microsoft.com/office/powerpoint/2010/main" val="3094191795"/>
              </p:ext>
            </p:extLst>
          </p:nvPr>
        </p:nvGraphicFramePr>
        <p:xfrm>
          <a:off x="742123" y="2014945"/>
          <a:ext cx="7553737" cy="403684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944047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88238899"/>
              </p:ext>
            </p:extLst>
          </p:nvPr>
        </p:nvGraphicFramePr>
        <p:xfrm>
          <a:off x="628650" y="365127"/>
          <a:ext cx="7886700" cy="10480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Zástupný symbol pro obsah 2"/>
          <p:cNvSpPr>
            <a:spLocks noGrp="1"/>
          </p:cNvSpPr>
          <p:nvPr>
            <p:ph idx="1"/>
          </p:nvPr>
        </p:nvSpPr>
        <p:spPr>
          <a:xfrm>
            <a:off x="628650" y="1512916"/>
            <a:ext cx="8290906" cy="4904509"/>
          </a:xfrm>
        </p:spPr>
        <p:txBody>
          <a:bodyPr anchor="t"/>
          <a:lstStyle/>
          <a:p>
            <a:r>
              <a:rPr lang="pl-PL" sz="1800" b="1" dirty="0"/>
              <a:t>Pro dotaci EU je na rok 2022 přidělena částka 105,5 mil. Kč</a:t>
            </a:r>
          </a:p>
          <a:p>
            <a:endParaRPr lang="pl-PL" sz="1800" b="1" dirty="0"/>
          </a:p>
          <a:p>
            <a:pPr marL="0" indent="0">
              <a:buNone/>
            </a:pPr>
            <a:endParaRPr lang="pl-PL" dirty="0"/>
          </a:p>
        </p:txBody>
      </p:sp>
      <p:graphicFrame>
        <p:nvGraphicFramePr>
          <p:cNvPr id="2" name="Tabulka 1">
            <a:extLst>
              <a:ext uri="{FF2B5EF4-FFF2-40B4-BE49-F238E27FC236}">
                <a16:creationId xmlns:a16="http://schemas.microsoft.com/office/drawing/2014/main" id="{62FD4DB2-D970-4927-AFCB-6F15682C24C6}"/>
              </a:ext>
            </a:extLst>
          </p:cNvPr>
          <p:cNvGraphicFramePr>
            <a:graphicFrameLocks noGrp="1"/>
          </p:cNvGraphicFramePr>
          <p:nvPr>
            <p:extLst>
              <p:ext uri="{D42A27DB-BD31-4B8C-83A1-F6EECF244321}">
                <p14:modId xmlns:p14="http://schemas.microsoft.com/office/powerpoint/2010/main" val="3996291328"/>
              </p:ext>
            </p:extLst>
          </p:nvPr>
        </p:nvGraphicFramePr>
        <p:xfrm>
          <a:off x="628650" y="1841623"/>
          <a:ext cx="7886701" cy="4499618"/>
        </p:xfrm>
        <a:graphic>
          <a:graphicData uri="http://schemas.openxmlformats.org/drawingml/2006/table">
            <a:tbl>
              <a:tblPr firstRow="1" bandRow="1">
                <a:tableStyleId>{5C22544A-7EE6-4342-B048-85BDC9FD1C3A}</a:tableStyleId>
              </a:tblPr>
              <a:tblGrid>
                <a:gridCol w="946405">
                  <a:extLst>
                    <a:ext uri="{9D8B030D-6E8A-4147-A177-3AD203B41FA5}">
                      <a16:colId xmlns:a16="http://schemas.microsoft.com/office/drawing/2014/main" val="2119793028"/>
                    </a:ext>
                  </a:extLst>
                </a:gridCol>
                <a:gridCol w="485337">
                  <a:extLst>
                    <a:ext uri="{9D8B030D-6E8A-4147-A177-3AD203B41FA5}">
                      <a16:colId xmlns:a16="http://schemas.microsoft.com/office/drawing/2014/main" val="3916749780"/>
                    </a:ext>
                  </a:extLst>
                </a:gridCol>
                <a:gridCol w="630936">
                  <a:extLst>
                    <a:ext uri="{9D8B030D-6E8A-4147-A177-3AD203B41FA5}">
                      <a16:colId xmlns:a16="http://schemas.microsoft.com/office/drawing/2014/main" val="987507307"/>
                    </a:ext>
                  </a:extLst>
                </a:gridCol>
                <a:gridCol w="630936">
                  <a:extLst>
                    <a:ext uri="{9D8B030D-6E8A-4147-A177-3AD203B41FA5}">
                      <a16:colId xmlns:a16="http://schemas.microsoft.com/office/drawing/2014/main" val="763878165"/>
                    </a:ext>
                  </a:extLst>
                </a:gridCol>
                <a:gridCol w="630936">
                  <a:extLst>
                    <a:ext uri="{9D8B030D-6E8A-4147-A177-3AD203B41FA5}">
                      <a16:colId xmlns:a16="http://schemas.microsoft.com/office/drawing/2014/main" val="1325163994"/>
                    </a:ext>
                  </a:extLst>
                </a:gridCol>
                <a:gridCol w="630936">
                  <a:extLst>
                    <a:ext uri="{9D8B030D-6E8A-4147-A177-3AD203B41FA5}">
                      <a16:colId xmlns:a16="http://schemas.microsoft.com/office/drawing/2014/main" val="4093168350"/>
                    </a:ext>
                  </a:extLst>
                </a:gridCol>
                <a:gridCol w="630936">
                  <a:extLst>
                    <a:ext uri="{9D8B030D-6E8A-4147-A177-3AD203B41FA5}">
                      <a16:colId xmlns:a16="http://schemas.microsoft.com/office/drawing/2014/main" val="363111183"/>
                    </a:ext>
                  </a:extLst>
                </a:gridCol>
                <a:gridCol w="630936">
                  <a:extLst>
                    <a:ext uri="{9D8B030D-6E8A-4147-A177-3AD203B41FA5}">
                      <a16:colId xmlns:a16="http://schemas.microsoft.com/office/drawing/2014/main" val="1867878270"/>
                    </a:ext>
                  </a:extLst>
                </a:gridCol>
                <a:gridCol w="630936">
                  <a:extLst>
                    <a:ext uri="{9D8B030D-6E8A-4147-A177-3AD203B41FA5}">
                      <a16:colId xmlns:a16="http://schemas.microsoft.com/office/drawing/2014/main" val="3294871662"/>
                    </a:ext>
                  </a:extLst>
                </a:gridCol>
                <a:gridCol w="679469">
                  <a:extLst>
                    <a:ext uri="{9D8B030D-6E8A-4147-A177-3AD203B41FA5}">
                      <a16:colId xmlns:a16="http://schemas.microsoft.com/office/drawing/2014/main" val="3284864723"/>
                    </a:ext>
                  </a:extLst>
                </a:gridCol>
                <a:gridCol w="679469">
                  <a:extLst>
                    <a:ext uri="{9D8B030D-6E8A-4147-A177-3AD203B41FA5}">
                      <a16:colId xmlns:a16="http://schemas.microsoft.com/office/drawing/2014/main" val="1818670123"/>
                    </a:ext>
                  </a:extLst>
                </a:gridCol>
                <a:gridCol w="679469">
                  <a:extLst>
                    <a:ext uri="{9D8B030D-6E8A-4147-A177-3AD203B41FA5}">
                      <a16:colId xmlns:a16="http://schemas.microsoft.com/office/drawing/2014/main" val="3025867354"/>
                    </a:ext>
                  </a:extLst>
                </a:gridCol>
              </a:tblGrid>
              <a:tr h="498857">
                <a:tc rowSpan="2">
                  <a:txBody>
                    <a:bodyPr/>
                    <a:lstStyle/>
                    <a:p>
                      <a:pPr algn="ctr">
                        <a:lnSpc>
                          <a:spcPct val="107000"/>
                        </a:lnSpc>
                        <a:spcAft>
                          <a:spcPts val="800"/>
                        </a:spcAft>
                      </a:pPr>
                      <a:r>
                        <a:rPr lang="cs-CZ" sz="1200" dirty="0">
                          <a:solidFill>
                            <a:schemeClr val="tx1"/>
                          </a:solidFill>
                          <a:effectLst/>
                        </a:rPr>
                        <a:t>Dotace</a:t>
                      </a:r>
                      <a:endParaRPr lang="cs-CZ"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ctr"/>
                </a:tc>
                <a:tc>
                  <a:txBody>
                    <a:bodyPr/>
                    <a:lstStyle/>
                    <a:p>
                      <a:pPr algn="ctr">
                        <a:lnSpc>
                          <a:spcPct val="107000"/>
                        </a:lnSpc>
                        <a:spcAft>
                          <a:spcPts val="800"/>
                        </a:spcAft>
                      </a:pPr>
                      <a:r>
                        <a:rPr lang="cs-CZ" sz="1200" dirty="0">
                          <a:solidFill>
                            <a:schemeClr val="tx1"/>
                          </a:solidFill>
                          <a:effectLst/>
                        </a:rPr>
                        <a:t>2012 </a:t>
                      </a:r>
                      <a:endParaRPr lang="cs-CZ"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ctr"/>
                </a:tc>
                <a:tc>
                  <a:txBody>
                    <a:bodyPr/>
                    <a:lstStyle/>
                    <a:p>
                      <a:pPr algn="ctr">
                        <a:lnSpc>
                          <a:spcPct val="107000"/>
                        </a:lnSpc>
                        <a:spcAft>
                          <a:spcPts val="800"/>
                        </a:spcAft>
                      </a:pPr>
                      <a:r>
                        <a:rPr lang="cs-CZ" sz="1200" dirty="0">
                          <a:solidFill>
                            <a:schemeClr val="tx1"/>
                          </a:solidFill>
                          <a:effectLst/>
                        </a:rPr>
                        <a:t>2013 </a:t>
                      </a:r>
                      <a:endParaRPr lang="cs-CZ"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ctr"/>
                </a:tc>
                <a:tc>
                  <a:txBody>
                    <a:bodyPr/>
                    <a:lstStyle/>
                    <a:p>
                      <a:pPr algn="ctr">
                        <a:lnSpc>
                          <a:spcPct val="107000"/>
                        </a:lnSpc>
                        <a:spcAft>
                          <a:spcPts val="800"/>
                        </a:spcAft>
                      </a:pPr>
                      <a:r>
                        <a:rPr lang="cs-CZ" sz="1200" dirty="0">
                          <a:solidFill>
                            <a:schemeClr val="tx1"/>
                          </a:solidFill>
                          <a:effectLst/>
                        </a:rPr>
                        <a:t>2014</a:t>
                      </a:r>
                      <a:endParaRPr lang="cs-CZ"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ctr"/>
                </a:tc>
                <a:tc>
                  <a:txBody>
                    <a:bodyPr/>
                    <a:lstStyle/>
                    <a:p>
                      <a:pPr algn="ctr">
                        <a:lnSpc>
                          <a:spcPct val="107000"/>
                        </a:lnSpc>
                        <a:spcAft>
                          <a:spcPts val="800"/>
                        </a:spcAft>
                      </a:pPr>
                      <a:r>
                        <a:rPr lang="cs-CZ" sz="1200" dirty="0">
                          <a:solidFill>
                            <a:schemeClr val="tx1"/>
                          </a:solidFill>
                          <a:effectLst/>
                        </a:rPr>
                        <a:t>2015</a:t>
                      </a:r>
                      <a:endParaRPr lang="cs-CZ"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ctr"/>
                </a:tc>
                <a:tc>
                  <a:txBody>
                    <a:bodyPr/>
                    <a:lstStyle/>
                    <a:p>
                      <a:pPr algn="ctr">
                        <a:lnSpc>
                          <a:spcPct val="107000"/>
                        </a:lnSpc>
                        <a:spcAft>
                          <a:spcPts val="800"/>
                        </a:spcAft>
                      </a:pPr>
                      <a:r>
                        <a:rPr lang="cs-CZ" sz="1200" dirty="0">
                          <a:solidFill>
                            <a:schemeClr val="tx1"/>
                          </a:solidFill>
                          <a:effectLst/>
                        </a:rPr>
                        <a:t>2016</a:t>
                      </a:r>
                      <a:endParaRPr lang="cs-CZ"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ctr"/>
                </a:tc>
                <a:tc>
                  <a:txBody>
                    <a:bodyPr/>
                    <a:lstStyle/>
                    <a:p>
                      <a:pPr algn="ctr">
                        <a:lnSpc>
                          <a:spcPct val="107000"/>
                        </a:lnSpc>
                        <a:spcAft>
                          <a:spcPts val="800"/>
                        </a:spcAft>
                      </a:pPr>
                      <a:r>
                        <a:rPr lang="cs-CZ" sz="1200" dirty="0">
                          <a:solidFill>
                            <a:schemeClr val="tx1"/>
                          </a:solidFill>
                          <a:effectLst/>
                        </a:rPr>
                        <a:t>2017</a:t>
                      </a:r>
                      <a:endParaRPr lang="cs-CZ"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ctr"/>
                </a:tc>
                <a:tc>
                  <a:txBody>
                    <a:bodyPr/>
                    <a:lstStyle/>
                    <a:p>
                      <a:pPr algn="ctr">
                        <a:lnSpc>
                          <a:spcPct val="107000"/>
                        </a:lnSpc>
                        <a:spcAft>
                          <a:spcPts val="800"/>
                        </a:spcAft>
                      </a:pPr>
                      <a:r>
                        <a:rPr lang="cs-CZ" sz="1200" dirty="0">
                          <a:solidFill>
                            <a:schemeClr val="tx1"/>
                          </a:solidFill>
                          <a:effectLst/>
                        </a:rPr>
                        <a:t>2018</a:t>
                      </a:r>
                      <a:endParaRPr lang="cs-CZ"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ctr"/>
                </a:tc>
                <a:tc>
                  <a:txBody>
                    <a:bodyPr/>
                    <a:lstStyle/>
                    <a:p>
                      <a:pPr algn="ctr">
                        <a:lnSpc>
                          <a:spcPct val="107000"/>
                        </a:lnSpc>
                        <a:spcAft>
                          <a:spcPts val="800"/>
                        </a:spcAft>
                      </a:pPr>
                      <a:r>
                        <a:rPr lang="cs-CZ" sz="1200" dirty="0">
                          <a:solidFill>
                            <a:schemeClr val="tx1"/>
                          </a:solidFill>
                          <a:effectLst/>
                        </a:rPr>
                        <a:t>2019</a:t>
                      </a:r>
                      <a:endParaRPr lang="cs-CZ"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ctr"/>
                </a:tc>
                <a:tc>
                  <a:txBody>
                    <a:bodyPr/>
                    <a:lstStyle/>
                    <a:p>
                      <a:pPr algn="ctr">
                        <a:lnSpc>
                          <a:spcPct val="107000"/>
                        </a:lnSpc>
                        <a:spcAft>
                          <a:spcPts val="800"/>
                        </a:spcAft>
                      </a:pPr>
                      <a:r>
                        <a:rPr lang="cs-CZ" sz="1200" dirty="0">
                          <a:solidFill>
                            <a:schemeClr val="tx1"/>
                          </a:solidFill>
                          <a:effectLst/>
                        </a:rPr>
                        <a:t>2020</a:t>
                      </a:r>
                      <a:endParaRPr lang="cs-CZ"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ctr"/>
                </a:tc>
                <a:tc>
                  <a:txBody>
                    <a:bodyPr/>
                    <a:lstStyle/>
                    <a:p>
                      <a:pPr algn="ctr">
                        <a:lnSpc>
                          <a:spcPct val="107000"/>
                        </a:lnSpc>
                        <a:spcAft>
                          <a:spcPts val="800"/>
                        </a:spcAft>
                      </a:pPr>
                      <a:r>
                        <a:rPr lang="cs-CZ" sz="1200" dirty="0">
                          <a:solidFill>
                            <a:schemeClr val="tx1"/>
                          </a:solidFill>
                          <a:effectLst/>
                        </a:rPr>
                        <a:t>2021</a:t>
                      </a:r>
                      <a:endParaRPr lang="cs-CZ"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cs-CZ" sz="1200" dirty="0">
                          <a:solidFill>
                            <a:schemeClr val="tx1"/>
                          </a:solidFill>
                          <a:effectLst/>
                        </a:rPr>
                        <a:t>2022</a:t>
                      </a:r>
                      <a:endParaRPr lang="cs-CZ"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889595821"/>
                  </a:ext>
                </a:extLst>
              </a:tr>
              <a:tr h="489776">
                <a:tc vMerge="1">
                  <a:txBody>
                    <a:bodyPr/>
                    <a:lstStyle/>
                    <a:p>
                      <a:endParaRPr lang="cs-CZ"/>
                    </a:p>
                  </a:txBody>
                  <a:tcPr/>
                </a:tc>
                <a:tc gridSpan="11">
                  <a:txBody>
                    <a:bodyPr/>
                    <a:lstStyle/>
                    <a:p>
                      <a:pPr algn="ctr">
                        <a:lnSpc>
                          <a:spcPct val="107000"/>
                        </a:lnSpc>
                        <a:spcAft>
                          <a:spcPts val="800"/>
                        </a:spcAft>
                      </a:pPr>
                      <a:r>
                        <a:rPr lang="cs-CZ" sz="1200" dirty="0">
                          <a:effectLst/>
                        </a:rPr>
                        <a:t>počet žadatelů</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ct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pPr>
                        <a:lnSpc>
                          <a:spcPct val="107000"/>
                        </a:lnSpc>
                        <a:spcAft>
                          <a:spcPts val="800"/>
                        </a:spcAft>
                      </a:pP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pPr>
                        <a:lnSpc>
                          <a:spcPct val="107000"/>
                        </a:lnSpc>
                        <a:spcAft>
                          <a:spcPts val="800"/>
                        </a:spcAft>
                      </a:pP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590921703"/>
                  </a:ext>
                </a:extLst>
              </a:tr>
              <a:tr h="579577">
                <a:tc>
                  <a:txBody>
                    <a:bodyPr/>
                    <a:lstStyle/>
                    <a:p>
                      <a:pPr>
                        <a:lnSpc>
                          <a:spcPct val="107000"/>
                        </a:lnSpc>
                        <a:spcAft>
                          <a:spcPts val="800"/>
                        </a:spcAft>
                      </a:pPr>
                      <a:r>
                        <a:rPr lang="cs-CZ" sz="1200">
                          <a:effectLst/>
                        </a:rPr>
                        <a:t>01 - Technická pomoc</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dirty="0">
                          <a:effectLst/>
                        </a:rPr>
                        <a:t>2345</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dirty="0">
                          <a:effectLst/>
                        </a:rPr>
                        <a:t>2043</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dirty="0">
                          <a:effectLst/>
                        </a:rPr>
                        <a:t>2973</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a:effectLst/>
                        </a:rPr>
                        <a:t>2532</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a:effectLst/>
                        </a:rPr>
                        <a:t>3119</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a:effectLst/>
                        </a:rPr>
                        <a:t>2611</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a:effectLst/>
                        </a:rPr>
                        <a:t>2420</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a:effectLst/>
                        </a:rPr>
                        <a:t>1868</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dirty="0">
                          <a:effectLst/>
                        </a:rPr>
                        <a:t>1158</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dirty="0">
                          <a:effectLst/>
                        </a:rPr>
                        <a:t>1340</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algn="ctr">
                        <a:lnSpc>
                          <a:spcPct val="107000"/>
                        </a:lnSpc>
                        <a:spcAft>
                          <a:spcPts val="800"/>
                        </a:spcAft>
                      </a:pPr>
                      <a:r>
                        <a:rPr lang="cs-CZ" sz="1200" dirty="0">
                          <a:effectLst/>
                          <a:latin typeface="+mn-lt"/>
                          <a:ea typeface="Calibri" panose="020F0502020204030204" pitchFamily="34" charset="0"/>
                          <a:cs typeface="Times New Roman" panose="02020603050405020304" pitchFamily="18" charset="0"/>
                        </a:rPr>
                        <a:t>1880</a:t>
                      </a:r>
                    </a:p>
                  </a:txBody>
                  <a:tcPr marL="0" marR="0" marT="0" marB="0" anchor="b"/>
                </a:tc>
                <a:extLst>
                  <a:ext uri="{0D108BD9-81ED-4DB2-BD59-A6C34878D82A}">
                    <a16:rowId xmlns:a16="http://schemas.microsoft.com/office/drawing/2014/main" val="2881658057"/>
                  </a:ext>
                </a:extLst>
              </a:tr>
              <a:tr h="772850">
                <a:tc>
                  <a:txBody>
                    <a:bodyPr/>
                    <a:lstStyle/>
                    <a:p>
                      <a:pPr>
                        <a:lnSpc>
                          <a:spcPct val="107000"/>
                        </a:lnSpc>
                        <a:spcAft>
                          <a:spcPts val="800"/>
                        </a:spcAft>
                      </a:pPr>
                      <a:r>
                        <a:rPr lang="cs-CZ" sz="1200">
                          <a:effectLst/>
                        </a:rPr>
                        <a:t>02 - Racionalizace kočování včelstev</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dirty="0">
                          <a:effectLst/>
                        </a:rPr>
                        <a:t>163</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dirty="0">
                          <a:effectLst/>
                        </a:rPr>
                        <a:t>139</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dirty="0">
                          <a:effectLst/>
                        </a:rPr>
                        <a:t>100</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dirty="0">
                          <a:effectLst/>
                        </a:rPr>
                        <a:t>97</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dirty="0">
                          <a:effectLst/>
                        </a:rPr>
                        <a:t>102</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a:effectLst/>
                        </a:rPr>
                        <a:t>104</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a:effectLst/>
                        </a:rPr>
                        <a:t>99</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dirty="0">
                          <a:effectLst/>
                        </a:rPr>
                        <a:t>63</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a:effectLst/>
                        </a:rPr>
                        <a:t>48</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a:effectLst/>
                        </a:rPr>
                        <a:t>55</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algn="ctr">
                        <a:lnSpc>
                          <a:spcPct val="107000"/>
                        </a:lnSpc>
                        <a:spcAft>
                          <a:spcPts val="800"/>
                        </a:spcAft>
                      </a:pPr>
                      <a:r>
                        <a:rPr lang="cs-CZ" sz="1200" dirty="0">
                          <a:effectLst/>
                          <a:latin typeface="+mn-lt"/>
                          <a:ea typeface="Calibri" panose="020F0502020204030204" pitchFamily="34" charset="0"/>
                          <a:cs typeface="Times New Roman" panose="02020603050405020304" pitchFamily="18" charset="0"/>
                        </a:rPr>
                        <a:t>91</a:t>
                      </a:r>
                    </a:p>
                  </a:txBody>
                  <a:tcPr marL="0" marR="0" marT="0" marB="0" anchor="b"/>
                </a:tc>
                <a:extLst>
                  <a:ext uri="{0D108BD9-81ED-4DB2-BD59-A6C34878D82A}">
                    <a16:rowId xmlns:a16="http://schemas.microsoft.com/office/drawing/2014/main" val="1239696093"/>
                  </a:ext>
                </a:extLst>
              </a:tr>
              <a:tr h="386304">
                <a:tc>
                  <a:txBody>
                    <a:bodyPr/>
                    <a:lstStyle/>
                    <a:p>
                      <a:pPr>
                        <a:lnSpc>
                          <a:spcPct val="107000"/>
                        </a:lnSpc>
                        <a:spcAft>
                          <a:spcPts val="800"/>
                        </a:spcAft>
                      </a:pPr>
                      <a:r>
                        <a:rPr lang="cs-CZ" sz="1200">
                          <a:effectLst/>
                        </a:rPr>
                        <a:t>03 - Boj proti varroáze</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a:effectLst/>
                        </a:rPr>
                        <a:t>100</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a:effectLst/>
                        </a:rPr>
                        <a:t>101</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a:effectLst/>
                        </a:rPr>
                        <a:t>116</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dirty="0">
                          <a:effectLst/>
                        </a:rPr>
                        <a:t>113</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dirty="0">
                          <a:effectLst/>
                        </a:rPr>
                        <a:t>117</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dirty="0">
                          <a:effectLst/>
                        </a:rPr>
                        <a:t>140</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dirty="0">
                          <a:effectLst/>
                        </a:rPr>
                        <a:t>164</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a:effectLst/>
                        </a:rPr>
                        <a:t>161</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a:effectLst/>
                        </a:rPr>
                        <a:t>45</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a:effectLst/>
                        </a:rPr>
                        <a:t>43</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algn="ctr">
                        <a:lnSpc>
                          <a:spcPct val="107000"/>
                        </a:lnSpc>
                        <a:spcAft>
                          <a:spcPts val="800"/>
                        </a:spcAft>
                      </a:pPr>
                      <a:r>
                        <a:rPr lang="cs-CZ" sz="1200" dirty="0">
                          <a:effectLst/>
                          <a:latin typeface="+mn-lt"/>
                          <a:ea typeface="Calibri" panose="020F0502020204030204" pitchFamily="34" charset="0"/>
                          <a:cs typeface="Times New Roman" panose="02020603050405020304" pitchFamily="18" charset="0"/>
                        </a:rPr>
                        <a:t>42</a:t>
                      </a:r>
                    </a:p>
                  </a:txBody>
                  <a:tcPr marL="0" marR="0" marT="0" marB="0" anchor="b"/>
                </a:tc>
                <a:extLst>
                  <a:ext uri="{0D108BD9-81ED-4DB2-BD59-A6C34878D82A}">
                    <a16:rowId xmlns:a16="http://schemas.microsoft.com/office/drawing/2014/main" val="1916320543"/>
                  </a:ext>
                </a:extLst>
              </a:tr>
              <a:tr h="386304">
                <a:tc>
                  <a:txBody>
                    <a:bodyPr/>
                    <a:lstStyle/>
                    <a:p>
                      <a:pPr>
                        <a:lnSpc>
                          <a:spcPct val="107000"/>
                        </a:lnSpc>
                        <a:spcAft>
                          <a:spcPts val="800"/>
                        </a:spcAft>
                      </a:pPr>
                      <a:r>
                        <a:rPr lang="cs-CZ" sz="1200">
                          <a:effectLst/>
                        </a:rPr>
                        <a:t>04 - Obnova včelstev</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a:effectLst/>
                        </a:rPr>
                        <a:t>116</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a:effectLst/>
                        </a:rPr>
                        <a:t>106</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a:effectLst/>
                        </a:rPr>
                        <a:t>90</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a:effectLst/>
                        </a:rPr>
                        <a:t>76</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dirty="0">
                          <a:effectLst/>
                        </a:rPr>
                        <a:t>62</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dirty="0">
                          <a:effectLst/>
                        </a:rPr>
                        <a:t>46</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dirty="0">
                          <a:effectLst/>
                        </a:rPr>
                        <a:t>47</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dirty="0">
                          <a:effectLst/>
                        </a:rPr>
                        <a:t>46</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a:effectLst/>
                        </a:rPr>
                        <a:t>41</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a:effectLst/>
                        </a:rPr>
                        <a:t>35</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algn="ctr">
                        <a:lnSpc>
                          <a:spcPct val="107000"/>
                        </a:lnSpc>
                        <a:spcAft>
                          <a:spcPts val="800"/>
                        </a:spcAft>
                      </a:pPr>
                      <a:r>
                        <a:rPr lang="cs-CZ" sz="1200" dirty="0">
                          <a:effectLst/>
                          <a:latin typeface="+mn-lt"/>
                          <a:ea typeface="Calibri" panose="020F0502020204030204" pitchFamily="34" charset="0"/>
                          <a:cs typeface="Times New Roman" panose="02020603050405020304" pitchFamily="18" charset="0"/>
                        </a:rPr>
                        <a:t>31</a:t>
                      </a:r>
                    </a:p>
                  </a:txBody>
                  <a:tcPr marL="0" marR="0" marT="0" marB="0" anchor="b"/>
                </a:tc>
                <a:extLst>
                  <a:ext uri="{0D108BD9-81ED-4DB2-BD59-A6C34878D82A}">
                    <a16:rowId xmlns:a16="http://schemas.microsoft.com/office/drawing/2014/main" val="4048993337"/>
                  </a:ext>
                </a:extLst>
              </a:tr>
              <a:tr h="386304">
                <a:tc>
                  <a:txBody>
                    <a:bodyPr/>
                    <a:lstStyle/>
                    <a:p>
                      <a:pPr>
                        <a:lnSpc>
                          <a:spcPct val="107000"/>
                        </a:lnSpc>
                        <a:spcAft>
                          <a:spcPts val="800"/>
                        </a:spcAft>
                      </a:pPr>
                      <a:r>
                        <a:rPr lang="cs-CZ" sz="1200">
                          <a:effectLst/>
                        </a:rPr>
                        <a:t>05 - Rozbory medu</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a:effectLst/>
                        </a:rPr>
                        <a:t>23</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a:effectLst/>
                        </a:rPr>
                        <a:t>8</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a:effectLst/>
                        </a:rPr>
                        <a:t>15</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a:effectLst/>
                        </a:rPr>
                        <a:t>10</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a:effectLst/>
                        </a:rPr>
                        <a:t>15</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dirty="0">
                          <a:effectLst/>
                        </a:rPr>
                        <a:t>11</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dirty="0">
                          <a:effectLst/>
                        </a:rPr>
                        <a:t>12</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a:effectLst/>
                        </a:rPr>
                        <a:t>17</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dirty="0">
                          <a:effectLst/>
                        </a:rPr>
                        <a:t>3</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b"/>
                </a:tc>
                <a:tc>
                  <a:txBody>
                    <a:bodyPr/>
                    <a:lstStyle/>
                    <a:p>
                      <a:pPr algn="ctr">
                        <a:lnSpc>
                          <a:spcPct val="107000"/>
                        </a:lnSpc>
                        <a:spcAft>
                          <a:spcPts val="800"/>
                        </a:spcAft>
                      </a:pPr>
                      <a:r>
                        <a:rPr lang="cs-CZ" sz="1200">
                          <a:effectLst/>
                        </a:rPr>
                        <a:t>4</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algn="ctr">
                        <a:lnSpc>
                          <a:spcPct val="107000"/>
                        </a:lnSpc>
                        <a:spcAft>
                          <a:spcPts val="800"/>
                        </a:spcAft>
                      </a:pPr>
                      <a:r>
                        <a:rPr lang="cs-CZ" sz="1200" dirty="0">
                          <a:effectLst/>
                          <a:latin typeface="+mn-lt"/>
                          <a:ea typeface="Calibri" panose="020F0502020204030204" pitchFamily="34" charset="0"/>
                          <a:cs typeface="Times New Roman" panose="02020603050405020304" pitchFamily="18" charset="0"/>
                        </a:rPr>
                        <a:t>6</a:t>
                      </a:r>
                    </a:p>
                  </a:txBody>
                  <a:tcPr marL="0" marR="0" marT="0" marB="0" anchor="b"/>
                </a:tc>
                <a:extLst>
                  <a:ext uri="{0D108BD9-81ED-4DB2-BD59-A6C34878D82A}">
                    <a16:rowId xmlns:a16="http://schemas.microsoft.com/office/drawing/2014/main" val="3641163243"/>
                  </a:ext>
                </a:extLst>
              </a:tr>
              <a:tr h="975314">
                <a:tc>
                  <a:txBody>
                    <a:bodyPr/>
                    <a:lstStyle/>
                    <a:p>
                      <a:pPr>
                        <a:lnSpc>
                          <a:spcPct val="107000"/>
                        </a:lnSpc>
                        <a:spcAft>
                          <a:spcPts val="800"/>
                        </a:spcAft>
                      </a:pPr>
                      <a:r>
                        <a:rPr lang="cs-CZ" sz="1200" b="1" dirty="0">
                          <a:solidFill>
                            <a:schemeClr val="tx1"/>
                          </a:solidFill>
                          <a:effectLst/>
                        </a:rPr>
                        <a:t>Celkem</a:t>
                      </a:r>
                      <a:endParaRPr lang="cs-CZ"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ctr">
                    <a:solidFill>
                      <a:schemeClr val="accent1"/>
                    </a:solidFill>
                  </a:tcPr>
                </a:tc>
                <a:tc>
                  <a:txBody>
                    <a:bodyPr/>
                    <a:lstStyle/>
                    <a:p>
                      <a:pPr algn="ctr">
                        <a:lnSpc>
                          <a:spcPct val="107000"/>
                        </a:lnSpc>
                        <a:spcAft>
                          <a:spcPts val="800"/>
                        </a:spcAft>
                      </a:pPr>
                      <a:r>
                        <a:rPr lang="cs-CZ" sz="1200" b="1" dirty="0">
                          <a:solidFill>
                            <a:schemeClr val="tx1"/>
                          </a:solidFill>
                          <a:effectLst/>
                        </a:rPr>
                        <a:t>2747</a:t>
                      </a:r>
                      <a:endParaRPr lang="cs-CZ"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ctr">
                    <a:solidFill>
                      <a:schemeClr val="accent1"/>
                    </a:solidFill>
                  </a:tcPr>
                </a:tc>
                <a:tc>
                  <a:txBody>
                    <a:bodyPr/>
                    <a:lstStyle/>
                    <a:p>
                      <a:pPr algn="ctr">
                        <a:lnSpc>
                          <a:spcPct val="107000"/>
                        </a:lnSpc>
                        <a:spcAft>
                          <a:spcPts val="800"/>
                        </a:spcAft>
                      </a:pPr>
                      <a:r>
                        <a:rPr lang="cs-CZ" sz="1200" b="1" dirty="0">
                          <a:solidFill>
                            <a:schemeClr val="tx1"/>
                          </a:solidFill>
                          <a:effectLst/>
                        </a:rPr>
                        <a:t>2397</a:t>
                      </a:r>
                      <a:endParaRPr lang="cs-CZ"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ctr">
                    <a:solidFill>
                      <a:schemeClr val="accent1"/>
                    </a:solidFill>
                  </a:tcPr>
                </a:tc>
                <a:tc>
                  <a:txBody>
                    <a:bodyPr/>
                    <a:lstStyle/>
                    <a:p>
                      <a:pPr algn="ctr">
                        <a:lnSpc>
                          <a:spcPct val="107000"/>
                        </a:lnSpc>
                        <a:spcAft>
                          <a:spcPts val="800"/>
                        </a:spcAft>
                      </a:pPr>
                      <a:r>
                        <a:rPr lang="cs-CZ" sz="1200" b="1" dirty="0">
                          <a:solidFill>
                            <a:schemeClr val="tx1"/>
                          </a:solidFill>
                          <a:effectLst/>
                        </a:rPr>
                        <a:t>3294</a:t>
                      </a:r>
                      <a:endParaRPr lang="cs-CZ"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ctr">
                    <a:solidFill>
                      <a:schemeClr val="accent1"/>
                    </a:solidFill>
                  </a:tcPr>
                </a:tc>
                <a:tc>
                  <a:txBody>
                    <a:bodyPr/>
                    <a:lstStyle/>
                    <a:p>
                      <a:pPr algn="ctr">
                        <a:lnSpc>
                          <a:spcPct val="107000"/>
                        </a:lnSpc>
                        <a:spcAft>
                          <a:spcPts val="800"/>
                        </a:spcAft>
                      </a:pPr>
                      <a:r>
                        <a:rPr lang="cs-CZ" sz="1200" b="1" dirty="0">
                          <a:solidFill>
                            <a:schemeClr val="tx1"/>
                          </a:solidFill>
                          <a:effectLst/>
                        </a:rPr>
                        <a:t>2828</a:t>
                      </a:r>
                      <a:endParaRPr lang="cs-CZ"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ctr">
                    <a:solidFill>
                      <a:schemeClr val="accent1"/>
                    </a:solidFill>
                  </a:tcPr>
                </a:tc>
                <a:tc>
                  <a:txBody>
                    <a:bodyPr/>
                    <a:lstStyle/>
                    <a:p>
                      <a:pPr algn="ctr">
                        <a:lnSpc>
                          <a:spcPct val="107000"/>
                        </a:lnSpc>
                        <a:spcAft>
                          <a:spcPts val="800"/>
                        </a:spcAft>
                      </a:pPr>
                      <a:r>
                        <a:rPr lang="cs-CZ" sz="1200" b="1" dirty="0">
                          <a:solidFill>
                            <a:schemeClr val="tx1"/>
                          </a:solidFill>
                          <a:effectLst/>
                        </a:rPr>
                        <a:t>3415</a:t>
                      </a:r>
                      <a:endParaRPr lang="cs-CZ"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ctr">
                    <a:solidFill>
                      <a:schemeClr val="accent1"/>
                    </a:solidFill>
                  </a:tcPr>
                </a:tc>
                <a:tc>
                  <a:txBody>
                    <a:bodyPr/>
                    <a:lstStyle/>
                    <a:p>
                      <a:pPr algn="ctr">
                        <a:lnSpc>
                          <a:spcPct val="107000"/>
                        </a:lnSpc>
                        <a:spcAft>
                          <a:spcPts val="800"/>
                        </a:spcAft>
                      </a:pPr>
                      <a:r>
                        <a:rPr lang="cs-CZ" sz="1200" b="1" dirty="0">
                          <a:solidFill>
                            <a:schemeClr val="tx1"/>
                          </a:solidFill>
                          <a:effectLst/>
                        </a:rPr>
                        <a:t>2912</a:t>
                      </a:r>
                      <a:endParaRPr lang="cs-CZ"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ctr">
                    <a:solidFill>
                      <a:schemeClr val="accent1"/>
                    </a:solidFill>
                  </a:tcPr>
                </a:tc>
                <a:tc>
                  <a:txBody>
                    <a:bodyPr/>
                    <a:lstStyle/>
                    <a:p>
                      <a:pPr algn="ctr">
                        <a:lnSpc>
                          <a:spcPct val="107000"/>
                        </a:lnSpc>
                        <a:spcAft>
                          <a:spcPts val="800"/>
                        </a:spcAft>
                      </a:pPr>
                      <a:r>
                        <a:rPr lang="cs-CZ" sz="1200" b="1" dirty="0">
                          <a:solidFill>
                            <a:schemeClr val="tx1"/>
                          </a:solidFill>
                          <a:effectLst/>
                        </a:rPr>
                        <a:t>2742</a:t>
                      </a:r>
                      <a:endParaRPr lang="cs-CZ"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ctr">
                    <a:solidFill>
                      <a:schemeClr val="accent1"/>
                    </a:solidFill>
                  </a:tcPr>
                </a:tc>
                <a:tc>
                  <a:txBody>
                    <a:bodyPr/>
                    <a:lstStyle/>
                    <a:p>
                      <a:pPr algn="ctr">
                        <a:lnSpc>
                          <a:spcPct val="107000"/>
                        </a:lnSpc>
                        <a:spcAft>
                          <a:spcPts val="800"/>
                        </a:spcAft>
                      </a:pPr>
                      <a:r>
                        <a:rPr lang="cs-CZ" sz="1200" b="1" dirty="0">
                          <a:solidFill>
                            <a:schemeClr val="tx1"/>
                          </a:solidFill>
                          <a:effectLst/>
                        </a:rPr>
                        <a:t>2155</a:t>
                      </a:r>
                      <a:endParaRPr lang="cs-CZ"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ctr">
                    <a:solidFill>
                      <a:schemeClr val="accent1"/>
                    </a:solidFill>
                  </a:tcPr>
                </a:tc>
                <a:tc>
                  <a:txBody>
                    <a:bodyPr/>
                    <a:lstStyle/>
                    <a:p>
                      <a:pPr algn="ctr">
                        <a:lnSpc>
                          <a:spcPct val="107000"/>
                        </a:lnSpc>
                        <a:spcAft>
                          <a:spcPts val="800"/>
                        </a:spcAft>
                      </a:pPr>
                      <a:r>
                        <a:rPr lang="cs-CZ" sz="1200" b="1" dirty="0">
                          <a:solidFill>
                            <a:schemeClr val="tx1"/>
                          </a:solidFill>
                          <a:effectLst/>
                        </a:rPr>
                        <a:t>1295</a:t>
                      </a:r>
                      <a:endParaRPr lang="cs-CZ"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44" marR="9344" marT="9344" marB="0" anchor="ctr">
                    <a:solidFill>
                      <a:schemeClr val="accent1"/>
                    </a:solidFill>
                  </a:tcPr>
                </a:tc>
                <a:tc>
                  <a:txBody>
                    <a:bodyPr/>
                    <a:lstStyle/>
                    <a:p>
                      <a:pPr algn="ctr">
                        <a:lnSpc>
                          <a:spcPct val="107000"/>
                        </a:lnSpc>
                        <a:spcAft>
                          <a:spcPts val="800"/>
                        </a:spcAft>
                      </a:pPr>
                      <a:r>
                        <a:rPr lang="cs-CZ" sz="1200" b="1" dirty="0">
                          <a:solidFill>
                            <a:schemeClr val="tx1"/>
                          </a:solidFill>
                          <a:effectLst/>
                        </a:rPr>
                        <a:t>1477</a:t>
                      </a:r>
                      <a:endParaRPr lang="cs-CZ"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1"/>
                    </a:solidFill>
                  </a:tcPr>
                </a:tc>
                <a:tc>
                  <a:txBody>
                    <a:bodyPr/>
                    <a:lstStyle/>
                    <a:p>
                      <a:pPr algn="ctr">
                        <a:lnSpc>
                          <a:spcPct val="107000"/>
                        </a:lnSpc>
                        <a:spcAft>
                          <a:spcPts val="800"/>
                        </a:spcAft>
                      </a:pPr>
                      <a:r>
                        <a:rPr lang="cs-CZ" sz="1200" b="1" dirty="0">
                          <a:solidFill>
                            <a:schemeClr val="tx1"/>
                          </a:solidFill>
                          <a:effectLst/>
                          <a:latin typeface="+mn-lt"/>
                          <a:ea typeface="Calibri" panose="020F0502020204030204" pitchFamily="34" charset="0"/>
                          <a:cs typeface="Times New Roman" panose="02020603050405020304" pitchFamily="18" charset="0"/>
                        </a:rPr>
                        <a:t>2050</a:t>
                      </a:r>
                    </a:p>
                  </a:txBody>
                  <a:tcPr marL="0" marR="0" marT="0" marB="0" anchor="ctr">
                    <a:solidFill>
                      <a:schemeClr val="accent1"/>
                    </a:solidFill>
                  </a:tcPr>
                </a:tc>
                <a:extLst>
                  <a:ext uri="{0D108BD9-81ED-4DB2-BD59-A6C34878D82A}">
                    <a16:rowId xmlns:a16="http://schemas.microsoft.com/office/drawing/2014/main" val="1466844373"/>
                  </a:ext>
                </a:extLst>
              </a:tr>
            </a:tbl>
          </a:graphicData>
        </a:graphic>
      </p:graphicFrame>
    </p:spTree>
    <p:extLst>
      <p:ext uri="{BB962C8B-B14F-4D97-AF65-F5344CB8AC3E}">
        <p14:creationId xmlns:p14="http://schemas.microsoft.com/office/powerpoint/2010/main" val="7691804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BA2E04-BDC4-4EC4-989B-053C957F2DBA}"/>
              </a:ext>
            </a:extLst>
          </p:cNvPr>
          <p:cNvSpPr>
            <a:spLocks noGrp="1"/>
          </p:cNvSpPr>
          <p:nvPr>
            <p:ph type="title"/>
          </p:nvPr>
        </p:nvSpPr>
        <p:spPr>
          <a:xfrm>
            <a:off x="225287" y="1047435"/>
            <a:ext cx="8693425" cy="602283"/>
          </a:xfrm>
        </p:spPr>
        <p:txBody>
          <a:bodyPr>
            <a:normAutofit fontScale="90000"/>
          </a:bodyPr>
          <a:lstStyle/>
          <a:p>
            <a:pPr algn="ctr"/>
            <a:r>
              <a:rPr lang="cs-CZ" sz="1900" dirty="0">
                <a:solidFill>
                  <a:srgbClr val="007EC7"/>
                </a:solidFill>
                <a:latin typeface="+mn-lt"/>
                <a:ea typeface="+mn-ea"/>
                <a:cs typeface="+mn-cs"/>
              </a:rPr>
              <a:t>MVP – výskyt ohnisek moru včelího plodu v jednotlivých krajích v roce 2018-2021</a:t>
            </a:r>
            <a:br>
              <a:rPr lang="cs-CZ" sz="4400" dirty="0"/>
            </a:br>
            <a:endParaRPr lang="cs-CZ" dirty="0"/>
          </a:p>
        </p:txBody>
      </p:sp>
      <p:pic>
        <p:nvPicPr>
          <p:cNvPr id="6" name="Zástupný symbol pro obsah 5">
            <a:extLst>
              <a:ext uri="{FF2B5EF4-FFF2-40B4-BE49-F238E27FC236}">
                <a16:creationId xmlns:a16="http://schemas.microsoft.com/office/drawing/2014/main" id="{3B2328F1-0EB3-4A81-8960-B9C0413F2583}"/>
              </a:ext>
            </a:extLst>
          </p:cNvPr>
          <p:cNvPicPr>
            <a:picLocks noGrp="1" noChangeAspect="1"/>
          </p:cNvPicPr>
          <p:nvPr>
            <p:ph sz="half" idx="1"/>
          </p:nvPr>
        </p:nvPicPr>
        <p:blipFill>
          <a:blip r:embed="rId2"/>
          <a:stretch>
            <a:fillRect/>
          </a:stretch>
        </p:blipFill>
        <p:spPr>
          <a:xfrm>
            <a:off x="693875" y="1612482"/>
            <a:ext cx="7756250" cy="4566392"/>
          </a:xfrm>
          <a:prstGeom prst="rect">
            <a:avLst/>
          </a:prstGeom>
        </p:spPr>
      </p:pic>
      <p:pic>
        <p:nvPicPr>
          <p:cNvPr id="5" name="Obrázek 4">
            <a:extLst>
              <a:ext uri="{FF2B5EF4-FFF2-40B4-BE49-F238E27FC236}">
                <a16:creationId xmlns:a16="http://schemas.microsoft.com/office/drawing/2014/main" id="{DC48C7A8-45BE-4869-A110-3AD69BCB7762}"/>
              </a:ext>
            </a:extLst>
          </p:cNvPr>
          <p:cNvPicPr>
            <a:picLocks noChangeAspect="1"/>
          </p:cNvPicPr>
          <p:nvPr/>
        </p:nvPicPr>
        <p:blipFill>
          <a:blip r:embed="rId3"/>
          <a:stretch>
            <a:fillRect/>
          </a:stretch>
        </p:blipFill>
        <p:spPr>
          <a:xfrm>
            <a:off x="628650" y="252352"/>
            <a:ext cx="1184769" cy="561207"/>
          </a:xfrm>
          <a:prstGeom prst="rect">
            <a:avLst/>
          </a:prstGeom>
        </p:spPr>
      </p:pic>
    </p:spTree>
    <p:extLst>
      <p:ext uri="{BB962C8B-B14F-4D97-AF65-F5344CB8AC3E}">
        <p14:creationId xmlns:p14="http://schemas.microsoft.com/office/powerpoint/2010/main" val="25645126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51FD1A-3ACD-4F93-BEB5-92999730E754}"/>
              </a:ext>
            </a:extLst>
          </p:cNvPr>
          <p:cNvSpPr>
            <a:spLocks noGrp="1"/>
          </p:cNvSpPr>
          <p:nvPr>
            <p:ph type="title"/>
          </p:nvPr>
        </p:nvSpPr>
        <p:spPr>
          <a:xfrm>
            <a:off x="628650" y="349076"/>
            <a:ext cx="7886700" cy="484741"/>
          </a:xfrm>
        </p:spPr>
        <p:txBody>
          <a:bodyPr>
            <a:normAutofit fontScale="90000"/>
          </a:bodyPr>
          <a:lstStyle/>
          <a:p>
            <a:pPr algn="ctr"/>
            <a:r>
              <a:rPr lang="cs-CZ" sz="3200" dirty="0">
                <a:solidFill>
                  <a:srgbClr val="007EC7"/>
                </a:solidFill>
                <a:latin typeface="+mn-lt"/>
                <a:ea typeface="+mn-ea"/>
                <a:cs typeface="+mn-cs"/>
              </a:rPr>
              <a:t>Hniloba včelího plodu - 2021</a:t>
            </a:r>
          </a:p>
        </p:txBody>
      </p:sp>
      <p:sp>
        <p:nvSpPr>
          <p:cNvPr id="3" name="Zástupný symbol pro obsah 2">
            <a:extLst>
              <a:ext uri="{FF2B5EF4-FFF2-40B4-BE49-F238E27FC236}">
                <a16:creationId xmlns:a16="http://schemas.microsoft.com/office/drawing/2014/main" id="{EE06A9D1-EA79-4691-A7D1-D92757900FF1}"/>
              </a:ext>
            </a:extLst>
          </p:cNvPr>
          <p:cNvSpPr>
            <a:spLocks noGrp="1"/>
          </p:cNvSpPr>
          <p:nvPr>
            <p:ph sz="half" idx="1"/>
          </p:nvPr>
        </p:nvSpPr>
        <p:spPr>
          <a:xfrm>
            <a:off x="535884" y="973279"/>
            <a:ext cx="7886700" cy="826785"/>
          </a:xfrm>
          <a:solidFill>
            <a:srgbClr val="F5F6EE"/>
          </a:solidFill>
          <a:ln>
            <a:solidFill>
              <a:srgbClr val="F5F6EE"/>
            </a:solidFill>
          </a:ln>
        </p:spPr>
        <p:txBody>
          <a:bodyPr/>
          <a:lstStyle/>
          <a:p>
            <a:pPr marL="0" indent="0">
              <a:lnSpc>
                <a:spcPct val="100000"/>
              </a:lnSpc>
              <a:spcBef>
                <a:spcPts val="0"/>
              </a:spcBef>
              <a:buFont typeface="Arial" pitchFamily="34" charset="0"/>
              <a:buNone/>
            </a:pPr>
            <a:r>
              <a:rPr lang="cs-CZ" sz="2000" dirty="0"/>
              <a:t>Celkem </a:t>
            </a:r>
            <a:r>
              <a:rPr lang="cs-CZ" sz="2000" b="1" dirty="0">
                <a:solidFill>
                  <a:srgbClr val="007EC7"/>
                </a:solidFill>
              </a:rPr>
              <a:t>4 ohniska HVP </a:t>
            </a:r>
            <a:r>
              <a:rPr lang="cs-CZ" sz="2000" dirty="0"/>
              <a:t>v roce 2021 </a:t>
            </a:r>
          </a:p>
          <a:p>
            <a:pPr>
              <a:lnSpc>
                <a:spcPct val="100000"/>
              </a:lnSpc>
              <a:spcBef>
                <a:spcPts val="0"/>
              </a:spcBef>
              <a:buFont typeface="Arial" pitchFamily="34" charset="0"/>
              <a:buChar char="•"/>
            </a:pPr>
            <a:r>
              <a:rPr lang="cs-CZ" sz="2000" dirty="0"/>
              <a:t>v Libereckém kraji v okrese Semily</a:t>
            </a:r>
          </a:p>
          <a:p>
            <a:pPr marL="0" indent="0">
              <a:buNone/>
            </a:pPr>
            <a:endParaRPr lang="cs-CZ" dirty="0"/>
          </a:p>
        </p:txBody>
      </p:sp>
      <p:sp>
        <p:nvSpPr>
          <p:cNvPr id="4" name="Zástupný symbol pro obsah 3">
            <a:extLst>
              <a:ext uri="{FF2B5EF4-FFF2-40B4-BE49-F238E27FC236}">
                <a16:creationId xmlns:a16="http://schemas.microsoft.com/office/drawing/2014/main" id="{838D2D89-2C53-405E-B000-700A4D6A9EAD}"/>
              </a:ext>
            </a:extLst>
          </p:cNvPr>
          <p:cNvSpPr>
            <a:spLocks noGrp="1"/>
          </p:cNvSpPr>
          <p:nvPr>
            <p:ph sz="half" idx="2"/>
          </p:nvPr>
        </p:nvSpPr>
        <p:spPr>
          <a:xfrm>
            <a:off x="602145" y="1864750"/>
            <a:ext cx="7820439" cy="338999"/>
          </a:xfrm>
        </p:spPr>
        <p:txBody>
          <a:bodyPr/>
          <a:lstStyle/>
          <a:p>
            <a:pPr marL="0" indent="0" algn="ctr">
              <a:buNone/>
            </a:pPr>
            <a:r>
              <a:rPr lang="cs-CZ" sz="1800" dirty="0">
                <a:solidFill>
                  <a:srgbClr val="3A3A3A"/>
                </a:solidFill>
                <a:latin typeface="Times New Roman"/>
              </a:rPr>
              <a:t>Výskyt hniloby včelího plodu podle jednotlivých okresů v roce 2021</a:t>
            </a:r>
          </a:p>
          <a:p>
            <a:pPr marL="0" indent="0">
              <a:buNone/>
            </a:pPr>
            <a:endParaRPr lang="cs-CZ" dirty="0"/>
          </a:p>
        </p:txBody>
      </p:sp>
      <p:pic>
        <p:nvPicPr>
          <p:cNvPr id="7" name="Obrázek 6">
            <a:extLst>
              <a:ext uri="{FF2B5EF4-FFF2-40B4-BE49-F238E27FC236}">
                <a16:creationId xmlns:a16="http://schemas.microsoft.com/office/drawing/2014/main" id="{6D2987A0-0D0E-4288-8675-3A90FDF7F3B9}"/>
              </a:ext>
            </a:extLst>
          </p:cNvPr>
          <p:cNvPicPr>
            <a:picLocks noChangeAspect="1"/>
          </p:cNvPicPr>
          <p:nvPr/>
        </p:nvPicPr>
        <p:blipFill>
          <a:blip r:embed="rId2"/>
          <a:stretch>
            <a:fillRect/>
          </a:stretch>
        </p:blipFill>
        <p:spPr>
          <a:xfrm>
            <a:off x="288584" y="107799"/>
            <a:ext cx="1500460" cy="826785"/>
          </a:xfrm>
          <a:prstGeom prst="rect">
            <a:avLst/>
          </a:prstGeom>
        </p:spPr>
      </p:pic>
      <p:pic>
        <p:nvPicPr>
          <p:cNvPr id="8" name="Obrázek 7">
            <a:extLst>
              <a:ext uri="{FF2B5EF4-FFF2-40B4-BE49-F238E27FC236}">
                <a16:creationId xmlns:a16="http://schemas.microsoft.com/office/drawing/2014/main" id="{E9185C9F-6BC2-421D-8CBC-B31235254C1B}"/>
              </a:ext>
            </a:extLst>
          </p:cNvPr>
          <p:cNvPicPr>
            <a:picLocks noChangeAspect="1"/>
          </p:cNvPicPr>
          <p:nvPr/>
        </p:nvPicPr>
        <p:blipFill>
          <a:blip r:embed="rId3"/>
          <a:stretch>
            <a:fillRect/>
          </a:stretch>
        </p:blipFill>
        <p:spPr>
          <a:xfrm>
            <a:off x="892350" y="2203749"/>
            <a:ext cx="7173768" cy="4142764"/>
          </a:xfrm>
          <a:prstGeom prst="rect">
            <a:avLst/>
          </a:prstGeom>
        </p:spPr>
      </p:pic>
    </p:spTree>
    <p:extLst>
      <p:ext uri="{BB962C8B-B14F-4D97-AF65-F5344CB8AC3E}">
        <p14:creationId xmlns:p14="http://schemas.microsoft.com/office/powerpoint/2010/main" val="28226607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7972E6-5EBB-44BF-B5A7-4CA0819582EA}"/>
              </a:ext>
            </a:extLst>
          </p:cNvPr>
          <p:cNvSpPr>
            <a:spLocks noGrp="1"/>
          </p:cNvSpPr>
          <p:nvPr>
            <p:ph type="title"/>
          </p:nvPr>
        </p:nvSpPr>
        <p:spPr>
          <a:xfrm>
            <a:off x="-57150" y="1149901"/>
            <a:ext cx="9144000" cy="610440"/>
          </a:xfrm>
        </p:spPr>
        <p:txBody>
          <a:bodyPr>
            <a:normAutofit fontScale="90000"/>
          </a:bodyPr>
          <a:lstStyle/>
          <a:p>
            <a:pPr algn="ctr"/>
            <a:r>
              <a:rPr lang="cs-CZ" sz="3600" dirty="0">
                <a:solidFill>
                  <a:srgbClr val="007EC7"/>
                </a:solidFill>
                <a:latin typeface="+mn-lt"/>
                <a:ea typeface="+mn-ea"/>
                <a:cs typeface="+mn-cs"/>
              </a:rPr>
              <a:t>Hniloba včelího plodu vývoj nákazové situace</a:t>
            </a:r>
            <a:br>
              <a:rPr lang="cs-CZ" dirty="0"/>
            </a:br>
            <a:endParaRPr lang="cs-CZ" dirty="0"/>
          </a:p>
        </p:txBody>
      </p:sp>
      <p:pic>
        <p:nvPicPr>
          <p:cNvPr id="5" name="Obrázek 4">
            <a:extLst>
              <a:ext uri="{FF2B5EF4-FFF2-40B4-BE49-F238E27FC236}">
                <a16:creationId xmlns:a16="http://schemas.microsoft.com/office/drawing/2014/main" id="{C513F469-49E5-478B-9078-A185A48528A6}"/>
              </a:ext>
            </a:extLst>
          </p:cNvPr>
          <p:cNvPicPr>
            <a:picLocks noChangeAspect="1"/>
          </p:cNvPicPr>
          <p:nvPr/>
        </p:nvPicPr>
        <p:blipFill>
          <a:blip r:embed="rId2"/>
          <a:stretch>
            <a:fillRect/>
          </a:stretch>
        </p:blipFill>
        <p:spPr>
          <a:xfrm>
            <a:off x="312398" y="212105"/>
            <a:ext cx="1158593" cy="610441"/>
          </a:xfrm>
          <a:prstGeom prst="rect">
            <a:avLst/>
          </a:prstGeom>
        </p:spPr>
      </p:pic>
      <p:pic>
        <p:nvPicPr>
          <p:cNvPr id="6" name="Zástupný symbol pro obsah 5">
            <a:extLst>
              <a:ext uri="{FF2B5EF4-FFF2-40B4-BE49-F238E27FC236}">
                <a16:creationId xmlns:a16="http://schemas.microsoft.com/office/drawing/2014/main" id="{386DC5FC-6C98-44DD-8658-51EFE46C3286}"/>
              </a:ext>
            </a:extLst>
          </p:cNvPr>
          <p:cNvPicPr>
            <a:picLocks noGrp="1" noChangeAspect="1"/>
          </p:cNvPicPr>
          <p:nvPr>
            <p:ph sz="half" idx="1"/>
          </p:nvPr>
        </p:nvPicPr>
        <p:blipFill>
          <a:blip r:embed="rId3"/>
          <a:stretch>
            <a:fillRect/>
          </a:stretch>
        </p:blipFill>
        <p:spPr>
          <a:xfrm>
            <a:off x="106932" y="2120349"/>
            <a:ext cx="8930135" cy="3915370"/>
          </a:xfrm>
          <a:prstGeom prst="rect">
            <a:avLst/>
          </a:prstGeom>
        </p:spPr>
      </p:pic>
    </p:spTree>
    <p:extLst>
      <p:ext uri="{BB962C8B-B14F-4D97-AF65-F5344CB8AC3E}">
        <p14:creationId xmlns:p14="http://schemas.microsoft.com/office/powerpoint/2010/main" val="38773252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A9F137-C9C4-4404-BCC8-23F24B65AA5B}"/>
              </a:ext>
            </a:extLst>
          </p:cNvPr>
          <p:cNvSpPr>
            <a:spLocks noGrp="1"/>
          </p:cNvSpPr>
          <p:nvPr>
            <p:ph type="ctrTitle"/>
          </p:nvPr>
        </p:nvSpPr>
        <p:spPr/>
        <p:txBody>
          <a:bodyPr/>
          <a:lstStyle/>
          <a:p>
            <a:r>
              <a:rPr lang="cs-CZ" dirty="0"/>
              <a:t>Legislativa</a:t>
            </a:r>
          </a:p>
        </p:txBody>
      </p:sp>
    </p:spTree>
    <p:extLst>
      <p:ext uri="{BB962C8B-B14F-4D97-AF65-F5344CB8AC3E}">
        <p14:creationId xmlns:p14="http://schemas.microsoft.com/office/powerpoint/2010/main" val="21763847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196259800"/>
              </p:ext>
            </p:extLst>
          </p:nvPr>
        </p:nvGraphicFramePr>
        <p:xfrm>
          <a:off x="628650" y="365126"/>
          <a:ext cx="7886700" cy="9573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Zástupný symbol pro obsah 5"/>
          <p:cNvSpPr>
            <a:spLocks noGrp="1"/>
          </p:cNvSpPr>
          <p:nvPr>
            <p:ph idx="1"/>
          </p:nvPr>
        </p:nvSpPr>
        <p:spPr>
          <a:xfrm>
            <a:off x="895350" y="1638300"/>
            <a:ext cx="7524750" cy="4495800"/>
          </a:xfrm>
        </p:spPr>
        <p:txBody>
          <a:bodyPr>
            <a:normAutofit fontScale="70000" lnSpcReduction="20000"/>
          </a:bodyPr>
          <a:lstStyle/>
          <a:p>
            <a:r>
              <a:rPr lang="cs-CZ" dirty="0"/>
              <a:t>Účinnost zákona byla předpokládána dnem 21. 4. 2021. Z důvodů </a:t>
            </a:r>
            <a:r>
              <a:rPr lang="cs-CZ" dirty="0" err="1"/>
              <a:t>kovidových</a:t>
            </a:r>
            <a:r>
              <a:rPr lang="cs-CZ" dirty="0"/>
              <a:t> opatření zákon se nedostal na program jednání Parlamentu, takže zatím nevyšel. V současné době jej projednává Senát. Zákon nabyde účinnosti prvním dnem druhého kalendářního měsíce následujícího po jeho vyhlášení, tj. po jeho uveřejnění ve Sbírce zákonů.</a:t>
            </a:r>
          </a:p>
          <a:p>
            <a:r>
              <a:rPr lang="cs-CZ" dirty="0"/>
              <a:t> Navrhované změny: </a:t>
            </a:r>
          </a:p>
          <a:p>
            <a:pPr marL="0" indent="0" algn="just">
              <a:buNone/>
            </a:pPr>
            <a:r>
              <a:rPr lang="cs-CZ" b="1" dirty="0"/>
              <a:t>1. Zrušení povinnosti chovatele, který chová včelstva, neprodleně po zjištění úhynu včelstev na stanovišti včelstev hlásit úhyn nad stanovený limit (25%) krajské veterinární správě.</a:t>
            </a:r>
            <a:endParaRPr lang="cs-CZ" b="1" dirty="0">
              <a:solidFill>
                <a:srgbClr val="FF0000"/>
              </a:solidFill>
            </a:endParaRPr>
          </a:p>
          <a:p>
            <a:pPr marL="0" indent="0" algn="just">
              <a:buNone/>
            </a:pPr>
            <a:r>
              <a:rPr lang="cs-CZ" b="1" dirty="0"/>
              <a:t>2. Zrušení povinnosti chovatele vyžádat si veterinární osvědčení k přemísťování včelstev mimo území kraje.</a:t>
            </a:r>
          </a:p>
          <a:p>
            <a:pPr marL="0" indent="0" algn="just">
              <a:buNone/>
            </a:pPr>
            <a:r>
              <a:rPr lang="cs-CZ" dirty="0"/>
              <a:t>Odůvodnění předkladatele:</a:t>
            </a:r>
          </a:p>
          <a:p>
            <a:pPr marL="0" indent="0" algn="just">
              <a:buNone/>
            </a:pPr>
            <a:r>
              <a:rPr lang="cs-CZ" dirty="0"/>
              <a:t>- Z hlediska věcného obsahu se navrhuje zrušit povinnost vyžádat si veterinární osvědčení k přemísťování včelstev mimo území kraje. Povinnost požádat krajskou veterinární správu o vydání veterinárního osvědčení k přemístění včel nebo včelstva mimo území kraje uložená veterinárním zákonem byla zacílena na dostatečnou kontrolu přesunů v souvislosti s prevencí šíření moru včelího plodu a </a:t>
            </a:r>
            <a:r>
              <a:rPr lang="cs-CZ" dirty="0" err="1"/>
              <a:t>varroázy</a:t>
            </a:r>
            <a:r>
              <a:rPr lang="cs-CZ" dirty="0"/>
              <a:t>. </a:t>
            </a:r>
          </a:p>
          <a:p>
            <a:endParaRPr lang="cs-CZ" dirty="0"/>
          </a:p>
        </p:txBody>
      </p:sp>
    </p:spTree>
    <p:extLst>
      <p:ext uri="{BB962C8B-B14F-4D97-AF65-F5344CB8AC3E}">
        <p14:creationId xmlns:p14="http://schemas.microsoft.com/office/powerpoint/2010/main" val="14131464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913445025"/>
              </p:ext>
            </p:extLst>
          </p:nvPr>
        </p:nvGraphicFramePr>
        <p:xfrm>
          <a:off x="628650" y="365126"/>
          <a:ext cx="7886700" cy="9573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Zástupný symbol pro obsah 5"/>
          <p:cNvSpPr>
            <a:spLocks noGrp="1"/>
          </p:cNvSpPr>
          <p:nvPr>
            <p:ph idx="1"/>
          </p:nvPr>
        </p:nvSpPr>
        <p:spPr>
          <a:xfrm>
            <a:off x="628650" y="1420721"/>
            <a:ext cx="7886700" cy="4756242"/>
          </a:xfrm>
        </p:spPr>
        <p:txBody>
          <a:bodyPr>
            <a:normAutofit fontScale="70000" lnSpcReduction="20000"/>
          </a:bodyPr>
          <a:lstStyle/>
          <a:p>
            <a:pPr algn="just"/>
            <a:r>
              <a:rPr lang="cs-CZ" dirty="0"/>
              <a:t>Požadavek na veterinární osvědčení při přesunech byl již dříve zrušen u ostatních hospodářských zvířat.</a:t>
            </a:r>
          </a:p>
          <a:p>
            <a:pPr algn="just"/>
            <a:r>
              <a:rPr lang="cs-CZ" dirty="0"/>
              <a:t>Požadavky na provádění preventivních vyšetření u včel stanovené v platné Metodice kontroly zdraví zvířat a nařízené vakcinace poskytují dostatečné informace o nákazové situaci, a to dokonce ve větší míře než vyšetření, kterými bylo podmíněno vydání veterinárního osvědčení. Povinnost vyšetření včelstev na MVP se rozšířila a platí pro přesuny delší než 3 km (bývalo 10 km).</a:t>
            </a:r>
          </a:p>
          <a:p>
            <a:pPr algn="just"/>
            <a:r>
              <a:rPr lang="cs-CZ" dirty="0"/>
              <a:t>Případné nedodržení požadavku na veterinární osvědčení před přemístěním je Státní veterinární správou obtížně zjistitelné a prokazatelné, v praxi bývá zjišťováno výjimečně, a to většinou zpětně na podnět třetí osoby. Není tedy dosaženo původního účelu tohoto ustanovení, tj. zabránit přesunům u chovatelů s neznámým nákazovým statusem.</a:t>
            </a:r>
          </a:p>
          <a:p>
            <a:pPr algn="just"/>
            <a:r>
              <a:rPr lang="cs-CZ" dirty="0"/>
              <a:t>Chovatelé by si měli sami ve vlastním zájmu vyžádat informace o zdravotním stavu včelstev od chovatele, od kterého si zamýšlejí koupit oddělek/matky doložením provedených vyšetření.</a:t>
            </a:r>
          </a:p>
          <a:p>
            <a:pPr marL="0" indent="0" algn="just">
              <a:buNone/>
            </a:pPr>
            <a:r>
              <a:rPr lang="cs-CZ" sz="2900" dirty="0"/>
              <a:t>Podle názoru svazu, je veterinární osvědčení jedním z důležitých nástrojů kontroly přemísťování včelstev jako potenciálně možného vektoru šíření MVP na delší vzdálenost. Proto požadoval zachování výjimky pro chovatele včel. Přes tento nesouhlas  je však pravděpodobné, že ke zrušení této výjimky dojde. </a:t>
            </a:r>
            <a:endParaRPr lang="cs-CZ" dirty="0"/>
          </a:p>
        </p:txBody>
      </p:sp>
    </p:spTree>
    <p:extLst>
      <p:ext uri="{BB962C8B-B14F-4D97-AF65-F5344CB8AC3E}">
        <p14:creationId xmlns:p14="http://schemas.microsoft.com/office/powerpoint/2010/main" val="40074341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5F0468E7-EDCA-48A1-BD52-2E23F0E6A4A6}"/>
              </a:ext>
            </a:extLst>
          </p:cNvPr>
          <p:cNvSpPr>
            <a:spLocks noGrp="1"/>
          </p:cNvSpPr>
          <p:nvPr>
            <p:ph idx="1"/>
          </p:nvPr>
        </p:nvSpPr>
        <p:spPr>
          <a:xfrm>
            <a:off x="628649" y="1825625"/>
            <a:ext cx="8104533" cy="3727036"/>
          </a:xfrm>
        </p:spPr>
        <p:txBody>
          <a:bodyPr>
            <a:normAutofit fontScale="77500" lnSpcReduction="20000"/>
          </a:bodyPr>
          <a:lstStyle/>
          <a:p>
            <a:r>
              <a:rPr lang="cs-CZ" dirty="0"/>
              <a:t>Změny, které metodika na rok 2022 přinesla:</a:t>
            </a:r>
          </a:p>
          <a:p>
            <a:pPr lvl="1" algn="just"/>
            <a:r>
              <a:rPr lang="cs-CZ" dirty="0"/>
              <a:t>Rozšíření typů vzorků, které je možné odebrat k vyšetření na mor včelího plodu (EpM120, EpM160)</a:t>
            </a:r>
          </a:p>
          <a:p>
            <a:pPr lvl="1" algn="just"/>
            <a:r>
              <a:rPr lang="cs-CZ" dirty="0"/>
              <a:t>Úprava znění kódu na vyšetření moru včelího plodu (ExM110) a rozšíření typů vzorků, které je možné odebrat k vyšetření. Provádí se před přemístěním včel, včelích matek nebo včelstev (včetně kočovných včelstev) na vzdálenost větší než 3 km (místo původní vzdálenosti 10 km). Vyšetření má platnost v příslušném kalendářním roce.</a:t>
            </a:r>
          </a:p>
          <a:p>
            <a:pPr lvl="1" algn="just"/>
            <a:r>
              <a:rPr lang="cs-CZ" dirty="0"/>
              <a:t>Úprava definice kódů na vyšetření na </a:t>
            </a:r>
            <a:r>
              <a:rPr lang="cs-CZ" dirty="0" err="1"/>
              <a:t>varroázu</a:t>
            </a:r>
            <a:r>
              <a:rPr lang="cs-CZ" dirty="0"/>
              <a:t> (ExM310, ExM330). Chovatel je povinen vést záznamy o ošetření včelstev min. 3 roky. Povinnost provést ošetření včelstev v případě napadení byla rozšířena na všechny chovatele včel – všechna včelstva (původně se vztahovala jen na kočující včelstva).</a:t>
            </a:r>
          </a:p>
          <a:p>
            <a:r>
              <a:rPr lang="cs-CZ" dirty="0"/>
              <a:t>Protože však </a:t>
            </a:r>
            <a:r>
              <a:rPr lang="cs-CZ" b="1" u="sng" dirty="0"/>
              <a:t>novela veterinárního zákona</a:t>
            </a:r>
            <a:r>
              <a:rPr lang="cs-CZ" dirty="0"/>
              <a:t>, která původně měla nabýt účinnosti v dubnu 2021, dosud nebyla schválena, povinnost vydat veterinární osvědčení při přesunech včelstev mimo kraj stále platí.</a:t>
            </a:r>
          </a:p>
        </p:txBody>
      </p:sp>
      <p:graphicFrame>
        <p:nvGraphicFramePr>
          <p:cNvPr id="4" name="Diagram 3">
            <a:extLst>
              <a:ext uri="{FF2B5EF4-FFF2-40B4-BE49-F238E27FC236}">
                <a16:creationId xmlns:a16="http://schemas.microsoft.com/office/drawing/2014/main" id="{78BEC859-1D2A-437A-B4DC-AC57FF49085B}"/>
              </a:ext>
            </a:extLst>
          </p:cNvPr>
          <p:cNvGraphicFramePr/>
          <p:nvPr>
            <p:extLst>
              <p:ext uri="{D42A27DB-BD31-4B8C-83A1-F6EECF244321}">
                <p14:modId xmlns:p14="http://schemas.microsoft.com/office/powerpoint/2010/main" val="659037254"/>
              </p:ext>
            </p:extLst>
          </p:nvPr>
        </p:nvGraphicFramePr>
        <p:xfrm>
          <a:off x="628650" y="365126"/>
          <a:ext cx="7886700" cy="9573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975406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A9F137-C9C4-4404-BCC8-23F24B65AA5B}"/>
              </a:ext>
            </a:extLst>
          </p:cNvPr>
          <p:cNvSpPr>
            <a:spLocks noGrp="1"/>
          </p:cNvSpPr>
          <p:nvPr>
            <p:ph type="ctrTitle"/>
          </p:nvPr>
        </p:nvSpPr>
        <p:spPr/>
        <p:txBody>
          <a:bodyPr/>
          <a:lstStyle/>
          <a:p>
            <a:r>
              <a:rPr lang="cs-CZ" dirty="0"/>
              <a:t>Aktuální problematika našeho spolku</a:t>
            </a:r>
          </a:p>
        </p:txBody>
      </p:sp>
    </p:spTree>
    <p:extLst>
      <p:ext uri="{BB962C8B-B14F-4D97-AF65-F5344CB8AC3E}">
        <p14:creationId xmlns:p14="http://schemas.microsoft.com/office/powerpoint/2010/main" val="23406243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256828362"/>
              </p:ext>
            </p:extLst>
          </p:nvPr>
        </p:nvGraphicFramePr>
        <p:xfrm>
          <a:off x="628650" y="365128"/>
          <a:ext cx="7886700" cy="6626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Zástupný symbol pro obsah 5"/>
          <p:cNvSpPr>
            <a:spLocks noGrp="1"/>
          </p:cNvSpPr>
          <p:nvPr>
            <p:ph idx="1"/>
          </p:nvPr>
        </p:nvSpPr>
        <p:spPr>
          <a:xfrm>
            <a:off x="628650" y="1163782"/>
            <a:ext cx="7886700" cy="5013181"/>
          </a:xfrm>
        </p:spPr>
        <p:txBody>
          <a:bodyPr>
            <a:normAutofit fontScale="40000" lnSpcReduction="20000"/>
          </a:bodyPr>
          <a:lstStyle/>
          <a:p>
            <a:pPr marL="0" indent="0">
              <a:lnSpc>
                <a:spcPct val="120000"/>
              </a:lnSpc>
              <a:buNone/>
            </a:pPr>
            <a:r>
              <a:rPr lang="cs-CZ" sz="3300" b="1" dirty="0"/>
              <a:t>RV ČSV na svém zasedání 20. 8. 2022 rozhodl, že členský příspěvek pro rok 2023 lze uhradit nejpozději do 30. 11. 2022.</a:t>
            </a:r>
          </a:p>
          <a:p>
            <a:pPr marL="0" indent="0">
              <a:buNone/>
            </a:pPr>
            <a:r>
              <a:rPr lang="cs-CZ" sz="3300" dirty="0"/>
              <a:t>Sazba zůstává jednotná pro fyzickou osobu, právnickou osobu i pro příznivce včelařství bez včel.</a:t>
            </a:r>
          </a:p>
          <a:p>
            <a:pPr marL="0" indent="0">
              <a:buNone/>
            </a:pPr>
            <a:r>
              <a:rPr lang="cs-CZ" sz="3300" b="1" dirty="0"/>
              <a:t>16,00 Kč            ze včelstva chovatelů včel</a:t>
            </a:r>
          </a:p>
          <a:p>
            <a:pPr marL="0" indent="0">
              <a:buNone/>
            </a:pPr>
            <a:r>
              <a:rPr lang="cs-CZ" sz="3300" dirty="0"/>
              <a:t>                          - fyzických osob bez ohledu na způsob včelaření</a:t>
            </a:r>
          </a:p>
          <a:p>
            <a:pPr marL="0" indent="0">
              <a:buNone/>
            </a:pPr>
            <a:r>
              <a:rPr lang="cs-CZ" sz="3300" dirty="0"/>
              <a:t>                          - právnických osob</a:t>
            </a:r>
          </a:p>
          <a:p>
            <a:pPr marL="0" indent="0">
              <a:buNone/>
            </a:pPr>
            <a:r>
              <a:rPr lang="cs-CZ" sz="3300" dirty="0"/>
              <a:t>                          - chovatelů a příznivců včelařství bez včelstev</a:t>
            </a:r>
          </a:p>
          <a:p>
            <a:pPr marL="0" indent="0">
              <a:buNone/>
            </a:pPr>
            <a:r>
              <a:rPr lang="cs-CZ" sz="3300" dirty="0"/>
              <a:t>                            (počítáno jedno včelstvo na člena ČSV, z. s. bez</a:t>
            </a:r>
          </a:p>
          <a:p>
            <a:pPr marL="0" indent="0">
              <a:buNone/>
            </a:pPr>
            <a:r>
              <a:rPr lang="cs-CZ" sz="3300" dirty="0"/>
              <a:t>                            včel)</a:t>
            </a:r>
          </a:p>
          <a:p>
            <a:pPr marL="0" indent="0">
              <a:buNone/>
            </a:pPr>
            <a:r>
              <a:rPr lang="cs-CZ" sz="3300" b="1" dirty="0"/>
              <a:t>0,00 Kč             včelařské zájmové kroužky mládeže jsou od</a:t>
            </a:r>
          </a:p>
          <a:p>
            <a:pPr marL="0" indent="0">
              <a:buNone/>
            </a:pPr>
            <a:r>
              <a:rPr lang="cs-CZ" sz="3300" b="1" dirty="0"/>
              <a:t>                          placení členského příspěvku osvobozeny</a:t>
            </a:r>
          </a:p>
          <a:p>
            <a:pPr marL="0" indent="0">
              <a:buNone/>
            </a:pPr>
            <a:r>
              <a:rPr lang="cs-CZ" sz="3300" dirty="0"/>
              <a:t>                          (to platí i o příspěvku na člena ve výši 300 Kč)</a:t>
            </a:r>
          </a:p>
          <a:p>
            <a:pPr marL="0" indent="0">
              <a:buNone/>
            </a:pPr>
            <a:endParaRPr lang="cs-CZ" sz="3300" dirty="0"/>
          </a:p>
          <a:p>
            <a:pPr marL="0" indent="0">
              <a:buNone/>
            </a:pPr>
            <a:r>
              <a:rPr lang="cs-CZ" sz="3800" b="1" dirty="0"/>
              <a:t>300,00 Kč roční příspěvek člena ČSV, z. s.</a:t>
            </a:r>
          </a:p>
          <a:p>
            <a:pPr marL="0" indent="0">
              <a:buNone/>
            </a:pPr>
            <a:endParaRPr lang="cs-CZ" dirty="0"/>
          </a:p>
          <a:p>
            <a:pPr marL="0" indent="0">
              <a:buNone/>
            </a:pPr>
            <a:endParaRPr lang="cs-CZ" sz="5000" b="1" dirty="0">
              <a:solidFill>
                <a:srgbClr val="FF0000"/>
              </a:solidFill>
            </a:endParaRPr>
          </a:p>
          <a:p>
            <a:pPr marL="0" indent="0">
              <a:buNone/>
            </a:pPr>
            <a:r>
              <a:rPr lang="cs-CZ" sz="7000" b="1" dirty="0">
                <a:solidFill>
                  <a:srgbClr val="FF0000"/>
                </a:solidFill>
              </a:rPr>
              <a:t>Předpisy členských příspěvků se již poštou nezasílají. Vše probíhá přes CIS.</a:t>
            </a:r>
          </a:p>
          <a:p>
            <a:endParaRPr lang="cs-CZ" dirty="0"/>
          </a:p>
        </p:txBody>
      </p:sp>
    </p:spTree>
    <p:extLst>
      <p:ext uri="{BB962C8B-B14F-4D97-AF65-F5344CB8AC3E}">
        <p14:creationId xmlns:p14="http://schemas.microsoft.com/office/powerpoint/2010/main" val="2909374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3602708480"/>
              </p:ext>
            </p:extLst>
          </p:nvPr>
        </p:nvGraphicFramePr>
        <p:xfrm>
          <a:off x="628650" y="365127"/>
          <a:ext cx="7886700" cy="1123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Zástupný symbol pro obsah 9"/>
          <p:cNvGraphicFramePr>
            <a:graphicFrameLocks noGrp="1"/>
          </p:cNvGraphicFramePr>
          <p:nvPr>
            <p:ph idx="1"/>
            <p:extLst>
              <p:ext uri="{D42A27DB-BD31-4B8C-83A1-F6EECF244321}">
                <p14:modId xmlns:p14="http://schemas.microsoft.com/office/powerpoint/2010/main" val="3919856482"/>
              </p:ext>
            </p:extLst>
          </p:nvPr>
        </p:nvGraphicFramePr>
        <p:xfrm>
          <a:off x="685799" y="1895475"/>
          <a:ext cx="7886699" cy="3657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81205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090282878"/>
              </p:ext>
            </p:extLst>
          </p:nvPr>
        </p:nvGraphicFramePr>
        <p:xfrm>
          <a:off x="628650" y="365126"/>
          <a:ext cx="7886700" cy="11462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Zástupný symbol pro obsah 3"/>
          <p:cNvGraphicFramePr>
            <a:graphicFrameLocks noGrp="1"/>
          </p:cNvGraphicFramePr>
          <p:nvPr>
            <p:ph idx="1"/>
            <p:extLst>
              <p:ext uri="{D42A27DB-BD31-4B8C-83A1-F6EECF244321}">
                <p14:modId xmlns:p14="http://schemas.microsoft.com/office/powerpoint/2010/main" val="323084387"/>
              </p:ext>
            </p:extLst>
          </p:nvPr>
        </p:nvGraphicFramePr>
        <p:xfrm>
          <a:off x="620260" y="1354043"/>
          <a:ext cx="7895092" cy="4672089"/>
        </p:xfrm>
        <a:graphic>
          <a:graphicData uri="http://schemas.openxmlformats.org/drawingml/2006/table">
            <a:tbl>
              <a:tblPr firstRow="1" bandRow="1">
                <a:tableStyleId>{5C22544A-7EE6-4342-B048-85BDC9FD1C3A}</a:tableStyleId>
              </a:tblPr>
              <a:tblGrid>
                <a:gridCol w="878587">
                  <a:extLst>
                    <a:ext uri="{9D8B030D-6E8A-4147-A177-3AD203B41FA5}">
                      <a16:colId xmlns:a16="http://schemas.microsoft.com/office/drawing/2014/main" val="3686363396"/>
                    </a:ext>
                  </a:extLst>
                </a:gridCol>
                <a:gridCol w="487174">
                  <a:extLst>
                    <a:ext uri="{9D8B030D-6E8A-4147-A177-3AD203B41FA5}">
                      <a16:colId xmlns:a16="http://schemas.microsoft.com/office/drawing/2014/main" val="2094456790"/>
                    </a:ext>
                  </a:extLst>
                </a:gridCol>
                <a:gridCol w="482459">
                  <a:extLst>
                    <a:ext uri="{9D8B030D-6E8A-4147-A177-3AD203B41FA5}">
                      <a16:colId xmlns:a16="http://schemas.microsoft.com/office/drawing/2014/main" val="3050609489"/>
                    </a:ext>
                  </a:extLst>
                </a:gridCol>
                <a:gridCol w="487174">
                  <a:extLst>
                    <a:ext uri="{9D8B030D-6E8A-4147-A177-3AD203B41FA5}">
                      <a16:colId xmlns:a16="http://schemas.microsoft.com/office/drawing/2014/main" val="1569030857"/>
                    </a:ext>
                  </a:extLst>
                </a:gridCol>
                <a:gridCol w="482460">
                  <a:extLst>
                    <a:ext uri="{9D8B030D-6E8A-4147-A177-3AD203B41FA5}">
                      <a16:colId xmlns:a16="http://schemas.microsoft.com/office/drawing/2014/main" val="1750364494"/>
                    </a:ext>
                  </a:extLst>
                </a:gridCol>
                <a:gridCol w="506186">
                  <a:extLst>
                    <a:ext uri="{9D8B030D-6E8A-4147-A177-3AD203B41FA5}">
                      <a16:colId xmlns:a16="http://schemas.microsoft.com/office/drawing/2014/main" val="349006532"/>
                    </a:ext>
                  </a:extLst>
                </a:gridCol>
                <a:gridCol w="490368">
                  <a:extLst>
                    <a:ext uri="{9D8B030D-6E8A-4147-A177-3AD203B41FA5}">
                      <a16:colId xmlns:a16="http://schemas.microsoft.com/office/drawing/2014/main" val="2189286287"/>
                    </a:ext>
                  </a:extLst>
                </a:gridCol>
                <a:gridCol w="487803">
                  <a:extLst>
                    <a:ext uri="{9D8B030D-6E8A-4147-A177-3AD203B41FA5}">
                      <a16:colId xmlns:a16="http://schemas.microsoft.com/office/drawing/2014/main" val="4254142193"/>
                    </a:ext>
                  </a:extLst>
                </a:gridCol>
                <a:gridCol w="487803">
                  <a:extLst>
                    <a:ext uri="{9D8B030D-6E8A-4147-A177-3AD203B41FA5}">
                      <a16:colId xmlns:a16="http://schemas.microsoft.com/office/drawing/2014/main" val="630171065"/>
                    </a:ext>
                  </a:extLst>
                </a:gridCol>
                <a:gridCol w="487803">
                  <a:extLst>
                    <a:ext uri="{9D8B030D-6E8A-4147-A177-3AD203B41FA5}">
                      <a16:colId xmlns:a16="http://schemas.microsoft.com/office/drawing/2014/main" val="547830089"/>
                    </a:ext>
                  </a:extLst>
                </a:gridCol>
                <a:gridCol w="470361">
                  <a:extLst>
                    <a:ext uri="{9D8B030D-6E8A-4147-A177-3AD203B41FA5}">
                      <a16:colId xmlns:a16="http://schemas.microsoft.com/office/drawing/2014/main" val="1446511543"/>
                    </a:ext>
                  </a:extLst>
                </a:gridCol>
                <a:gridCol w="414169">
                  <a:extLst>
                    <a:ext uri="{9D8B030D-6E8A-4147-A177-3AD203B41FA5}">
                      <a16:colId xmlns:a16="http://schemas.microsoft.com/office/drawing/2014/main" val="3801069214"/>
                    </a:ext>
                  </a:extLst>
                </a:gridCol>
                <a:gridCol w="422621">
                  <a:extLst>
                    <a:ext uri="{9D8B030D-6E8A-4147-A177-3AD203B41FA5}">
                      <a16:colId xmlns:a16="http://schemas.microsoft.com/office/drawing/2014/main" val="1884343060"/>
                    </a:ext>
                  </a:extLst>
                </a:gridCol>
                <a:gridCol w="460968">
                  <a:extLst>
                    <a:ext uri="{9D8B030D-6E8A-4147-A177-3AD203B41FA5}">
                      <a16:colId xmlns:a16="http://schemas.microsoft.com/office/drawing/2014/main" val="4236718368"/>
                    </a:ext>
                  </a:extLst>
                </a:gridCol>
                <a:gridCol w="423541">
                  <a:extLst>
                    <a:ext uri="{9D8B030D-6E8A-4147-A177-3AD203B41FA5}">
                      <a16:colId xmlns:a16="http://schemas.microsoft.com/office/drawing/2014/main" val="4178092962"/>
                    </a:ext>
                  </a:extLst>
                </a:gridCol>
                <a:gridCol w="425615">
                  <a:extLst>
                    <a:ext uri="{9D8B030D-6E8A-4147-A177-3AD203B41FA5}">
                      <a16:colId xmlns:a16="http://schemas.microsoft.com/office/drawing/2014/main" val="802641647"/>
                    </a:ext>
                  </a:extLst>
                </a:gridCol>
              </a:tblGrid>
              <a:tr h="374089">
                <a:tc>
                  <a:txBody>
                    <a:bodyPr/>
                    <a:lstStyle/>
                    <a:p>
                      <a:pPr>
                        <a:lnSpc>
                          <a:spcPct val="107000"/>
                        </a:lnSpc>
                        <a:spcAft>
                          <a:spcPts val="0"/>
                        </a:spcAft>
                      </a:pPr>
                      <a:r>
                        <a:rPr lang="cs-CZ" sz="10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Opatření/ rok</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cs-CZ" sz="10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2006</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2007</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2008</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2009</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2010</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2011</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2012</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2013</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2014</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2015</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2016</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2017</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2018</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2019</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endParaRPr lang="cs-CZ" sz="10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7000"/>
                        </a:lnSpc>
                        <a:spcBef>
                          <a:spcPts val="0"/>
                        </a:spcBef>
                        <a:spcAft>
                          <a:spcPts val="0"/>
                        </a:spcAft>
                        <a:buClrTx/>
                        <a:buSzTx/>
                        <a:buFontTx/>
                        <a:buNone/>
                        <a:tabLst/>
                        <a:defRPr/>
                      </a:pPr>
                      <a:r>
                        <a:rPr lang="cs-CZ" sz="10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2020 *)</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735502170"/>
                  </a:ext>
                </a:extLst>
              </a:tr>
              <a:tr h="557813">
                <a:tc>
                  <a:txBody>
                    <a:bodyPr/>
                    <a:lstStyle/>
                    <a:p>
                      <a:pP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Technická pomoc</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(tis. Kč)</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7 040</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10 862</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24 167</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26 792</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24 030</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34 460</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36 897</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35 629</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34 307</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26 877</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31 252</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35 818</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25 569</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25 034</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dirty="0">
                          <a:effectLst/>
                          <a:latin typeface="+mj-lt"/>
                          <a:ea typeface="Calibri" panose="020F0502020204030204" pitchFamily="34" charset="0"/>
                          <a:cs typeface="Times New Roman" panose="02020603050405020304" pitchFamily="18" charset="0"/>
                        </a:rPr>
                        <a:t>24 941</a:t>
                      </a:r>
                    </a:p>
                  </a:txBody>
                  <a:tcPr marL="0" marR="0" marT="0" marB="0" anchor="ctr"/>
                </a:tc>
                <a:extLst>
                  <a:ext uri="{0D108BD9-81ED-4DB2-BD59-A6C34878D82A}">
                    <a16:rowId xmlns:a16="http://schemas.microsoft.com/office/drawing/2014/main" val="585202502"/>
                  </a:ext>
                </a:extLst>
              </a:tr>
              <a:tr h="540225">
                <a:tc>
                  <a:txBody>
                    <a:bodyPr/>
                    <a:lstStyle/>
                    <a:p>
                      <a:pP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Boj proti varroáze</a:t>
                      </a:r>
                      <a:b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(tis. Kč)</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9 267</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10 522</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13 816</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10 198</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11 448</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11 112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15 949</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18 932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17 238</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27 513</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23 263</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25 574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30 145</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32 180</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dirty="0">
                          <a:effectLst/>
                          <a:latin typeface="+mj-lt"/>
                          <a:ea typeface="Calibri" panose="020F0502020204030204" pitchFamily="34" charset="0"/>
                          <a:cs typeface="Times New Roman" panose="02020603050405020304" pitchFamily="18" charset="0"/>
                        </a:rPr>
                        <a:t>13 735</a:t>
                      </a:r>
                    </a:p>
                  </a:txBody>
                  <a:tcPr marL="0" marR="0" marT="0" marB="0" anchor="ctr"/>
                </a:tc>
                <a:extLst>
                  <a:ext uri="{0D108BD9-81ED-4DB2-BD59-A6C34878D82A}">
                    <a16:rowId xmlns:a16="http://schemas.microsoft.com/office/drawing/2014/main" val="649145181"/>
                  </a:ext>
                </a:extLst>
              </a:tr>
              <a:tr h="540225">
                <a:tc>
                  <a:txBody>
                    <a:bodyPr/>
                    <a:lstStyle/>
                    <a:p>
                      <a:pP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Racionalizace kočování</a:t>
                      </a:r>
                      <a:b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(tis. Kč)</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3 108</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4 287</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7 844</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10 765</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11 503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5 016</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4 478</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3 867</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2 259</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2 159</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2 320</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2 082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1 588</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endPar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1 031</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dirty="0">
                          <a:effectLst/>
                          <a:latin typeface="+mj-lt"/>
                          <a:ea typeface="Calibri" panose="020F0502020204030204" pitchFamily="34" charset="0"/>
                          <a:cs typeface="Times New Roman" panose="02020603050405020304" pitchFamily="18" charset="0"/>
                        </a:rPr>
                        <a:t>1 641</a:t>
                      </a:r>
                    </a:p>
                  </a:txBody>
                  <a:tcPr marL="0" marR="0" marT="0" marB="0" anchor="ctr"/>
                </a:tc>
                <a:extLst>
                  <a:ext uri="{0D108BD9-81ED-4DB2-BD59-A6C34878D82A}">
                    <a16:rowId xmlns:a16="http://schemas.microsoft.com/office/drawing/2014/main" val="1041872870"/>
                  </a:ext>
                </a:extLst>
              </a:tr>
              <a:tr h="540225">
                <a:tc>
                  <a:txBody>
                    <a:bodyPr/>
                    <a:lstStyle/>
                    <a:p>
                      <a:pP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Rozbory medu</a:t>
                      </a:r>
                      <a:b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(tis. Kč)</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324</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550</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505</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471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1 836</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937</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494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678</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712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693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507</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847</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726</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dirty="0">
                          <a:effectLst/>
                          <a:latin typeface="+mj-lt"/>
                          <a:ea typeface="Calibri" panose="020F0502020204030204" pitchFamily="34" charset="0"/>
                          <a:cs typeface="Times New Roman" panose="02020603050405020304" pitchFamily="18" charset="0"/>
                        </a:rPr>
                        <a:t>760</a:t>
                      </a:r>
                    </a:p>
                  </a:txBody>
                  <a:tcPr marL="0" marR="0" marT="0" marB="0" anchor="ctr"/>
                </a:tc>
                <a:extLst>
                  <a:ext uri="{0D108BD9-81ED-4DB2-BD59-A6C34878D82A}">
                    <a16:rowId xmlns:a16="http://schemas.microsoft.com/office/drawing/2014/main" val="2172595567"/>
                  </a:ext>
                </a:extLst>
              </a:tr>
              <a:tr h="540225">
                <a:tc>
                  <a:txBody>
                    <a:bodyPr/>
                    <a:lstStyle/>
                    <a:p>
                      <a:pP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Obnova včelstev</a:t>
                      </a:r>
                      <a:b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(tis. Kč)</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5 778</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6 213</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8 526</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8 705</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8 903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8 804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8 159</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7 286</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9 465</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7 414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5 394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3 532</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5 635</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endPar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5 348</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dirty="0">
                          <a:effectLst/>
                          <a:latin typeface="+mj-lt"/>
                          <a:ea typeface="Calibri" panose="020F0502020204030204" pitchFamily="34" charset="0"/>
                          <a:cs typeface="Times New Roman" panose="02020603050405020304" pitchFamily="18" charset="0"/>
                        </a:rPr>
                        <a:t>5 397</a:t>
                      </a:r>
                    </a:p>
                  </a:txBody>
                  <a:tcPr marL="0" marR="0" marT="0" marB="0" anchor="ctr"/>
                </a:tc>
                <a:extLst>
                  <a:ext uri="{0D108BD9-81ED-4DB2-BD59-A6C34878D82A}">
                    <a16:rowId xmlns:a16="http://schemas.microsoft.com/office/drawing/2014/main" val="3813443565"/>
                  </a:ext>
                </a:extLst>
              </a:tr>
              <a:tr h="540225">
                <a:tc>
                  <a:txBody>
                    <a:bodyPr/>
                    <a:lstStyle/>
                    <a:p>
                      <a:pP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Celkové čerpání</a:t>
                      </a:r>
                      <a:b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(tis. Kč)</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25 518</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32 434</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54 859</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56 931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56 387</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61 231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66 420</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66 208</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63 947</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64 675</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62 922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67 513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63 784 </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64 319</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dirty="0">
                          <a:effectLst/>
                          <a:latin typeface="+mj-lt"/>
                          <a:ea typeface="Calibri" panose="020F0502020204030204" pitchFamily="34" charset="0"/>
                          <a:cs typeface="Times New Roman" panose="02020603050405020304" pitchFamily="18" charset="0"/>
                        </a:rPr>
                        <a:t>46 474</a:t>
                      </a:r>
                    </a:p>
                  </a:txBody>
                  <a:tcPr marL="0" marR="0" marT="0" marB="0" anchor="ctr"/>
                </a:tc>
                <a:extLst>
                  <a:ext uri="{0D108BD9-81ED-4DB2-BD59-A6C34878D82A}">
                    <a16:rowId xmlns:a16="http://schemas.microsoft.com/office/drawing/2014/main" val="2869878216"/>
                  </a:ext>
                </a:extLst>
              </a:tr>
              <a:tr h="540225">
                <a:tc>
                  <a:txBody>
                    <a:bodyPr/>
                    <a:lstStyle/>
                    <a:p>
                      <a:pP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Možnost čerpání</a:t>
                      </a:r>
                      <a:b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(tis. Kč)</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38 600</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45 720</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54 860</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56 962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56 389</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62 653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66 421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66 212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63 947</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64 677</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62 922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67 513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63 784</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64 319</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dirty="0">
                          <a:effectLst/>
                          <a:latin typeface="+mj-lt"/>
                          <a:ea typeface="Calibri" panose="020F0502020204030204" pitchFamily="34" charset="0"/>
                          <a:cs typeface="Times New Roman" panose="02020603050405020304" pitchFamily="18" charset="0"/>
                        </a:rPr>
                        <a:t>30 480</a:t>
                      </a:r>
                    </a:p>
                  </a:txBody>
                  <a:tcPr marL="0" marR="0" marT="0" marB="0" anchor="ctr"/>
                </a:tc>
                <a:extLst>
                  <a:ext uri="{0D108BD9-81ED-4DB2-BD59-A6C34878D82A}">
                    <a16:rowId xmlns:a16="http://schemas.microsoft.com/office/drawing/2014/main" val="325180531"/>
                  </a:ext>
                </a:extLst>
              </a:tr>
              <a:tr h="374545">
                <a:tc>
                  <a:txBody>
                    <a:bodyPr/>
                    <a:lstStyle/>
                    <a:p>
                      <a:pP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Čerpání v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66</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98</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99,99</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100,00</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31006" marR="31006" marT="31006" marB="31006"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100,00</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100,00</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100,00</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100,00</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100,00</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cs-CZ" sz="1000" dirty="0">
                          <a:effectLst/>
                          <a:latin typeface="+mj-lt"/>
                          <a:ea typeface="Calibri" panose="020F0502020204030204" pitchFamily="34" charset="0"/>
                          <a:cs typeface="Times New Roman" panose="02020603050405020304" pitchFamily="18" charset="0"/>
                        </a:rPr>
                        <a:t>72</a:t>
                      </a:r>
                    </a:p>
                  </a:txBody>
                  <a:tcPr marL="0" marR="0" marT="0" marB="0" anchor="ctr"/>
                </a:tc>
                <a:extLst>
                  <a:ext uri="{0D108BD9-81ED-4DB2-BD59-A6C34878D82A}">
                    <a16:rowId xmlns:a16="http://schemas.microsoft.com/office/drawing/2014/main" val="4134560496"/>
                  </a:ext>
                </a:extLst>
              </a:tr>
            </a:tbl>
          </a:graphicData>
        </a:graphic>
      </p:graphicFrame>
      <p:sp>
        <p:nvSpPr>
          <p:cNvPr id="5" name="Obdélník 4">
            <a:extLst>
              <a:ext uri="{FF2B5EF4-FFF2-40B4-BE49-F238E27FC236}">
                <a16:creationId xmlns:a16="http://schemas.microsoft.com/office/drawing/2014/main" id="{7C97EC10-17E2-4FD2-BD18-8ED7E0FC5184}"/>
              </a:ext>
            </a:extLst>
          </p:cNvPr>
          <p:cNvSpPr/>
          <p:nvPr/>
        </p:nvSpPr>
        <p:spPr>
          <a:xfrm>
            <a:off x="620260" y="6082016"/>
            <a:ext cx="4572000" cy="276999"/>
          </a:xfrm>
          <a:prstGeom prst="rect">
            <a:avLst/>
          </a:prstGeom>
        </p:spPr>
        <p:txBody>
          <a:bodyPr>
            <a:spAutoFit/>
          </a:bodyPr>
          <a:lstStyle/>
          <a:p>
            <a:r>
              <a:rPr lang="cs-CZ" sz="1200" dirty="0">
                <a:latin typeface="Calibri" panose="020F0502020204030204" pitchFamily="34" charset="0"/>
                <a:ea typeface="Calibri" panose="020F0502020204030204" pitchFamily="34" charset="0"/>
                <a:cs typeface="Times New Roman" panose="02020603050405020304" pitchFamily="18" charset="0"/>
              </a:rPr>
              <a:t>*) čerpání dotací prostřednictvím žadatele ČSV, z. s.</a:t>
            </a:r>
            <a:endParaRPr lang="cs-CZ" sz="1200" dirty="0"/>
          </a:p>
        </p:txBody>
      </p:sp>
    </p:spTree>
    <p:extLst>
      <p:ext uri="{BB962C8B-B14F-4D97-AF65-F5344CB8AC3E}">
        <p14:creationId xmlns:p14="http://schemas.microsoft.com/office/powerpoint/2010/main" val="2312917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832D74-7129-4799-A495-85D9AE4A03C4}"/>
              </a:ext>
            </a:extLst>
          </p:cNvPr>
          <p:cNvSpPr>
            <a:spLocks noGrp="1"/>
          </p:cNvSpPr>
          <p:nvPr>
            <p:ph type="title"/>
          </p:nvPr>
        </p:nvSpPr>
        <p:spPr>
          <a:xfrm>
            <a:off x="714375" y="133350"/>
            <a:ext cx="7705726" cy="657225"/>
          </a:xfrm>
        </p:spPr>
        <p:txBody>
          <a:bodyPr>
            <a:normAutofit fontScale="90000"/>
          </a:bodyPr>
          <a:lstStyle/>
          <a:p>
            <a:br>
              <a:rPr lang="cs-CZ" sz="2200" dirty="0"/>
            </a:br>
            <a:br>
              <a:rPr lang="cs-CZ" sz="2200" dirty="0"/>
            </a:br>
            <a:r>
              <a:rPr lang="cs-CZ" sz="2200" dirty="0"/>
              <a:t>Na srpnovém zasedání RV byly revidovány následující vnitřní předpisy svazu:</a:t>
            </a:r>
            <a:br>
              <a:rPr lang="cs-CZ" sz="2200" dirty="0"/>
            </a:br>
            <a:endParaRPr lang="cs-CZ" dirty="0"/>
          </a:p>
        </p:txBody>
      </p:sp>
      <p:sp>
        <p:nvSpPr>
          <p:cNvPr id="3" name="Zástupný symbol pro obsah 2">
            <a:extLst>
              <a:ext uri="{FF2B5EF4-FFF2-40B4-BE49-F238E27FC236}">
                <a16:creationId xmlns:a16="http://schemas.microsoft.com/office/drawing/2014/main" id="{D7E0EF93-05BE-4BDF-A6FB-21A9D0245EB4}"/>
              </a:ext>
            </a:extLst>
          </p:cNvPr>
          <p:cNvSpPr>
            <a:spLocks noGrp="1"/>
          </p:cNvSpPr>
          <p:nvPr>
            <p:ph idx="1"/>
          </p:nvPr>
        </p:nvSpPr>
        <p:spPr>
          <a:xfrm>
            <a:off x="650217" y="866775"/>
            <a:ext cx="7769884" cy="5524499"/>
          </a:xfrm>
        </p:spPr>
        <p:txBody>
          <a:bodyPr>
            <a:noAutofit/>
          </a:bodyPr>
          <a:lstStyle/>
          <a:p>
            <a:r>
              <a:rPr lang="cs-CZ" sz="1400" b="1" dirty="0"/>
              <a:t>Směrnice o poskytování náhrad funkcionářům Českého svazu včelařů, </a:t>
            </a:r>
            <a:r>
              <a:rPr lang="cs-CZ" sz="1400" b="1" dirty="0" err="1"/>
              <a:t>z.s</a:t>
            </a:r>
            <a:r>
              <a:rPr lang="cs-CZ" sz="1400" b="1" dirty="0"/>
              <a:t>. č. 1/2022</a:t>
            </a:r>
          </a:p>
          <a:p>
            <a:pPr marL="0" indent="0">
              <a:buNone/>
            </a:pPr>
            <a:r>
              <a:rPr lang="cs-CZ" sz="1400" dirty="0"/>
              <a:t>Směrnice zrušila roční odměnu p</a:t>
            </a:r>
            <a:r>
              <a:rPr lang="cs-CZ" sz="1400" i="1" dirty="0"/>
              <a:t>ro člena RV 1000 Kč. </a:t>
            </a:r>
          </a:p>
          <a:p>
            <a:r>
              <a:rPr lang="cs-CZ" sz="1400" b="1" dirty="0"/>
              <a:t>Směrnice ČSV o členských příspěvcích č. 2/2022</a:t>
            </a:r>
          </a:p>
          <a:p>
            <a:pPr marL="0" indent="0" algn="just">
              <a:buNone/>
            </a:pPr>
            <a:r>
              <a:rPr lang="cs-CZ" sz="1400" i="1" dirty="0"/>
              <a:t>Upřesňuje se, na jaká včelstva je povinnost platit členský příspěvek. Jedná se o včelstva zazimovaná ke dni 1.9., počet včelstev by měl odpovídat minimálně počtu včelstev, na který je žádána dotace 1.D. Členové, kteří platili příspěvek např. v listopadu se bránili platbám na počet zazimovaných včelstev, když u nich došlo k úhynům a tato včelstva již neměli. K tomu však přihlížet nelze. Počet včelstev k jinému termínu než k 1.9, který je rozhodný pro hlášení do ÚE a dotaci o 1.D, není možné ověřit. Změna termínu zániku členství – sjednocení se stanovami. Termín platby členského příspěvku na účet svazu od základních organizací je stanoven na 30.11. Nebude-li termín splněn, je tu nebezpečí, že lednové číslo Včelařství nebude členům předmětné ZO doručeno. Od změny termínu pro placení členského příspěvku si slibujeme zlepšení platební disciplíny a zvýšení povědomí o oddělitelnosti této platby a platby národní dotace 1.D. Další změnou je vypuštění osvobození od členských příspěvků členů VKM. Není dobré omezovat možnost vybírat si příspěvky v jednotlivých kroužcích. Osvobození zůstává pouze pro VKM.</a:t>
            </a:r>
            <a:endParaRPr lang="cs-CZ" sz="1400" dirty="0"/>
          </a:p>
          <a:p>
            <a:r>
              <a:rPr lang="cs-CZ" sz="1400" b="1" dirty="0"/>
              <a:t>Jednací řád RV ČSV </a:t>
            </a:r>
            <a:r>
              <a:rPr lang="cs-CZ" sz="1400" dirty="0"/>
              <a:t>změny spíše formálního charakteru</a:t>
            </a:r>
            <a:endParaRPr lang="cs-CZ" sz="1400" b="1" dirty="0"/>
          </a:p>
          <a:p>
            <a:r>
              <a:rPr lang="cs-CZ" sz="1400" b="1" dirty="0"/>
              <a:t>Jednací řád ČSV</a:t>
            </a:r>
            <a:r>
              <a:rPr lang="cs-CZ" sz="1400" i="1" dirty="0"/>
              <a:t> </a:t>
            </a:r>
            <a:endParaRPr lang="cs-CZ" sz="1400" dirty="0"/>
          </a:p>
          <a:p>
            <a:pPr marL="0" indent="0">
              <a:buNone/>
            </a:pPr>
            <a:r>
              <a:rPr lang="cs-CZ" sz="1400" i="1" dirty="0"/>
              <a:t>Změny souvisejí se změnou termínu automatického ukončení členství dle stanov. Změnil se způsob posílání Včelařství členům kroužků. </a:t>
            </a:r>
          </a:p>
          <a:p>
            <a:r>
              <a:rPr lang="cs-CZ" sz="1400" b="1" dirty="0"/>
              <a:t>Pravidla administrace unijní dotace pro r. 2021/2022</a:t>
            </a:r>
          </a:p>
          <a:p>
            <a:pPr marL="0" indent="0">
              <a:buNone/>
            </a:pPr>
            <a:r>
              <a:rPr lang="cs-CZ" sz="1400" i="1" dirty="0"/>
              <a:t>Pravidla byla novelizována v souvislosti s prodloužením o přechodné období. </a:t>
            </a:r>
            <a:endParaRPr lang="cs-CZ" sz="1400" dirty="0"/>
          </a:p>
        </p:txBody>
      </p:sp>
    </p:spTree>
    <p:extLst>
      <p:ext uri="{BB962C8B-B14F-4D97-AF65-F5344CB8AC3E}">
        <p14:creationId xmlns:p14="http://schemas.microsoft.com/office/powerpoint/2010/main" val="1593398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075688951"/>
              </p:ext>
            </p:extLst>
          </p:nvPr>
        </p:nvGraphicFramePr>
        <p:xfrm>
          <a:off x="628650" y="365127"/>
          <a:ext cx="7886700" cy="10933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Zástupný symbol pro obsah 5"/>
          <p:cNvSpPr>
            <a:spLocks noGrp="1"/>
          </p:cNvSpPr>
          <p:nvPr>
            <p:ph idx="1"/>
          </p:nvPr>
        </p:nvSpPr>
        <p:spPr/>
        <p:txBody>
          <a:bodyPr>
            <a:normAutofit fontScale="92500" lnSpcReduction="10000"/>
          </a:bodyPr>
          <a:lstStyle/>
          <a:p>
            <a:r>
              <a:rPr lang="cs-CZ" dirty="0"/>
              <a:t>Čl. 5 Členství ve svazu se mění odst. 10 písm. b) takto:</a:t>
            </a:r>
          </a:p>
          <a:p>
            <a:r>
              <a:rPr lang="cs-CZ" dirty="0"/>
              <a:t>Členství ve svazu zaniká</a:t>
            </a:r>
          </a:p>
          <a:p>
            <a:r>
              <a:rPr lang="cs-CZ" dirty="0"/>
              <a:t>b)   zrušením členství dnem </a:t>
            </a:r>
            <a:r>
              <a:rPr lang="cs-CZ" b="1" dirty="0"/>
              <a:t>1. 1.</a:t>
            </a:r>
            <a:r>
              <a:rPr lang="cs-CZ" dirty="0"/>
              <a:t> kalendářního roku, na který nemá člen zaplacen členský příspěvek,</a:t>
            </a:r>
          </a:p>
          <a:p>
            <a:r>
              <a:rPr lang="cs-CZ" i="1" dirty="0"/>
              <a:t>Vracíme se k původnímu termínu plateb členského příspěvku. Není možné dále pokračovat v nedisciplinovanosti některých organizací, kdy jsme platby obdrželi až v květnu. Přitom mnoho těch včelařů, kterým skončilo členství k 1.3., a příspěvek nezaplatili, obdrželi ještě i dubnové číslo Včelařství. Vysvětlujeme to již dlouho, že je třeba oddělit výběr členského příspěvku a výplatu dotace 1.D. zvláště když nevíme, zda a za jakých podmínek budou chovatelé včel tuto dotaci v budoucnu dostávat.</a:t>
            </a:r>
            <a:endParaRPr lang="cs-CZ" dirty="0"/>
          </a:p>
          <a:p>
            <a:endParaRPr lang="cs-CZ" dirty="0"/>
          </a:p>
        </p:txBody>
      </p:sp>
    </p:spTree>
    <p:extLst>
      <p:ext uri="{BB962C8B-B14F-4D97-AF65-F5344CB8AC3E}">
        <p14:creationId xmlns:p14="http://schemas.microsoft.com/office/powerpoint/2010/main" val="5902550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564343893"/>
              </p:ext>
            </p:extLst>
          </p:nvPr>
        </p:nvGraphicFramePr>
        <p:xfrm>
          <a:off x="628650" y="365126"/>
          <a:ext cx="7886700" cy="13200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Zástupný symbol pro obsah 2"/>
          <p:cNvSpPr>
            <a:spLocks noGrp="1"/>
          </p:cNvSpPr>
          <p:nvPr>
            <p:ph idx="1"/>
          </p:nvPr>
        </p:nvSpPr>
        <p:spPr/>
        <p:txBody>
          <a:bodyPr>
            <a:normAutofit/>
          </a:bodyPr>
          <a:lstStyle/>
          <a:p>
            <a:pPr marL="0" indent="0">
              <a:buNone/>
            </a:pPr>
            <a:r>
              <a:rPr lang="cs-CZ" dirty="0"/>
              <a:t>Co je v </a:t>
            </a:r>
            <a:r>
              <a:rPr lang="cs-CZ" dirty="0" err="1"/>
              <a:t>CISu</a:t>
            </a:r>
            <a:r>
              <a:rPr lang="cs-CZ" dirty="0"/>
              <a:t> nového:  </a:t>
            </a:r>
          </a:p>
          <a:p>
            <a:r>
              <a:rPr lang="cs-CZ" dirty="0"/>
              <a:t>Největší novinkou je propojení </a:t>
            </a:r>
            <a:r>
              <a:rPr lang="cs-CZ" dirty="0" err="1"/>
              <a:t>CISu</a:t>
            </a:r>
            <a:r>
              <a:rPr lang="cs-CZ" dirty="0"/>
              <a:t> s IZR (databáze včelařů v ČMSCH)</a:t>
            </a:r>
            <a:br>
              <a:rPr lang="cs-CZ" dirty="0"/>
            </a:br>
            <a:r>
              <a:rPr lang="cs-CZ" dirty="0"/>
              <a:t>Při zpracování dotace 1.D. v CISU si můžete porovnat údaje, které máte u chovatele v </a:t>
            </a:r>
            <a:r>
              <a:rPr lang="cs-CZ" dirty="0" err="1"/>
              <a:t>CISu</a:t>
            </a:r>
            <a:r>
              <a:rPr lang="cs-CZ" dirty="0"/>
              <a:t> s údaji vedenými v ČMSCH.</a:t>
            </a:r>
          </a:p>
          <a:p>
            <a:r>
              <a:rPr lang="cs-CZ" dirty="0"/>
              <a:t>Můžete i zjistit, zda žádající chovatel podal Hlášení o počtu a umístění včelstev.  </a:t>
            </a:r>
          </a:p>
          <a:p>
            <a:r>
              <a:rPr lang="cs-CZ" dirty="0"/>
              <a:t>Nápověda CIS – vpravo nahoře </a:t>
            </a:r>
            <a:br>
              <a:rPr lang="cs-CZ" dirty="0"/>
            </a:br>
            <a:r>
              <a:rPr lang="cs-CZ" dirty="0"/>
              <a:t>Byla hodně posílena krátkými videi.</a:t>
            </a:r>
          </a:p>
        </p:txBody>
      </p:sp>
      <p:pic>
        <p:nvPicPr>
          <p:cNvPr id="2" name="Obrázek 1">
            <a:extLst>
              <a:ext uri="{FF2B5EF4-FFF2-40B4-BE49-F238E27FC236}">
                <a16:creationId xmlns:a16="http://schemas.microsoft.com/office/drawing/2014/main" id="{8CEF6480-ABEA-4A64-B609-7AAC4F253A29}"/>
              </a:ext>
            </a:extLst>
          </p:cNvPr>
          <p:cNvPicPr>
            <a:picLocks noChangeAspect="1"/>
          </p:cNvPicPr>
          <p:nvPr/>
        </p:nvPicPr>
        <p:blipFill>
          <a:blip r:embed="rId7"/>
          <a:stretch>
            <a:fillRect/>
          </a:stretch>
        </p:blipFill>
        <p:spPr>
          <a:xfrm>
            <a:off x="5248714" y="4983131"/>
            <a:ext cx="1305107" cy="447737"/>
          </a:xfrm>
          <a:prstGeom prst="rect">
            <a:avLst/>
          </a:prstGeom>
        </p:spPr>
      </p:pic>
    </p:spTree>
    <p:extLst>
      <p:ext uri="{BB962C8B-B14F-4D97-AF65-F5344CB8AC3E}">
        <p14:creationId xmlns:p14="http://schemas.microsoft.com/office/powerpoint/2010/main" val="31176141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77253475"/>
              </p:ext>
            </p:extLst>
          </p:nvPr>
        </p:nvGraphicFramePr>
        <p:xfrm>
          <a:off x="628650" y="365126"/>
          <a:ext cx="7886700" cy="11160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Zástupný symbol pro obsah 4"/>
          <p:cNvGraphicFramePr>
            <a:graphicFrameLocks noGrp="1"/>
          </p:cNvGraphicFramePr>
          <p:nvPr>
            <p:ph idx="1"/>
            <p:extLst>
              <p:ext uri="{D42A27DB-BD31-4B8C-83A1-F6EECF244321}">
                <p14:modId xmlns:p14="http://schemas.microsoft.com/office/powerpoint/2010/main" val="1910701420"/>
              </p:ext>
            </p:extLst>
          </p:nvPr>
        </p:nvGraphicFramePr>
        <p:xfrm>
          <a:off x="628650" y="1614028"/>
          <a:ext cx="7886700"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4988976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extLst>
              <p:ext uri="{D42A27DB-BD31-4B8C-83A1-F6EECF244321}">
                <p14:modId xmlns:p14="http://schemas.microsoft.com/office/powerpoint/2010/main" val="30563725"/>
              </p:ext>
            </p:extLst>
          </p:nvPr>
        </p:nvGraphicFramePr>
        <p:xfrm>
          <a:off x="710360" y="1522404"/>
          <a:ext cx="7625038" cy="3599998"/>
        </p:xfrm>
        <a:graphic>
          <a:graphicData uri="http://schemas.openxmlformats.org/drawingml/2006/table">
            <a:tbl>
              <a:tblPr firstRow="1" firstCol="1" bandRow="1">
                <a:tableStyleId>{5C22544A-7EE6-4342-B048-85BDC9FD1C3A}</a:tableStyleId>
              </a:tblPr>
              <a:tblGrid>
                <a:gridCol w="711034">
                  <a:extLst>
                    <a:ext uri="{9D8B030D-6E8A-4147-A177-3AD203B41FA5}">
                      <a16:colId xmlns:a16="http://schemas.microsoft.com/office/drawing/2014/main" val="20000"/>
                    </a:ext>
                  </a:extLst>
                </a:gridCol>
                <a:gridCol w="3370891">
                  <a:extLst>
                    <a:ext uri="{9D8B030D-6E8A-4147-A177-3AD203B41FA5}">
                      <a16:colId xmlns:a16="http://schemas.microsoft.com/office/drawing/2014/main" val="20001"/>
                    </a:ext>
                  </a:extLst>
                </a:gridCol>
                <a:gridCol w="3543113">
                  <a:extLst>
                    <a:ext uri="{9D8B030D-6E8A-4147-A177-3AD203B41FA5}">
                      <a16:colId xmlns:a16="http://schemas.microsoft.com/office/drawing/2014/main" val="20006"/>
                    </a:ext>
                  </a:extLst>
                </a:gridCol>
              </a:tblGrid>
              <a:tr h="564571">
                <a:tc gridSpan="3">
                  <a:txBody>
                    <a:bodyPr/>
                    <a:lstStyle/>
                    <a:p>
                      <a:pPr algn="ctr">
                        <a:lnSpc>
                          <a:spcPct val="115000"/>
                        </a:lnSpc>
                        <a:spcAft>
                          <a:spcPts val="0"/>
                        </a:spcAft>
                      </a:pPr>
                      <a:r>
                        <a:rPr lang="cs-CZ" sz="2800" dirty="0">
                          <a:effectLst/>
                          <a:latin typeface="+mn-lt"/>
                        </a:rPr>
                        <a:t>Přehled předaných výkazů majetku OO/ZO</a:t>
                      </a:r>
                      <a:endParaRPr lang="cs-CZ" sz="2800" dirty="0">
                        <a:effectLst/>
                        <a:latin typeface="+mn-lt"/>
                        <a:ea typeface="Calibri"/>
                        <a:cs typeface="Times New Roman"/>
                      </a:endParaRPr>
                    </a:p>
                  </a:txBody>
                  <a:tcPr marL="44450" marR="44450" marT="0" marB="0" anchor="b"/>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387947">
                <a:tc>
                  <a:txBody>
                    <a:bodyPr/>
                    <a:lstStyle/>
                    <a:p>
                      <a:pPr algn="ctr">
                        <a:lnSpc>
                          <a:spcPct val="115000"/>
                        </a:lnSpc>
                      </a:pPr>
                      <a:r>
                        <a:rPr lang="cs-CZ" sz="1600" dirty="0">
                          <a:effectLst/>
                          <a:latin typeface="+mn-lt"/>
                        </a:rPr>
                        <a:t>Rok</a:t>
                      </a:r>
                    </a:p>
                  </a:txBody>
                  <a:tcPr marL="44450" marR="44450" marT="0" marB="0" anchor="ctr"/>
                </a:tc>
                <a:tc>
                  <a:txBody>
                    <a:bodyPr/>
                    <a:lstStyle/>
                    <a:p>
                      <a:pPr algn="ctr">
                        <a:lnSpc>
                          <a:spcPct val="115000"/>
                        </a:lnSpc>
                        <a:spcAft>
                          <a:spcPts val="0"/>
                        </a:spcAft>
                      </a:pPr>
                      <a:r>
                        <a:rPr lang="cs-CZ" sz="2000" dirty="0">
                          <a:effectLst/>
                          <a:latin typeface="+mn-lt"/>
                        </a:rPr>
                        <a:t>Okresní organizace</a:t>
                      </a:r>
                      <a:endParaRPr lang="cs-CZ" sz="2000" dirty="0">
                        <a:effectLst/>
                        <a:latin typeface="+mn-lt"/>
                        <a:ea typeface="Calibri"/>
                        <a:cs typeface="Times New Roman"/>
                      </a:endParaRPr>
                    </a:p>
                  </a:txBody>
                  <a:tcPr marL="44450" marR="44450" marT="0" marB="0" anchor="ctr"/>
                </a:tc>
                <a:tc>
                  <a:txBody>
                    <a:bodyPr/>
                    <a:lstStyle/>
                    <a:p>
                      <a:pPr algn="ctr">
                        <a:lnSpc>
                          <a:spcPct val="115000"/>
                        </a:lnSpc>
                        <a:spcAft>
                          <a:spcPts val="0"/>
                        </a:spcAft>
                      </a:pPr>
                      <a:r>
                        <a:rPr lang="cs-CZ" sz="2000" dirty="0">
                          <a:effectLst/>
                          <a:latin typeface="+mn-lt"/>
                        </a:rPr>
                        <a:t>Základní organizace</a:t>
                      </a:r>
                      <a:endParaRPr lang="cs-CZ" sz="2000" dirty="0">
                        <a:effectLst/>
                        <a:latin typeface="+mn-lt"/>
                        <a:ea typeface="Calibri"/>
                        <a:cs typeface="Times New Roman"/>
                      </a:endParaRPr>
                    </a:p>
                  </a:txBody>
                  <a:tcPr marL="44450" marR="44450" marT="0" marB="0" anchor="ctr"/>
                </a:tc>
                <a:extLst>
                  <a:ext uri="{0D108BD9-81ED-4DB2-BD59-A6C34878D82A}">
                    <a16:rowId xmlns:a16="http://schemas.microsoft.com/office/drawing/2014/main" val="10003"/>
                  </a:ext>
                </a:extLst>
              </a:tr>
              <a:tr h="385172">
                <a:tc>
                  <a:txBody>
                    <a:bodyPr/>
                    <a:lstStyle/>
                    <a:p>
                      <a:pPr algn="ctr" fontAlgn="b"/>
                      <a:r>
                        <a:rPr lang="cs-CZ" sz="1600" b="1" i="0" u="none" strike="noStrike" dirty="0">
                          <a:solidFill>
                            <a:srgbClr val="000000"/>
                          </a:solidFill>
                          <a:effectLst/>
                          <a:latin typeface="+mn-lt"/>
                        </a:rPr>
                        <a:t>2016</a:t>
                      </a:r>
                    </a:p>
                  </a:txBody>
                  <a:tcPr marL="9525" marR="9525" marT="9525" marB="0" anchor="ctr"/>
                </a:tc>
                <a:tc>
                  <a:txBody>
                    <a:bodyPr/>
                    <a:lstStyle/>
                    <a:p>
                      <a:pPr algn="ctr" fontAlgn="b"/>
                      <a:r>
                        <a:rPr lang="cs-CZ" sz="1600" b="0" i="0" u="none" strike="noStrike" dirty="0">
                          <a:solidFill>
                            <a:srgbClr val="000000"/>
                          </a:solidFill>
                          <a:effectLst/>
                          <a:latin typeface="+mn-lt"/>
                        </a:rPr>
                        <a:t>60</a:t>
                      </a:r>
                    </a:p>
                  </a:txBody>
                  <a:tcPr marL="9525" marR="9525" marT="9525" marB="0" anchor="ctr"/>
                </a:tc>
                <a:tc>
                  <a:txBody>
                    <a:bodyPr/>
                    <a:lstStyle/>
                    <a:p>
                      <a:pPr algn="ctr" fontAlgn="b"/>
                      <a:r>
                        <a:rPr lang="cs-CZ" sz="1600" b="0" i="0" u="none" strike="noStrike" dirty="0">
                          <a:solidFill>
                            <a:srgbClr val="000000"/>
                          </a:solidFill>
                          <a:effectLst/>
                          <a:latin typeface="+mn-lt"/>
                        </a:rPr>
                        <a:t>686</a:t>
                      </a:r>
                    </a:p>
                  </a:txBody>
                  <a:tcPr marL="9525" marR="9525" marT="9525" marB="0" anchor="ctr"/>
                </a:tc>
                <a:extLst>
                  <a:ext uri="{0D108BD9-81ED-4DB2-BD59-A6C34878D82A}">
                    <a16:rowId xmlns:a16="http://schemas.microsoft.com/office/drawing/2014/main" val="10007"/>
                  </a:ext>
                </a:extLst>
              </a:tr>
              <a:tr h="385172">
                <a:tc>
                  <a:txBody>
                    <a:bodyPr/>
                    <a:lstStyle/>
                    <a:p>
                      <a:pPr algn="ctr" fontAlgn="b"/>
                      <a:r>
                        <a:rPr lang="cs-CZ" sz="1600" b="1" i="0" u="none" strike="noStrike">
                          <a:solidFill>
                            <a:srgbClr val="000000"/>
                          </a:solidFill>
                          <a:effectLst/>
                          <a:latin typeface="+mn-lt"/>
                        </a:rPr>
                        <a:t>2017</a:t>
                      </a:r>
                    </a:p>
                  </a:txBody>
                  <a:tcPr marL="9525" marR="9525" marT="9525" marB="0" anchor="ctr"/>
                </a:tc>
                <a:tc>
                  <a:txBody>
                    <a:bodyPr/>
                    <a:lstStyle/>
                    <a:p>
                      <a:pPr algn="ctr" fontAlgn="b"/>
                      <a:r>
                        <a:rPr lang="cs-CZ" sz="1600" b="0" i="0" u="none" strike="noStrike" dirty="0">
                          <a:solidFill>
                            <a:srgbClr val="000000"/>
                          </a:solidFill>
                          <a:effectLst/>
                          <a:latin typeface="+mn-lt"/>
                        </a:rPr>
                        <a:t>58</a:t>
                      </a:r>
                    </a:p>
                  </a:txBody>
                  <a:tcPr marL="9525" marR="9525" marT="9525" marB="0" anchor="ctr"/>
                </a:tc>
                <a:tc>
                  <a:txBody>
                    <a:bodyPr/>
                    <a:lstStyle/>
                    <a:p>
                      <a:pPr algn="ctr" fontAlgn="b"/>
                      <a:r>
                        <a:rPr lang="cs-CZ" sz="1600" b="0" i="0" u="none" strike="noStrike" dirty="0">
                          <a:solidFill>
                            <a:srgbClr val="000000"/>
                          </a:solidFill>
                          <a:effectLst/>
                          <a:latin typeface="+mn-lt"/>
                        </a:rPr>
                        <a:t>666</a:t>
                      </a:r>
                    </a:p>
                  </a:txBody>
                  <a:tcPr marL="9525" marR="9525" marT="9525" marB="0" anchor="ctr"/>
                </a:tc>
                <a:extLst>
                  <a:ext uri="{0D108BD9-81ED-4DB2-BD59-A6C34878D82A}">
                    <a16:rowId xmlns:a16="http://schemas.microsoft.com/office/drawing/2014/main" val="10005"/>
                  </a:ext>
                </a:extLst>
              </a:tr>
              <a:tr h="469284">
                <a:tc>
                  <a:txBody>
                    <a:bodyPr/>
                    <a:lstStyle/>
                    <a:p>
                      <a:pPr algn="ctr" fontAlgn="b"/>
                      <a:r>
                        <a:rPr lang="cs-CZ" sz="1600" b="1" i="0" u="none" strike="noStrike">
                          <a:solidFill>
                            <a:srgbClr val="000000"/>
                          </a:solidFill>
                          <a:effectLst/>
                          <a:latin typeface="+mn-lt"/>
                        </a:rPr>
                        <a:t>2018</a:t>
                      </a:r>
                    </a:p>
                  </a:txBody>
                  <a:tcPr marL="9525" marR="9525" marT="9525" marB="0" anchor="ctr"/>
                </a:tc>
                <a:tc>
                  <a:txBody>
                    <a:bodyPr/>
                    <a:lstStyle/>
                    <a:p>
                      <a:pPr algn="ctr" fontAlgn="b"/>
                      <a:r>
                        <a:rPr lang="cs-CZ" sz="1600" b="0" i="0" u="none" strike="noStrike" dirty="0">
                          <a:solidFill>
                            <a:srgbClr val="000000"/>
                          </a:solidFill>
                          <a:effectLst/>
                          <a:latin typeface="+mn-lt"/>
                        </a:rPr>
                        <a:t>57</a:t>
                      </a:r>
                    </a:p>
                  </a:txBody>
                  <a:tcPr marL="9525" marR="9525" marT="9525" marB="0" anchor="ctr"/>
                </a:tc>
                <a:tc>
                  <a:txBody>
                    <a:bodyPr/>
                    <a:lstStyle/>
                    <a:p>
                      <a:pPr algn="ctr" fontAlgn="b"/>
                      <a:r>
                        <a:rPr lang="cs-CZ" sz="1600" b="0" i="0" u="none" strike="noStrike" dirty="0">
                          <a:solidFill>
                            <a:srgbClr val="000000"/>
                          </a:solidFill>
                          <a:effectLst/>
                          <a:latin typeface="+mn-lt"/>
                        </a:rPr>
                        <a:t>636</a:t>
                      </a:r>
                    </a:p>
                  </a:txBody>
                  <a:tcPr marL="9525" marR="9525" marT="9525" marB="0" anchor="ctr"/>
                </a:tc>
                <a:extLst>
                  <a:ext uri="{0D108BD9-81ED-4DB2-BD59-A6C34878D82A}">
                    <a16:rowId xmlns:a16="http://schemas.microsoft.com/office/drawing/2014/main" val="10006"/>
                  </a:ext>
                </a:extLst>
              </a:tr>
              <a:tr h="469284">
                <a:tc>
                  <a:txBody>
                    <a:bodyPr/>
                    <a:lstStyle/>
                    <a:p>
                      <a:pPr algn="ctr" fontAlgn="b"/>
                      <a:r>
                        <a:rPr lang="cs-CZ" sz="1600" b="1" i="0" u="none" strike="noStrike" dirty="0">
                          <a:solidFill>
                            <a:srgbClr val="000000"/>
                          </a:solidFill>
                          <a:effectLst/>
                          <a:latin typeface="+mn-lt"/>
                        </a:rPr>
                        <a:t>2019</a:t>
                      </a:r>
                    </a:p>
                  </a:txBody>
                  <a:tcPr marL="9525" marR="9525" marT="9525" marB="0" anchor="ctr"/>
                </a:tc>
                <a:tc>
                  <a:txBody>
                    <a:bodyPr/>
                    <a:lstStyle/>
                    <a:p>
                      <a:pPr algn="ctr" fontAlgn="b"/>
                      <a:r>
                        <a:rPr lang="cs-CZ" sz="1600" b="0" i="0" u="none" strike="noStrike" dirty="0">
                          <a:solidFill>
                            <a:srgbClr val="000000"/>
                          </a:solidFill>
                          <a:effectLst/>
                          <a:latin typeface="+mn-lt"/>
                        </a:rPr>
                        <a:t>55</a:t>
                      </a:r>
                    </a:p>
                  </a:txBody>
                  <a:tcPr marL="9525" marR="9525" marT="9525" marB="0" anchor="ctr"/>
                </a:tc>
                <a:tc>
                  <a:txBody>
                    <a:bodyPr/>
                    <a:lstStyle/>
                    <a:p>
                      <a:pPr algn="ctr" fontAlgn="b"/>
                      <a:r>
                        <a:rPr lang="cs-CZ" sz="1600" b="0" i="0" u="none" strike="noStrike" dirty="0">
                          <a:solidFill>
                            <a:srgbClr val="000000"/>
                          </a:solidFill>
                          <a:effectLst/>
                          <a:latin typeface="+mn-lt"/>
                        </a:rPr>
                        <a:t>612</a:t>
                      </a:r>
                    </a:p>
                  </a:txBody>
                  <a:tcPr marL="9525" marR="9525" marT="9525" marB="0" anchor="ctr"/>
                </a:tc>
                <a:extLst>
                  <a:ext uri="{0D108BD9-81ED-4DB2-BD59-A6C34878D82A}">
                    <a16:rowId xmlns:a16="http://schemas.microsoft.com/office/drawing/2014/main" val="3012822037"/>
                  </a:ext>
                </a:extLst>
              </a:tr>
              <a:tr h="469284">
                <a:tc>
                  <a:txBody>
                    <a:bodyPr/>
                    <a:lstStyle/>
                    <a:p>
                      <a:pPr algn="ctr" fontAlgn="b"/>
                      <a:r>
                        <a:rPr lang="cs-CZ" sz="1600" b="1" i="0" u="none" strike="noStrike" dirty="0">
                          <a:solidFill>
                            <a:srgbClr val="000000"/>
                          </a:solidFill>
                          <a:effectLst/>
                          <a:latin typeface="+mn-lt"/>
                        </a:rPr>
                        <a:t>2020</a:t>
                      </a:r>
                    </a:p>
                  </a:txBody>
                  <a:tcPr marL="9525" marR="9525" marT="9525" marB="0" anchor="ctr"/>
                </a:tc>
                <a:tc>
                  <a:txBody>
                    <a:bodyPr/>
                    <a:lstStyle/>
                    <a:p>
                      <a:pPr algn="ctr" fontAlgn="b"/>
                      <a:r>
                        <a:rPr lang="cs-CZ" sz="1600" b="0" i="0" u="none" strike="noStrike" dirty="0">
                          <a:solidFill>
                            <a:srgbClr val="000000"/>
                          </a:solidFill>
                          <a:effectLst/>
                          <a:latin typeface="+mn-lt"/>
                        </a:rPr>
                        <a:t>47</a:t>
                      </a:r>
                    </a:p>
                  </a:txBody>
                  <a:tcPr marL="9525" marR="9525" marT="9525" marB="0" anchor="ctr"/>
                </a:tc>
                <a:tc>
                  <a:txBody>
                    <a:bodyPr/>
                    <a:lstStyle/>
                    <a:p>
                      <a:pPr algn="ctr" fontAlgn="b"/>
                      <a:r>
                        <a:rPr lang="cs-CZ" sz="1600" b="0" i="0" u="none" strike="noStrike" dirty="0">
                          <a:solidFill>
                            <a:srgbClr val="000000"/>
                          </a:solidFill>
                          <a:effectLst/>
                          <a:latin typeface="+mn-lt"/>
                        </a:rPr>
                        <a:t>559</a:t>
                      </a:r>
                    </a:p>
                  </a:txBody>
                  <a:tcPr marL="9525" marR="9525" marT="9525" marB="0" anchor="ctr"/>
                </a:tc>
                <a:extLst>
                  <a:ext uri="{0D108BD9-81ED-4DB2-BD59-A6C34878D82A}">
                    <a16:rowId xmlns:a16="http://schemas.microsoft.com/office/drawing/2014/main" val="3812311717"/>
                  </a:ext>
                </a:extLst>
              </a:tr>
              <a:tr h="469284">
                <a:tc>
                  <a:txBody>
                    <a:bodyPr/>
                    <a:lstStyle/>
                    <a:p>
                      <a:pPr algn="ctr" fontAlgn="b"/>
                      <a:r>
                        <a:rPr lang="cs-CZ" sz="1600" b="1" i="0" u="none" strike="noStrike" dirty="0">
                          <a:solidFill>
                            <a:srgbClr val="000000"/>
                          </a:solidFill>
                          <a:effectLst/>
                          <a:latin typeface="+mn-lt"/>
                        </a:rPr>
                        <a:t>2021</a:t>
                      </a:r>
                    </a:p>
                  </a:txBody>
                  <a:tcPr marL="9525" marR="9525" marT="9525" marB="0" anchor="ctr"/>
                </a:tc>
                <a:tc>
                  <a:txBody>
                    <a:bodyPr/>
                    <a:lstStyle/>
                    <a:p>
                      <a:pPr algn="ctr" fontAlgn="b"/>
                      <a:r>
                        <a:rPr lang="cs-CZ" sz="1600" b="0" i="0" u="none" strike="noStrike" dirty="0">
                          <a:solidFill>
                            <a:srgbClr val="000000"/>
                          </a:solidFill>
                          <a:effectLst/>
                          <a:latin typeface="+mn-lt"/>
                        </a:rPr>
                        <a:t>22</a:t>
                      </a:r>
                    </a:p>
                  </a:txBody>
                  <a:tcPr marL="9525" marR="9525" marT="9525" marB="0" anchor="ctr"/>
                </a:tc>
                <a:tc>
                  <a:txBody>
                    <a:bodyPr/>
                    <a:lstStyle/>
                    <a:p>
                      <a:pPr algn="ctr" fontAlgn="b"/>
                      <a:r>
                        <a:rPr lang="cs-CZ" sz="1600" b="0" i="0" u="none" strike="noStrike" dirty="0">
                          <a:solidFill>
                            <a:srgbClr val="000000"/>
                          </a:solidFill>
                          <a:effectLst/>
                          <a:latin typeface="+mn-lt"/>
                        </a:rPr>
                        <a:t>380</a:t>
                      </a:r>
                    </a:p>
                  </a:txBody>
                  <a:tcPr marL="9525" marR="9525" marT="9525" marB="0" anchor="ctr"/>
                </a:tc>
                <a:extLst>
                  <a:ext uri="{0D108BD9-81ED-4DB2-BD59-A6C34878D82A}">
                    <a16:rowId xmlns:a16="http://schemas.microsoft.com/office/drawing/2014/main" val="1628671736"/>
                  </a:ext>
                </a:extLst>
              </a:tr>
            </a:tbl>
          </a:graphicData>
        </a:graphic>
      </p:graphicFrame>
      <p:sp>
        <p:nvSpPr>
          <p:cNvPr id="3" name="Obdélník 2"/>
          <p:cNvSpPr/>
          <p:nvPr/>
        </p:nvSpPr>
        <p:spPr>
          <a:xfrm>
            <a:off x="710360" y="444116"/>
            <a:ext cx="7625038" cy="707886"/>
          </a:xfrm>
          <a:prstGeom prst="rect">
            <a:avLst/>
          </a:prstGeom>
        </p:spPr>
        <p:txBody>
          <a:bodyPr wrap="square">
            <a:spAutoFit/>
          </a:bodyPr>
          <a:lstStyle/>
          <a:p>
            <a:pPr lvl="0"/>
            <a:r>
              <a:rPr lang="cs-CZ" sz="2000" b="1" dirty="0"/>
              <a:t>Stav založení výkazu majetku a závazků za r. 2016, 2017, 2018, 2019, 2020 a 2021 do Sbírky listiny:</a:t>
            </a:r>
          </a:p>
        </p:txBody>
      </p:sp>
      <p:sp>
        <p:nvSpPr>
          <p:cNvPr id="4" name="TextovéPole 3"/>
          <p:cNvSpPr txBox="1"/>
          <p:nvPr/>
        </p:nvSpPr>
        <p:spPr>
          <a:xfrm>
            <a:off x="710360" y="5459240"/>
            <a:ext cx="7625038" cy="646331"/>
          </a:xfrm>
          <a:prstGeom prst="rect">
            <a:avLst/>
          </a:prstGeom>
          <a:noFill/>
        </p:spPr>
        <p:txBody>
          <a:bodyPr wrap="square" rtlCol="0">
            <a:spAutoFit/>
          </a:bodyPr>
          <a:lstStyle/>
          <a:p>
            <a:r>
              <a:rPr lang="cs-CZ" b="1" dirty="0"/>
              <a:t>Výkazy zasílejte podepsané 2 funkcionáři s razítkem elektronicky na e-mail: svobodova@vcelarstvi.cz</a:t>
            </a:r>
          </a:p>
        </p:txBody>
      </p:sp>
    </p:spTree>
    <p:extLst>
      <p:ext uri="{BB962C8B-B14F-4D97-AF65-F5344CB8AC3E}">
        <p14:creationId xmlns:p14="http://schemas.microsoft.com/office/powerpoint/2010/main" val="40789304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782353" y="164146"/>
          <a:ext cx="7888570" cy="9541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Obrázek 1"/>
          <p:cNvPicPr>
            <a:picLocks noChangeAspect="1"/>
          </p:cNvPicPr>
          <p:nvPr/>
        </p:nvPicPr>
        <p:blipFill>
          <a:blip r:embed="rId7"/>
          <a:stretch>
            <a:fillRect/>
          </a:stretch>
        </p:blipFill>
        <p:spPr>
          <a:xfrm>
            <a:off x="782353" y="2659201"/>
            <a:ext cx="8046472" cy="2212058"/>
          </a:xfrm>
          <a:prstGeom prst="rect">
            <a:avLst/>
          </a:prstGeom>
        </p:spPr>
      </p:pic>
      <p:pic>
        <p:nvPicPr>
          <p:cNvPr id="9" name="Obrázek 8">
            <a:extLst>
              <a:ext uri="{FF2B5EF4-FFF2-40B4-BE49-F238E27FC236}">
                <a16:creationId xmlns:a16="http://schemas.microsoft.com/office/drawing/2014/main" id="{0B6CEBDD-2F7B-45CA-B82A-6E659438A72C}"/>
              </a:ext>
            </a:extLst>
          </p:cNvPr>
          <p:cNvPicPr>
            <a:picLocks noChangeAspect="1"/>
          </p:cNvPicPr>
          <p:nvPr/>
        </p:nvPicPr>
        <p:blipFill>
          <a:blip r:embed="rId8"/>
          <a:stretch>
            <a:fillRect/>
          </a:stretch>
        </p:blipFill>
        <p:spPr>
          <a:xfrm rot="5227252">
            <a:off x="3229550" y="2913505"/>
            <a:ext cx="438950" cy="457240"/>
          </a:xfrm>
          <a:prstGeom prst="rect">
            <a:avLst/>
          </a:prstGeom>
        </p:spPr>
      </p:pic>
      <p:pic>
        <p:nvPicPr>
          <p:cNvPr id="10" name="Obrázek 9">
            <a:extLst>
              <a:ext uri="{FF2B5EF4-FFF2-40B4-BE49-F238E27FC236}">
                <a16:creationId xmlns:a16="http://schemas.microsoft.com/office/drawing/2014/main" id="{0B6CEBDD-2F7B-45CA-B82A-6E659438A72C}"/>
              </a:ext>
            </a:extLst>
          </p:cNvPr>
          <p:cNvPicPr>
            <a:picLocks noChangeAspect="1"/>
          </p:cNvPicPr>
          <p:nvPr/>
        </p:nvPicPr>
        <p:blipFill>
          <a:blip r:embed="rId8"/>
          <a:stretch>
            <a:fillRect/>
          </a:stretch>
        </p:blipFill>
        <p:spPr>
          <a:xfrm rot="5227252">
            <a:off x="7945637" y="4005243"/>
            <a:ext cx="438950" cy="457240"/>
          </a:xfrm>
          <a:prstGeom prst="rect">
            <a:avLst/>
          </a:prstGeom>
        </p:spPr>
      </p:pic>
      <p:pic>
        <p:nvPicPr>
          <p:cNvPr id="11" name="Obrázek 10">
            <a:extLst>
              <a:ext uri="{FF2B5EF4-FFF2-40B4-BE49-F238E27FC236}">
                <a16:creationId xmlns:a16="http://schemas.microsoft.com/office/drawing/2014/main" id="{0B6CEBDD-2F7B-45CA-B82A-6E659438A72C}"/>
              </a:ext>
            </a:extLst>
          </p:cNvPr>
          <p:cNvPicPr>
            <a:picLocks noChangeAspect="1"/>
          </p:cNvPicPr>
          <p:nvPr/>
        </p:nvPicPr>
        <p:blipFill>
          <a:blip r:embed="rId8"/>
          <a:stretch>
            <a:fillRect/>
          </a:stretch>
        </p:blipFill>
        <p:spPr>
          <a:xfrm rot="5227252">
            <a:off x="1223411" y="4466607"/>
            <a:ext cx="438950" cy="457240"/>
          </a:xfrm>
          <a:prstGeom prst="rect">
            <a:avLst/>
          </a:prstGeom>
        </p:spPr>
      </p:pic>
    </p:spTree>
    <p:extLst>
      <p:ext uri="{BB962C8B-B14F-4D97-AF65-F5344CB8AC3E}">
        <p14:creationId xmlns:p14="http://schemas.microsoft.com/office/powerpoint/2010/main" val="39170004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57FBCA85-B493-4B0A-9FEA-137A3260C9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206" y="857250"/>
            <a:ext cx="8146473" cy="5452070"/>
          </a:xfrm>
          <a:prstGeom prst="rect">
            <a:avLst/>
          </a:prstGeom>
        </p:spPr>
      </p:pic>
      <p:pic>
        <p:nvPicPr>
          <p:cNvPr id="4" name="Obrázek 3">
            <a:extLst>
              <a:ext uri="{FF2B5EF4-FFF2-40B4-BE49-F238E27FC236}">
                <a16:creationId xmlns:a16="http://schemas.microsoft.com/office/drawing/2014/main" id="{B0973AF6-196A-4B35-8919-D3675E76DF62}"/>
              </a:ext>
            </a:extLst>
          </p:cNvPr>
          <p:cNvPicPr>
            <a:picLocks noChangeAspect="1"/>
          </p:cNvPicPr>
          <p:nvPr/>
        </p:nvPicPr>
        <p:blipFill>
          <a:blip r:embed="rId3"/>
          <a:stretch>
            <a:fillRect/>
          </a:stretch>
        </p:blipFill>
        <p:spPr>
          <a:xfrm>
            <a:off x="1088085" y="5414526"/>
            <a:ext cx="438950" cy="457240"/>
          </a:xfrm>
          <a:prstGeom prst="rect">
            <a:avLst/>
          </a:prstGeom>
        </p:spPr>
      </p:pic>
    </p:spTree>
    <p:extLst>
      <p:ext uri="{BB962C8B-B14F-4D97-AF65-F5344CB8AC3E}">
        <p14:creationId xmlns:p14="http://schemas.microsoft.com/office/powerpoint/2010/main" val="21047667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3859" y="725852"/>
            <a:ext cx="7886700" cy="507329"/>
          </a:xfrm>
        </p:spPr>
        <p:txBody>
          <a:bodyPr>
            <a:noAutofit/>
          </a:bodyPr>
          <a:lstStyle/>
          <a:p>
            <a:r>
              <a:rPr lang="cs-CZ" sz="2800" dirty="0">
                <a:latin typeface="+mn-lt"/>
              </a:rPr>
              <a:t>!!! Ke zveřejnění ve Sbírce listin se zasílá výkaz, který se generuje přes tlačítko „Přehled“ !!!</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6646" y="1702966"/>
            <a:ext cx="8381126" cy="3503352"/>
          </a:xfrm>
        </p:spPr>
      </p:pic>
    </p:spTree>
    <p:extLst>
      <p:ext uri="{BB962C8B-B14F-4D97-AF65-F5344CB8AC3E}">
        <p14:creationId xmlns:p14="http://schemas.microsoft.com/office/powerpoint/2010/main" val="24535457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392543446"/>
              </p:ext>
            </p:extLst>
          </p:nvPr>
        </p:nvGraphicFramePr>
        <p:xfrm>
          <a:off x="628650" y="365126"/>
          <a:ext cx="7886700" cy="11462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Zástupný symbol pro obsah 3"/>
          <p:cNvGraphicFramePr>
            <a:graphicFrameLocks noGrp="1"/>
          </p:cNvGraphicFramePr>
          <p:nvPr>
            <p:ph idx="1"/>
            <p:extLst>
              <p:ext uri="{D42A27DB-BD31-4B8C-83A1-F6EECF244321}">
                <p14:modId xmlns:p14="http://schemas.microsoft.com/office/powerpoint/2010/main" val="1175323374"/>
              </p:ext>
            </p:extLst>
          </p:nvPr>
        </p:nvGraphicFramePr>
        <p:xfrm>
          <a:off x="457200" y="1813596"/>
          <a:ext cx="8229600" cy="398117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7092229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Zástupný symbol pro obsah 1"/>
          <p:cNvGraphicFramePr>
            <a:graphicFrameLocks noGrp="1"/>
          </p:cNvGraphicFramePr>
          <p:nvPr>
            <p:ph idx="1"/>
            <p:extLst>
              <p:ext uri="{D42A27DB-BD31-4B8C-83A1-F6EECF244321}">
                <p14:modId xmlns:p14="http://schemas.microsoft.com/office/powerpoint/2010/main" val="3571626645"/>
              </p:ext>
            </p:extLst>
          </p:nvPr>
        </p:nvGraphicFramePr>
        <p:xfrm>
          <a:off x="784860" y="449580"/>
          <a:ext cx="7739464" cy="53016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7231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205682170"/>
              </p:ext>
            </p:extLst>
          </p:nvPr>
        </p:nvGraphicFramePr>
        <p:xfrm>
          <a:off x="628650" y="365126"/>
          <a:ext cx="7886700" cy="11462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Zástupný symbol pro obsah 1">
            <a:extLst>
              <a:ext uri="{FF2B5EF4-FFF2-40B4-BE49-F238E27FC236}">
                <a16:creationId xmlns:a16="http://schemas.microsoft.com/office/drawing/2014/main" id="{1455367C-52BF-43FE-B1A6-7E862CC5456D}"/>
              </a:ext>
            </a:extLst>
          </p:cNvPr>
          <p:cNvGraphicFramePr>
            <a:graphicFrameLocks noGrp="1"/>
          </p:cNvGraphicFramePr>
          <p:nvPr>
            <p:ph idx="1"/>
            <p:extLst>
              <p:ext uri="{D42A27DB-BD31-4B8C-83A1-F6EECF244321}">
                <p14:modId xmlns:p14="http://schemas.microsoft.com/office/powerpoint/2010/main" val="1581229607"/>
              </p:ext>
            </p:extLst>
          </p:nvPr>
        </p:nvGraphicFramePr>
        <p:xfrm>
          <a:off x="1138844" y="1511405"/>
          <a:ext cx="6857843" cy="4356550"/>
        </p:xfrm>
        <a:graphic>
          <a:graphicData uri="http://schemas.openxmlformats.org/drawingml/2006/table">
            <a:tbl>
              <a:tblPr>
                <a:tableStyleId>{5C22544A-7EE6-4342-B048-85BDC9FD1C3A}</a:tableStyleId>
              </a:tblPr>
              <a:tblGrid>
                <a:gridCol w="5660709">
                  <a:extLst>
                    <a:ext uri="{9D8B030D-6E8A-4147-A177-3AD203B41FA5}">
                      <a16:colId xmlns:a16="http://schemas.microsoft.com/office/drawing/2014/main" val="1590778228"/>
                    </a:ext>
                  </a:extLst>
                </a:gridCol>
                <a:gridCol w="1197134">
                  <a:extLst>
                    <a:ext uri="{9D8B030D-6E8A-4147-A177-3AD203B41FA5}">
                      <a16:colId xmlns:a16="http://schemas.microsoft.com/office/drawing/2014/main" val="2917900787"/>
                    </a:ext>
                  </a:extLst>
                </a:gridCol>
              </a:tblGrid>
              <a:tr h="457120">
                <a:tc>
                  <a:txBody>
                    <a:bodyPr/>
                    <a:lstStyle/>
                    <a:p>
                      <a:pPr>
                        <a:lnSpc>
                          <a:spcPct val="107000"/>
                        </a:lnSpc>
                        <a:spcAft>
                          <a:spcPts val="0"/>
                        </a:spcAft>
                      </a:pPr>
                      <a:r>
                        <a:rPr lang="cs-CZ" sz="1400" b="1" kern="1200" dirty="0">
                          <a:effectLst/>
                        </a:rPr>
                        <a:t>Opatření/ rok</a:t>
                      </a:r>
                      <a:endParaRPr lang="cs-CZ" sz="1400" b="1" dirty="0">
                        <a:effectLst/>
                      </a:endParaRPr>
                    </a:p>
                    <a:p>
                      <a:pPr>
                        <a:lnSpc>
                          <a:spcPct val="107000"/>
                        </a:lnSpc>
                        <a:spcAft>
                          <a:spcPts val="0"/>
                        </a:spcAft>
                      </a:pPr>
                      <a:r>
                        <a:rPr lang="cs-CZ" sz="1400" kern="1200" dirty="0">
                          <a:effectLst/>
                        </a:rPr>
                        <a:t> </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660" marR="33660" marT="33660" marB="33660">
                    <a:solidFill>
                      <a:schemeClr val="accent1"/>
                    </a:solidFill>
                  </a:tcPr>
                </a:tc>
                <a:tc>
                  <a:txBody>
                    <a:bodyPr/>
                    <a:lstStyle/>
                    <a:p>
                      <a:pPr algn="ctr">
                        <a:lnSpc>
                          <a:spcPct val="107000"/>
                        </a:lnSpc>
                        <a:spcAft>
                          <a:spcPts val="0"/>
                        </a:spcAft>
                      </a:pPr>
                      <a:r>
                        <a:rPr lang="cs-CZ" sz="1400" b="1" kern="1200" dirty="0">
                          <a:effectLst/>
                        </a:rPr>
                        <a:t>2021 *)</a:t>
                      </a:r>
                      <a:endParaRPr lang="cs-CZ"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solidFill>
                  </a:tcPr>
                </a:tc>
                <a:extLst>
                  <a:ext uri="{0D108BD9-81ED-4DB2-BD59-A6C34878D82A}">
                    <a16:rowId xmlns:a16="http://schemas.microsoft.com/office/drawing/2014/main" val="2723783872"/>
                  </a:ext>
                </a:extLst>
              </a:tr>
              <a:tr h="416022">
                <a:tc>
                  <a:txBody>
                    <a:bodyPr/>
                    <a:lstStyle/>
                    <a:p>
                      <a:pPr>
                        <a:lnSpc>
                          <a:spcPct val="107000"/>
                        </a:lnSpc>
                        <a:spcAft>
                          <a:spcPts val="0"/>
                        </a:spcAft>
                      </a:pPr>
                      <a:r>
                        <a:rPr lang="cs-CZ" sz="1400" kern="1200" dirty="0">
                          <a:effectLst/>
                        </a:rPr>
                        <a:t>Technická pomoc – nová zařízení (tis. Kč)</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660" marR="33660" marT="33660" marB="33660">
                    <a:solidFill>
                      <a:schemeClr val="accent6">
                        <a:lumMod val="20000"/>
                        <a:lumOff val="80000"/>
                      </a:schemeClr>
                    </a:solidFill>
                  </a:tcPr>
                </a:tc>
                <a:tc>
                  <a:txBody>
                    <a:bodyPr/>
                    <a:lstStyle/>
                    <a:p>
                      <a:pPr algn="r">
                        <a:lnSpc>
                          <a:spcPct val="107000"/>
                        </a:lnSpc>
                        <a:spcAft>
                          <a:spcPts val="0"/>
                        </a:spcAft>
                      </a:pPr>
                      <a:r>
                        <a:rPr lang="cs-CZ" sz="1400" kern="1200" dirty="0">
                          <a:effectLst/>
                        </a:rPr>
                        <a:t>34 171</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6">
                        <a:lumMod val="20000"/>
                        <a:lumOff val="80000"/>
                      </a:schemeClr>
                    </a:solidFill>
                  </a:tcPr>
                </a:tc>
                <a:extLst>
                  <a:ext uri="{0D108BD9-81ED-4DB2-BD59-A6C34878D82A}">
                    <a16:rowId xmlns:a16="http://schemas.microsoft.com/office/drawing/2014/main" val="1675061615"/>
                  </a:ext>
                </a:extLst>
              </a:tr>
              <a:tr h="416022">
                <a:tc>
                  <a:txBody>
                    <a:bodyPr/>
                    <a:lstStyle/>
                    <a:p>
                      <a:pPr>
                        <a:lnSpc>
                          <a:spcPct val="107000"/>
                        </a:lnSpc>
                        <a:spcAft>
                          <a:spcPts val="0"/>
                        </a:spcAft>
                      </a:pPr>
                      <a:r>
                        <a:rPr lang="cs-CZ" sz="1400" kern="1200" dirty="0">
                          <a:effectLst/>
                        </a:rPr>
                        <a:t>Technická pomoc – propagace (tis. Kč)</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660" marR="33660" marT="33660" marB="33660"/>
                </a:tc>
                <a:tc>
                  <a:txBody>
                    <a:bodyPr/>
                    <a:lstStyle/>
                    <a:p>
                      <a:pPr algn="r">
                        <a:lnSpc>
                          <a:spcPct val="107000"/>
                        </a:lnSpc>
                        <a:spcAft>
                          <a:spcPts val="0"/>
                        </a:spcAft>
                      </a:pPr>
                      <a:r>
                        <a:rPr lang="cs-CZ" sz="1400" kern="1200" dirty="0">
                          <a:effectLst/>
                        </a:rPr>
                        <a:t>644</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570143043"/>
                  </a:ext>
                </a:extLst>
              </a:tr>
              <a:tr h="457120">
                <a:tc>
                  <a:txBody>
                    <a:bodyPr/>
                    <a:lstStyle/>
                    <a:p>
                      <a:pPr>
                        <a:lnSpc>
                          <a:spcPct val="107000"/>
                        </a:lnSpc>
                        <a:spcAft>
                          <a:spcPts val="0"/>
                        </a:spcAft>
                      </a:pPr>
                      <a:r>
                        <a:rPr lang="cs-CZ" sz="1400" kern="1200" dirty="0">
                          <a:effectLst/>
                        </a:rPr>
                        <a:t>Boj proti </a:t>
                      </a:r>
                      <a:r>
                        <a:rPr lang="cs-CZ" sz="1400" kern="1200" dirty="0" err="1">
                          <a:effectLst/>
                        </a:rPr>
                        <a:t>varroáze</a:t>
                      </a:r>
                      <a:r>
                        <a:rPr lang="cs-CZ" sz="1400" kern="1200" dirty="0">
                          <a:effectLst/>
                        </a:rPr>
                        <a:t> (tis. Kč)</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660" marR="33660" marT="33660" marB="33660">
                    <a:solidFill>
                      <a:schemeClr val="accent6">
                        <a:lumMod val="20000"/>
                        <a:lumOff val="80000"/>
                      </a:schemeClr>
                    </a:solidFill>
                  </a:tcPr>
                </a:tc>
                <a:tc>
                  <a:txBody>
                    <a:bodyPr/>
                    <a:lstStyle/>
                    <a:p>
                      <a:pPr algn="r">
                        <a:lnSpc>
                          <a:spcPct val="107000"/>
                        </a:lnSpc>
                        <a:spcAft>
                          <a:spcPts val="0"/>
                        </a:spcAft>
                      </a:pPr>
                      <a:r>
                        <a:rPr lang="cs-CZ" sz="1400" kern="1200" dirty="0">
                          <a:effectLst/>
                        </a:rPr>
                        <a:t>13 808</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6">
                        <a:lumMod val="20000"/>
                        <a:lumOff val="80000"/>
                      </a:schemeClr>
                    </a:solidFill>
                  </a:tcPr>
                </a:tc>
                <a:extLst>
                  <a:ext uri="{0D108BD9-81ED-4DB2-BD59-A6C34878D82A}">
                    <a16:rowId xmlns:a16="http://schemas.microsoft.com/office/drawing/2014/main" val="1924704909"/>
                  </a:ext>
                </a:extLst>
              </a:tr>
              <a:tr h="416022">
                <a:tc>
                  <a:txBody>
                    <a:bodyPr/>
                    <a:lstStyle/>
                    <a:p>
                      <a:pPr>
                        <a:lnSpc>
                          <a:spcPct val="107000"/>
                        </a:lnSpc>
                        <a:spcAft>
                          <a:spcPts val="0"/>
                        </a:spcAft>
                      </a:pPr>
                      <a:r>
                        <a:rPr lang="cs-CZ" sz="1400" kern="1200">
                          <a:effectLst/>
                        </a:rPr>
                        <a:t>Racionalizace kočování (tis. Kč)</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33660" marR="33660" marT="33660" marB="33660"/>
                </a:tc>
                <a:tc>
                  <a:txBody>
                    <a:bodyPr/>
                    <a:lstStyle/>
                    <a:p>
                      <a:pPr algn="r">
                        <a:lnSpc>
                          <a:spcPct val="107000"/>
                        </a:lnSpc>
                        <a:spcAft>
                          <a:spcPts val="0"/>
                        </a:spcAft>
                      </a:pPr>
                      <a:r>
                        <a:rPr lang="cs-CZ" sz="1400" kern="1200" dirty="0">
                          <a:effectLst/>
                        </a:rPr>
                        <a:t>2 407</a:t>
                      </a:r>
                      <a:endParaRPr lang="cs-CZ" sz="1400" dirty="0">
                        <a:effectLst/>
                      </a:endParaRPr>
                    </a:p>
                    <a:p>
                      <a:pPr algn="r">
                        <a:lnSpc>
                          <a:spcPct val="107000"/>
                        </a:lnSpc>
                        <a:spcAft>
                          <a:spcPts val="0"/>
                        </a:spcAft>
                      </a:pPr>
                      <a:r>
                        <a:rPr lang="cs-CZ" sz="1400" kern="1200" dirty="0">
                          <a:effectLst/>
                        </a:rPr>
                        <a:t> </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021312803"/>
                  </a:ext>
                </a:extLst>
              </a:tr>
              <a:tr h="416022">
                <a:tc>
                  <a:txBody>
                    <a:bodyPr/>
                    <a:lstStyle/>
                    <a:p>
                      <a:pPr>
                        <a:lnSpc>
                          <a:spcPct val="107000"/>
                        </a:lnSpc>
                        <a:spcAft>
                          <a:spcPts val="0"/>
                        </a:spcAft>
                      </a:pPr>
                      <a:r>
                        <a:rPr lang="cs-CZ" sz="1400" kern="1200" dirty="0">
                          <a:effectLst/>
                        </a:rPr>
                        <a:t>Rozbory medu (tis. Kč)</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660" marR="33660" marT="33660" marB="33660">
                    <a:solidFill>
                      <a:schemeClr val="accent6">
                        <a:lumMod val="20000"/>
                        <a:lumOff val="80000"/>
                      </a:schemeClr>
                    </a:solidFill>
                  </a:tcPr>
                </a:tc>
                <a:tc>
                  <a:txBody>
                    <a:bodyPr/>
                    <a:lstStyle/>
                    <a:p>
                      <a:pPr algn="r">
                        <a:lnSpc>
                          <a:spcPct val="107000"/>
                        </a:lnSpc>
                        <a:spcAft>
                          <a:spcPts val="0"/>
                        </a:spcAft>
                      </a:pPr>
                      <a:r>
                        <a:rPr lang="cs-CZ" sz="1400" kern="1200" dirty="0">
                          <a:effectLst/>
                        </a:rPr>
                        <a:t>263</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6">
                        <a:lumMod val="20000"/>
                        <a:lumOff val="80000"/>
                      </a:schemeClr>
                    </a:solidFill>
                  </a:tcPr>
                </a:tc>
                <a:extLst>
                  <a:ext uri="{0D108BD9-81ED-4DB2-BD59-A6C34878D82A}">
                    <a16:rowId xmlns:a16="http://schemas.microsoft.com/office/drawing/2014/main" val="826676591"/>
                  </a:ext>
                </a:extLst>
              </a:tr>
              <a:tr h="416022">
                <a:tc>
                  <a:txBody>
                    <a:bodyPr/>
                    <a:lstStyle/>
                    <a:p>
                      <a:pPr>
                        <a:lnSpc>
                          <a:spcPct val="107000"/>
                        </a:lnSpc>
                        <a:spcAft>
                          <a:spcPts val="0"/>
                        </a:spcAft>
                      </a:pPr>
                      <a:r>
                        <a:rPr lang="cs-CZ" sz="1400" kern="1200" dirty="0">
                          <a:effectLst/>
                        </a:rPr>
                        <a:t>Obnova včelstev (tis. Kč)</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660" marR="33660" marT="33660" marB="33660"/>
                </a:tc>
                <a:tc>
                  <a:txBody>
                    <a:bodyPr/>
                    <a:lstStyle/>
                    <a:p>
                      <a:pPr algn="r">
                        <a:lnSpc>
                          <a:spcPct val="107000"/>
                        </a:lnSpc>
                        <a:spcAft>
                          <a:spcPts val="0"/>
                        </a:spcAft>
                      </a:pPr>
                      <a:r>
                        <a:rPr lang="cs-CZ" sz="1400" kern="1200" dirty="0">
                          <a:effectLst/>
                        </a:rPr>
                        <a:t>4 643</a:t>
                      </a:r>
                      <a:endParaRPr lang="cs-CZ" sz="1400" dirty="0">
                        <a:effectLst/>
                      </a:endParaRPr>
                    </a:p>
                    <a:p>
                      <a:pPr algn="r">
                        <a:lnSpc>
                          <a:spcPct val="107000"/>
                        </a:lnSpc>
                        <a:spcAft>
                          <a:spcPts val="0"/>
                        </a:spcAft>
                      </a:pPr>
                      <a:r>
                        <a:rPr lang="cs-CZ" sz="1400" kern="1200" dirty="0">
                          <a:effectLst/>
                        </a:rPr>
                        <a:t> </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611521839"/>
                  </a:ext>
                </a:extLst>
              </a:tr>
              <a:tr h="416022">
                <a:tc>
                  <a:txBody>
                    <a:bodyPr/>
                    <a:lstStyle/>
                    <a:p>
                      <a:pPr>
                        <a:lnSpc>
                          <a:spcPct val="107000"/>
                        </a:lnSpc>
                        <a:spcAft>
                          <a:spcPts val="0"/>
                        </a:spcAft>
                      </a:pPr>
                      <a:r>
                        <a:rPr lang="cs-CZ" sz="1400" kern="1200">
                          <a:effectLst/>
                        </a:rPr>
                        <a:t>Celkové čerpání (tis. Kč) *)</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33660" marR="33660" marT="33660" marB="33660">
                    <a:solidFill>
                      <a:schemeClr val="accent6">
                        <a:lumMod val="20000"/>
                        <a:lumOff val="80000"/>
                      </a:schemeClr>
                    </a:solidFill>
                  </a:tcPr>
                </a:tc>
                <a:tc>
                  <a:txBody>
                    <a:bodyPr/>
                    <a:lstStyle/>
                    <a:p>
                      <a:pPr algn="r">
                        <a:lnSpc>
                          <a:spcPct val="107000"/>
                        </a:lnSpc>
                        <a:spcAft>
                          <a:spcPts val="0"/>
                        </a:spcAft>
                      </a:pPr>
                      <a:r>
                        <a:rPr lang="cs-CZ" sz="1400" kern="1200" dirty="0">
                          <a:effectLst/>
                        </a:rPr>
                        <a:t>55 936</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6">
                        <a:lumMod val="20000"/>
                        <a:lumOff val="80000"/>
                      </a:schemeClr>
                    </a:solidFill>
                  </a:tcPr>
                </a:tc>
                <a:extLst>
                  <a:ext uri="{0D108BD9-81ED-4DB2-BD59-A6C34878D82A}">
                    <a16:rowId xmlns:a16="http://schemas.microsoft.com/office/drawing/2014/main" val="3536087519"/>
                  </a:ext>
                </a:extLst>
              </a:tr>
              <a:tr h="416022">
                <a:tc>
                  <a:txBody>
                    <a:bodyPr/>
                    <a:lstStyle/>
                    <a:p>
                      <a:pPr>
                        <a:lnSpc>
                          <a:spcPct val="107000"/>
                        </a:lnSpc>
                        <a:spcAft>
                          <a:spcPts val="0"/>
                        </a:spcAft>
                      </a:pPr>
                      <a:r>
                        <a:rPr lang="cs-CZ" sz="1400" b="1" kern="1200">
                          <a:effectLst/>
                        </a:rPr>
                        <a:t>Celková výše dotačních finančních prostředků  (tis. Kč)</a:t>
                      </a:r>
                      <a:endParaRPr lang="cs-CZ" sz="1400" b="1">
                        <a:effectLst/>
                        <a:latin typeface="Calibri" panose="020F0502020204030204" pitchFamily="34" charset="0"/>
                        <a:ea typeface="Calibri" panose="020F0502020204030204" pitchFamily="34" charset="0"/>
                        <a:cs typeface="Times New Roman" panose="02020603050405020304" pitchFamily="18" charset="0"/>
                      </a:endParaRPr>
                    </a:p>
                  </a:txBody>
                  <a:tcPr marL="33660" marR="33660" marT="33660" marB="33660">
                    <a:solidFill>
                      <a:schemeClr val="accent1"/>
                    </a:solidFill>
                  </a:tcPr>
                </a:tc>
                <a:tc>
                  <a:txBody>
                    <a:bodyPr/>
                    <a:lstStyle/>
                    <a:p>
                      <a:pPr algn="r">
                        <a:lnSpc>
                          <a:spcPct val="107000"/>
                        </a:lnSpc>
                        <a:spcAft>
                          <a:spcPts val="0"/>
                        </a:spcAft>
                      </a:pPr>
                      <a:r>
                        <a:rPr lang="cs-CZ" sz="1400" b="1" dirty="0">
                          <a:effectLst/>
                          <a:latin typeface="Calibri" panose="020F0502020204030204" pitchFamily="34" charset="0"/>
                          <a:ea typeface="Calibri" panose="020F0502020204030204" pitchFamily="34" charset="0"/>
                          <a:cs typeface="Times New Roman" panose="02020603050405020304" pitchFamily="18" charset="0"/>
                        </a:rPr>
                        <a:t>66 319</a:t>
                      </a:r>
                    </a:p>
                  </a:txBody>
                  <a:tcPr marL="0" marR="0" marT="0" marB="0">
                    <a:solidFill>
                      <a:schemeClr val="accent1"/>
                    </a:solidFill>
                  </a:tcPr>
                </a:tc>
                <a:extLst>
                  <a:ext uri="{0D108BD9-81ED-4DB2-BD59-A6C34878D82A}">
                    <a16:rowId xmlns:a16="http://schemas.microsoft.com/office/drawing/2014/main" val="3202574296"/>
                  </a:ext>
                </a:extLst>
              </a:tr>
              <a:tr h="416022">
                <a:tc>
                  <a:txBody>
                    <a:bodyPr/>
                    <a:lstStyle/>
                    <a:p>
                      <a:pPr>
                        <a:lnSpc>
                          <a:spcPct val="107000"/>
                        </a:lnSpc>
                        <a:spcAft>
                          <a:spcPts val="0"/>
                        </a:spcAft>
                      </a:pPr>
                      <a:r>
                        <a:rPr lang="cs-CZ" sz="1400" kern="1200" dirty="0">
                          <a:effectLst/>
                        </a:rPr>
                        <a:t>Čerpání v %</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660" marR="33660" marT="33660" marB="33660">
                    <a:solidFill>
                      <a:schemeClr val="accent6">
                        <a:lumMod val="20000"/>
                        <a:lumOff val="80000"/>
                      </a:schemeClr>
                    </a:solidFill>
                  </a:tcPr>
                </a:tc>
                <a:tc>
                  <a:txBody>
                    <a:bodyPr/>
                    <a:lstStyle/>
                    <a:p>
                      <a:pPr algn="r">
                        <a:lnSpc>
                          <a:spcPct val="107000"/>
                        </a:lnSpc>
                        <a:spcAft>
                          <a:spcPts val="0"/>
                        </a:spcAft>
                      </a:pPr>
                      <a:r>
                        <a:rPr lang="cs-CZ" sz="1400" kern="1200" dirty="0">
                          <a:effectLst/>
                        </a:rPr>
                        <a:t>84,3</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6">
                        <a:lumMod val="20000"/>
                        <a:lumOff val="80000"/>
                      </a:schemeClr>
                    </a:solidFill>
                  </a:tcPr>
                </a:tc>
                <a:extLst>
                  <a:ext uri="{0D108BD9-81ED-4DB2-BD59-A6C34878D82A}">
                    <a16:rowId xmlns:a16="http://schemas.microsoft.com/office/drawing/2014/main" val="4104779937"/>
                  </a:ext>
                </a:extLst>
              </a:tr>
            </a:tbl>
          </a:graphicData>
        </a:graphic>
      </p:graphicFrame>
      <p:sp>
        <p:nvSpPr>
          <p:cNvPr id="6" name="Obdélník 5">
            <a:extLst>
              <a:ext uri="{FF2B5EF4-FFF2-40B4-BE49-F238E27FC236}">
                <a16:creationId xmlns:a16="http://schemas.microsoft.com/office/drawing/2014/main" id="{7C97EC10-17E2-4FD2-BD18-8ED7E0FC5184}"/>
              </a:ext>
            </a:extLst>
          </p:cNvPr>
          <p:cNvSpPr/>
          <p:nvPr/>
        </p:nvSpPr>
        <p:spPr>
          <a:xfrm>
            <a:off x="1552755" y="6012937"/>
            <a:ext cx="4572000" cy="276999"/>
          </a:xfrm>
          <a:prstGeom prst="rect">
            <a:avLst/>
          </a:prstGeom>
        </p:spPr>
        <p:txBody>
          <a:bodyPr>
            <a:spAutoFit/>
          </a:bodyPr>
          <a:lstStyle/>
          <a:p>
            <a:r>
              <a:rPr lang="cs-CZ" sz="1200" dirty="0">
                <a:latin typeface="Calibri" panose="020F0502020204030204" pitchFamily="34" charset="0"/>
                <a:ea typeface="Calibri" panose="020F0502020204030204" pitchFamily="34" charset="0"/>
                <a:cs typeface="Times New Roman" panose="02020603050405020304" pitchFamily="18" charset="0"/>
              </a:rPr>
              <a:t>*) čerpání dotací prostřednictvím žadatele ČSV, z. s.</a:t>
            </a:r>
            <a:endParaRPr lang="cs-CZ" sz="1200" dirty="0"/>
          </a:p>
        </p:txBody>
      </p:sp>
    </p:spTree>
    <p:extLst>
      <p:ext uri="{BB962C8B-B14F-4D97-AF65-F5344CB8AC3E}">
        <p14:creationId xmlns:p14="http://schemas.microsoft.com/office/powerpoint/2010/main" val="5528077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Zástupný symbol pro obsah 1"/>
          <p:cNvGraphicFramePr>
            <a:graphicFrameLocks noGrp="1"/>
          </p:cNvGraphicFramePr>
          <p:nvPr>
            <p:ph idx="1"/>
            <p:extLst>
              <p:ext uri="{D42A27DB-BD31-4B8C-83A1-F6EECF244321}">
                <p14:modId xmlns:p14="http://schemas.microsoft.com/office/powerpoint/2010/main" val="2162047237"/>
              </p:ext>
            </p:extLst>
          </p:nvPr>
        </p:nvGraphicFramePr>
        <p:xfrm>
          <a:off x="725473" y="355180"/>
          <a:ext cx="7466341" cy="5504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74818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Zástupný symbol pro obsah 1"/>
          <p:cNvGraphicFramePr>
            <a:graphicFrameLocks noGrp="1"/>
          </p:cNvGraphicFramePr>
          <p:nvPr>
            <p:ph idx="1"/>
            <p:extLst>
              <p:ext uri="{D42A27DB-BD31-4B8C-83A1-F6EECF244321}">
                <p14:modId xmlns:p14="http://schemas.microsoft.com/office/powerpoint/2010/main" val="3185676079"/>
              </p:ext>
            </p:extLst>
          </p:nvPr>
        </p:nvGraphicFramePr>
        <p:xfrm>
          <a:off x="628650" y="491207"/>
          <a:ext cx="7886700" cy="5685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91356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566605133"/>
              </p:ext>
            </p:extLst>
          </p:nvPr>
        </p:nvGraphicFramePr>
        <p:xfrm>
          <a:off x="628650" y="365126"/>
          <a:ext cx="7886700" cy="6324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Zástupný symbol pro obsah 1"/>
          <p:cNvSpPr>
            <a:spLocks noGrp="1"/>
          </p:cNvSpPr>
          <p:nvPr>
            <p:ph idx="1"/>
          </p:nvPr>
        </p:nvSpPr>
        <p:spPr>
          <a:xfrm>
            <a:off x="550273" y="1816916"/>
            <a:ext cx="7886700" cy="4351338"/>
          </a:xfrm>
        </p:spPr>
        <p:txBody>
          <a:bodyPr/>
          <a:lstStyle/>
          <a:p>
            <a:r>
              <a:rPr lang="cs-CZ" dirty="0"/>
              <a:t>Stav ZO/OO, které dosud (30. 6. 2022) </a:t>
            </a:r>
            <a:r>
              <a:rPr lang="cs-CZ" b="1" dirty="0"/>
              <a:t>nemají zapsány změny</a:t>
            </a:r>
            <a:r>
              <a:rPr lang="cs-CZ" dirty="0"/>
              <a:t> ve spolkovém rejstříku:</a:t>
            </a:r>
          </a:p>
          <a:p>
            <a:endParaRPr lang="cs-CZ" dirty="0"/>
          </a:p>
          <a:p>
            <a:pPr lvl="1"/>
            <a:r>
              <a:rPr lang="cs-CZ" dirty="0"/>
              <a:t>Z celkového počtu 1 087 ZO je to stále </a:t>
            </a:r>
            <a:r>
              <a:rPr lang="cs-CZ" b="1" dirty="0"/>
              <a:t>271 ZO</a:t>
            </a:r>
            <a:r>
              <a:rPr lang="cs-CZ" dirty="0"/>
              <a:t>.</a:t>
            </a:r>
          </a:p>
          <a:p>
            <a:pPr lvl="1"/>
            <a:r>
              <a:rPr lang="cs-CZ" dirty="0"/>
              <a:t>Z celkového počtu 77 OO je to stále </a:t>
            </a:r>
            <a:r>
              <a:rPr lang="cs-CZ" b="1" dirty="0"/>
              <a:t>4 OO</a:t>
            </a:r>
            <a:r>
              <a:rPr lang="cs-CZ" dirty="0"/>
              <a:t>.</a:t>
            </a:r>
          </a:p>
        </p:txBody>
      </p:sp>
    </p:spTree>
    <p:extLst>
      <p:ext uri="{BB962C8B-B14F-4D97-AF65-F5344CB8AC3E}">
        <p14:creationId xmlns:p14="http://schemas.microsoft.com/office/powerpoint/2010/main" val="42337307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F499A4-4CC8-4F7D-8EEC-6262C033D583}"/>
              </a:ext>
            </a:extLst>
          </p:cNvPr>
          <p:cNvSpPr>
            <a:spLocks noGrp="1"/>
          </p:cNvSpPr>
          <p:nvPr>
            <p:ph type="title"/>
          </p:nvPr>
        </p:nvSpPr>
        <p:spPr>
          <a:xfrm>
            <a:off x="628650" y="365127"/>
            <a:ext cx="7810500" cy="882648"/>
          </a:xfrm>
        </p:spPr>
        <p:txBody>
          <a:bodyPr/>
          <a:lstStyle/>
          <a:p>
            <a:pPr algn="ctr"/>
            <a:r>
              <a:rPr lang="cs-CZ" dirty="0"/>
              <a:t>Datové schránky</a:t>
            </a:r>
          </a:p>
        </p:txBody>
      </p:sp>
      <p:sp>
        <p:nvSpPr>
          <p:cNvPr id="3" name="Zástupný symbol pro obsah 2">
            <a:extLst>
              <a:ext uri="{FF2B5EF4-FFF2-40B4-BE49-F238E27FC236}">
                <a16:creationId xmlns:a16="http://schemas.microsoft.com/office/drawing/2014/main" id="{178286D1-9F1C-4D57-A696-CB090926B723}"/>
              </a:ext>
            </a:extLst>
          </p:cNvPr>
          <p:cNvSpPr>
            <a:spLocks noGrp="1"/>
          </p:cNvSpPr>
          <p:nvPr>
            <p:ph idx="1"/>
          </p:nvPr>
        </p:nvSpPr>
        <p:spPr>
          <a:xfrm>
            <a:off x="628650" y="1247774"/>
            <a:ext cx="7886700" cy="5095875"/>
          </a:xfrm>
        </p:spPr>
        <p:txBody>
          <a:bodyPr>
            <a:normAutofit fontScale="47500" lnSpcReduction="20000"/>
          </a:bodyPr>
          <a:lstStyle/>
          <a:p>
            <a:r>
              <a:rPr lang="cs-CZ" dirty="0"/>
              <a:t>S účinností od 1. 1. 2023 bude datová schránka automaticky zřizována:</a:t>
            </a:r>
          </a:p>
          <a:p>
            <a:r>
              <a:rPr lang="cs-CZ" u="sng" dirty="0"/>
              <a:t>Každé právnické osobě</a:t>
            </a:r>
            <a:r>
              <a:rPr lang="cs-CZ" dirty="0"/>
              <a:t> – nejen firmám zapsaným v obchodním rejstříku (jako dosud), ale také těm, </a:t>
            </a:r>
            <a:r>
              <a:rPr lang="cs-CZ" b="1" u="sng" dirty="0"/>
              <a:t>které jsou zapsány ve spolkovém rejstříku (včetně pobočných spolků, tj. v našem případě základních a okresních organizací ČSV)</a:t>
            </a:r>
            <a:r>
              <a:rPr lang="cs-CZ" dirty="0"/>
              <a:t>, nadačním rejstříku, rejstříku ústavů a další.</a:t>
            </a:r>
          </a:p>
          <a:p>
            <a:r>
              <a:rPr lang="cs-CZ" u="sng" dirty="0"/>
              <a:t>Každé fyzické podnikající osobě</a:t>
            </a:r>
            <a:r>
              <a:rPr lang="cs-CZ" dirty="0"/>
              <a:t> – dosud byly datové schránky OSVČ zřizovány pouze na základě jejich žádosti, nyní jim však DS zřídí Ministerstvo vnitra automaticky.</a:t>
            </a:r>
          </a:p>
          <a:p>
            <a:r>
              <a:rPr lang="cs-CZ" dirty="0"/>
              <a:t>Předpokládá se, že 2. 1. 2023 budou rozeslány zásilky s přístupovými údaji do datové schránky všem takovým subjektům, aby datovou schránku začaly používat. </a:t>
            </a:r>
          </a:p>
          <a:p>
            <a:r>
              <a:rPr lang="cs-CZ" dirty="0"/>
              <a:t>Důležitým nástrojem spojeným s fungováním datových stránek, který je v souvislosti s jejich povinným zřízením určitě třeba zvlášť zmínit, je zákonem upravené tzv.</a:t>
            </a:r>
            <a:r>
              <a:rPr lang="cs-CZ" b="1" dirty="0"/>
              <a:t> doručování fikcí. </a:t>
            </a:r>
            <a:r>
              <a:rPr lang="cs-CZ" dirty="0"/>
              <a:t>Ve zkratce</a:t>
            </a:r>
            <a:r>
              <a:rPr lang="cs-CZ" b="1" dirty="0"/>
              <a:t>, </a:t>
            </a:r>
            <a:r>
              <a:rPr lang="cs-CZ" dirty="0"/>
              <a:t>jde o </a:t>
            </a:r>
            <a:r>
              <a:rPr lang="cs-CZ" b="1" dirty="0"/>
              <a:t>pravidlo, že zpráva dodaná do datové schránky se považuje za doručenou nejpozději desátým dnem ode dne jejího dodání</a:t>
            </a:r>
            <a:r>
              <a:rPr lang="cs-CZ" dirty="0"/>
              <a:t>, i když se v průběhu této doby do datové schránky </a:t>
            </a:r>
            <a:r>
              <a:rPr lang="cs-CZ" b="1" dirty="0"/>
              <a:t>nepřihlásí oprávněná osoba</a:t>
            </a:r>
            <a:r>
              <a:rPr lang="cs-CZ" dirty="0"/>
              <a:t>. Účelem tohoto institutu je samozřejmě předcházet situacím, kdy se adresát brání přijetí písemnosti, s cílem předejít právním důsledkům spojeným s jejím doručením. </a:t>
            </a:r>
          </a:p>
          <a:p>
            <a:r>
              <a:rPr lang="cs-CZ" dirty="0"/>
              <a:t>Kontrola datové schránky se v souvislosti s tímto pravidlem bude</a:t>
            </a:r>
            <a:r>
              <a:rPr lang="cs-CZ" b="1" dirty="0"/>
              <a:t> muset stát pravidelnou rutinou.</a:t>
            </a:r>
            <a:r>
              <a:rPr lang="cs-CZ" dirty="0"/>
              <a:t> Systém však umožňuje nastavit notifikace příchozí zprávy do datové schránky například na e-mail nebo formou </a:t>
            </a:r>
            <a:r>
              <a:rPr lang="cs-CZ" dirty="0" err="1"/>
              <a:t>sms</a:t>
            </a:r>
            <a:r>
              <a:rPr lang="cs-CZ" dirty="0"/>
              <a:t>, obsluha a kontrola datové schránky tedy není nakonec větší administrativní zátěží, než obsluha jakékoliv e-mailové schránky.</a:t>
            </a:r>
          </a:p>
          <a:p>
            <a:r>
              <a:rPr lang="cs-CZ" b="1" dirty="0"/>
              <a:t>Co datová schránka přinese?</a:t>
            </a:r>
            <a:endParaRPr lang="cs-CZ" dirty="0"/>
          </a:p>
          <a:p>
            <a:r>
              <a:rPr lang="cs-CZ" dirty="0"/>
              <a:t>Tím hlavním je úspora. za doporučený dopis dneska zaplatíte 47 Kč. Pokud ale pošlete poštovní datovou zprávu (tedy zprávu určenou právnické nebo fyzické osobě), bude vás to stát </a:t>
            </a:r>
            <a:r>
              <a:rPr lang="cs-CZ" b="1" dirty="0"/>
              <a:t>jenom 5 Kč</a:t>
            </a:r>
            <a:r>
              <a:rPr lang="cs-CZ" dirty="0"/>
              <a:t> (ještě do dubna 2021 se jednalo o 15 Kč). A v případě, že posíláte něco orgánu veřejné moci, je </a:t>
            </a:r>
            <a:r>
              <a:rPr lang="cs-CZ" b="1" dirty="0"/>
              <a:t>zpráva úplně zdarma</a:t>
            </a:r>
            <a:r>
              <a:rPr lang="cs-CZ" dirty="0"/>
              <a:t>.</a:t>
            </a:r>
          </a:p>
          <a:p>
            <a:r>
              <a:rPr lang="cs-CZ" dirty="0"/>
              <a:t>Pokud ovládáte počítač a internet, pak datová schránka znamená taky </a:t>
            </a:r>
            <a:r>
              <a:rPr lang="cs-CZ" b="1" dirty="0"/>
              <a:t>zjednodušení</a:t>
            </a:r>
            <a:r>
              <a:rPr lang="cs-CZ" dirty="0"/>
              <a:t>. Už nemusíte běhat na poštu, tisknout dokumenty a řešit, jestli se po cestě k adresátovi dopis někde neztratí. Všechno vyřídíte pohodlně elektronicky.</a:t>
            </a:r>
          </a:p>
          <a:p>
            <a:r>
              <a:rPr lang="cs-CZ" dirty="0"/>
              <a:t>Další </a:t>
            </a:r>
            <a:r>
              <a:rPr lang="cs-CZ" b="1" dirty="0"/>
              <a:t>nemalou výhodou je přehlednost</a:t>
            </a:r>
            <a:r>
              <a:rPr lang="cs-CZ" dirty="0"/>
              <a:t>: veškeré dokumenty budete mít v počítači, a nehrozí tak, že byste je vyhodili spolu s balíkem novin nebo někde založili. Jen dejte </a:t>
            </a:r>
            <a:r>
              <a:rPr lang="cs-CZ" b="1" dirty="0"/>
              <a:t>pozor</a:t>
            </a:r>
            <a:r>
              <a:rPr lang="cs-CZ" dirty="0"/>
              <a:t>. Přijaté zprávy zůstávají v datové schránce </a:t>
            </a:r>
            <a:r>
              <a:rPr lang="cs-CZ" b="1" dirty="0"/>
              <a:t>90 dní</a:t>
            </a:r>
            <a:r>
              <a:rPr lang="cs-CZ" dirty="0"/>
              <a:t>, pak je musíte stáhnout nebo využít úložiště na portálu občana, případně tzv. datový trezor. Za ten se ale platí.</a:t>
            </a:r>
          </a:p>
          <a:p>
            <a:r>
              <a:rPr lang="cs-CZ" dirty="0"/>
              <a:t>V našem </a:t>
            </a:r>
            <a:r>
              <a:rPr lang="cs-CZ" dirty="0" err="1"/>
              <a:t>CISu</a:t>
            </a:r>
            <a:r>
              <a:rPr lang="cs-CZ" dirty="0"/>
              <a:t> připravujeme úložiště, kam bude možno poštu z datové schránky stáhnout a archivovat. Je však třeba to učinit ručně. Automatické stahování </a:t>
            </a:r>
            <a:r>
              <a:rPr lang="cs-CZ"/>
              <a:t>není možné. </a:t>
            </a:r>
            <a:endParaRPr lang="cs-CZ" dirty="0"/>
          </a:p>
          <a:p>
            <a:endParaRPr lang="cs-CZ" dirty="0"/>
          </a:p>
        </p:txBody>
      </p:sp>
    </p:spTree>
    <p:extLst>
      <p:ext uri="{BB962C8B-B14F-4D97-AF65-F5344CB8AC3E}">
        <p14:creationId xmlns:p14="http://schemas.microsoft.com/office/powerpoint/2010/main" val="15188676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8369F1-7228-4CC0-8BAE-5E94C4F37BFE}"/>
              </a:ext>
            </a:extLst>
          </p:cNvPr>
          <p:cNvSpPr>
            <a:spLocks noGrp="1"/>
          </p:cNvSpPr>
          <p:nvPr>
            <p:ph type="ctrTitle"/>
          </p:nvPr>
        </p:nvSpPr>
        <p:spPr/>
        <p:txBody>
          <a:bodyPr/>
          <a:lstStyle/>
          <a:p>
            <a:endParaRPr lang="cs-CZ" dirty="0"/>
          </a:p>
        </p:txBody>
      </p:sp>
      <p:sp>
        <p:nvSpPr>
          <p:cNvPr id="4" name="Zástupný text 3">
            <a:extLst>
              <a:ext uri="{FF2B5EF4-FFF2-40B4-BE49-F238E27FC236}">
                <a16:creationId xmlns:a16="http://schemas.microsoft.com/office/drawing/2014/main" id="{74B28CA3-595F-46D8-9B94-37A0A9C621E7}"/>
              </a:ext>
            </a:extLst>
          </p:cNvPr>
          <p:cNvSpPr>
            <a:spLocks noGrp="1"/>
          </p:cNvSpPr>
          <p:nvPr>
            <p:ph type="body" sz="quarter" idx="11"/>
          </p:nvPr>
        </p:nvSpPr>
        <p:spPr/>
        <p:txBody>
          <a:bodyPr/>
          <a:lstStyle/>
          <a:p>
            <a:r>
              <a:rPr lang="cs-CZ" dirty="0"/>
              <a:t>ČSV, </a:t>
            </a:r>
            <a:r>
              <a:rPr lang="cs-CZ" dirty="0" err="1"/>
              <a:t>z.s</a:t>
            </a:r>
            <a:r>
              <a:rPr lang="cs-CZ" dirty="0"/>
              <a:t>., Křemencova 8, 115 24 Praha 1, info@vcelarstvi.cz</a:t>
            </a:r>
          </a:p>
        </p:txBody>
      </p:sp>
      <p:sp>
        <p:nvSpPr>
          <p:cNvPr id="5" name="Zástupný text 4">
            <a:extLst>
              <a:ext uri="{FF2B5EF4-FFF2-40B4-BE49-F238E27FC236}">
                <a16:creationId xmlns:a16="http://schemas.microsoft.com/office/drawing/2014/main" id="{310EF6D5-F481-4C3A-8537-B61CC81BC4DD}"/>
              </a:ext>
            </a:extLst>
          </p:cNvPr>
          <p:cNvSpPr>
            <a:spLocks noGrp="1"/>
          </p:cNvSpPr>
          <p:nvPr>
            <p:ph type="body" sz="quarter" idx="12"/>
          </p:nvPr>
        </p:nvSpPr>
        <p:spPr/>
        <p:txBody>
          <a:bodyPr/>
          <a:lstStyle/>
          <a:p>
            <a:r>
              <a:rPr lang="cs-CZ" dirty="0"/>
              <a:t>224 934 082</a:t>
            </a:r>
          </a:p>
        </p:txBody>
      </p:sp>
      <p:sp>
        <p:nvSpPr>
          <p:cNvPr id="6" name="Zástupný text 5">
            <a:extLst>
              <a:ext uri="{FF2B5EF4-FFF2-40B4-BE49-F238E27FC236}">
                <a16:creationId xmlns:a16="http://schemas.microsoft.com/office/drawing/2014/main" id="{9041FA0F-5848-4A0D-A6D8-95383B9FC706}"/>
              </a:ext>
            </a:extLst>
          </p:cNvPr>
          <p:cNvSpPr>
            <a:spLocks noGrp="1"/>
          </p:cNvSpPr>
          <p:nvPr>
            <p:ph type="body" sz="quarter" idx="13"/>
          </p:nvPr>
        </p:nvSpPr>
        <p:spPr/>
        <p:txBody>
          <a:bodyPr/>
          <a:lstStyle/>
          <a:p>
            <a:r>
              <a:rPr lang="cs-CZ" dirty="0">
                <a:hlinkClick r:id="rId2"/>
              </a:rPr>
              <a:t>https://www.vcelarstvi.cz/</a:t>
            </a:r>
            <a:endParaRPr lang="cs-CZ" dirty="0"/>
          </a:p>
        </p:txBody>
      </p:sp>
    </p:spTree>
    <p:extLst>
      <p:ext uri="{BB962C8B-B14F-4D97-AF65-F5344CB8AC3E}">
        <p14:creationId xmlns:p14="http://schemas.microsoft.com/office/powerpoint/2010/main" val="2824768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552010052"/>
              </p:ext>
            </p:extLst>
          </p:nvPr>
        </p:nvGraphicFramePr>
        <p:xfrm>
          <a:off x="628650" y="365126"/>
          <a:ext cx="7886700" cy="1100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Zástupný symbol pro obsah 8"/>
          <p:cNvGraphicFramePr>
            <a:graphicFrameLocks noGrp="1"/>
          </p:cNvGraphicFramePr>
          <p:nvPr>
            <p:ph idx="1"/>
            <p:extLst>
              <p:ext uri="{D42A27DB-BD31-4B8C-83A1-F6EECF244321}">
                <p14:modId xmlns:p14="http://schemas.microsoft.com/office/powerpoint/2010/main" val="1498329368"/>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3012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Zástupný symbol pro obsah 9"/>
          <p:cNvGraphicFramePr>
            <a:graphicFrameLocks noGrp="1"/>
          </p:cNvGraphicFramePr>
          <p:nvPr>
            <p:ph idx="1"/>
            <p:extLst>
              <p:ext uri="{D42A27DB-BD31-4B8C-83A1-F6EECF244321}">
                <p14:modId xmlns:p14="http://schemas.microsoft.com/office/powerpoint/2010/main" val="3463345408"/>
              </p:ext>
            </p:extLst>
          </p:nvPr>
        </p:nvGraphicFramePr>
        <p:xfrm>
          <a:off x="628650" y="365128"/>
          <a:ext cx="7886700" cy="2279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Zástupný symbol pro obsah 3"/>
          <p:cNvGraphicFramePr>
            <a:graphicFrameLocks/>
          </p:cNvGraphicFramePr>
          <p:nvPr>
            <p:extLst>
              <p:ext uri="{D42A27DB-BD31-4B8C-83A1-F6EECF244321}">
                <p14:modId xmlns:p14="http://schemas.microsoft.com/office/powerpoint/2010/main" val="1492527469"/>
              </p:ext>
            </p:extLst>
          </p:nvPr>
        </p:nvGraphicFramePr>
        <p:xfrm>
          <a:off x="628650" y="2986481"/>
          <a:ext cx="7886700" cy="31904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822505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E5A4B2-956C-4843-B1A9-490BC990D2CD}"/>
              </a:ext>
            </a:extLst>
          </p:cNvPr>
          <p:cNvSpPr>
            <a:spLocks noGrp="1"/>
          </p:cNvSpPr>
          <p:nvPr>
            <p:ph type="title"/>
          </p:nvPr>
        </p:nvSpPr>
        <p:spPr>
          <a:xfrm>
            <a:off x="628650" y="365126"/>
            <a:ext cx="7886700" cy="1100937"/>
          </a:xfrm>
        </p:spPr>
        <p:txBody>
          <a:bodyPr/>
          <a:lstStyle/>
          <a:p>
            <a:pPr lvl="0">
              <a:lnSpc>
                <a:spcPct val="100000"/>
              </a:lnSpc>
              <a:spcBef>
                <a:spcPts val="0"/>
              </a:spcBef>
            </a:pPr>
            <a:endParaRPr lang="cs-CZ" sz="2400" dirty="0">
              <a:solidFill>
                <a:prstClr val="black"/>
              </a:solidFill>
              <a:latin typeface="Calibri"/>
              <a:ea typeface="+mn-ea"/>
              <a:cs typeface="+mn-cs"/>
            </a:endParaRPr>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745415518"/>
              </p:ext>
            </p:extLst>
          </p:nvPr>
        </p:nvGraphicFramePr>
        <p:xfrm>
          <a:off x="628650" y="365127"/>
          <a:ext cx="7886700" cy="30884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2" name="Skupina 11"/>
          <p:cNvGrpSpPr/>
          <p:nvPr/>
        </p:nvGrpSpPr>
        <p:grpSpPr>
          <a:xfrm>
            <a:off x="628650" y="3748285"/>
            <a:ext cx="7886700" cy="808602"/>
            <a:chOff x="0" y="240387"/>
            <a:chExt cx="7886700" cy="800617"/>
          </a:xfrm>
        </p:grpSpPr>
        <p:sp>
          <p:nvSpPr>
            <p:cNvPr id="16" name="Zaoblený obdélník 15"/>
            <p:cNvSpPr/>
            <p:nvPr/>
          </p:nvSpPr>
          <p:spPr>
            <a:xfrm>
              <a:off x="0" y="240387"/>
              <a:ext cx="7886700" cy="800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Zaoblený obdélník 4"/>
            <p:cNvSpPr txBox="1"/>
            <p:nvPr/>
          </p:nvSpPr>
          <p:spPr>
            <a:xfrm>
              <a:off x="39083" y="279470"/>
              <a:ext cx="7808534" cy="7224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defTabSz="1244600">
                <a:lnSpc>
                  <a:spcPct val="90000"/>
                </a:lnSpc>
                <a:spcBef>
                  <a:spcPct val="0"/>
                </a:spcBef>
                <a:spcAft>
                  <a:spcPct val="35000"/>
                </a:spcAft>
              </a:pPr>
              <a:r>
                <a:rPr lang="cs-CZ" sz="2800" kern="1200" dirty="0"/>
                <a:t>Opatření Obnova včelstev </a:t>
              </a:r>
              <a:r>
                <a:rPr lang="cs-CZ" sz="2800" dirty="0"/>
                <a:t>od 1. 8. do 31. 12. 2022, tj. v tzv. přechodném období </a:t>
              </a:r>
              <a:r>
                <a:rPr lang="cs-CZ" sz="2800" kern="1200" dirty="0"/>
                <a:t> </a:t>
              </a:r>
            </a:p>
          </p:txBody>
        </p:sp>
      </p:grpSp>
      <p:grpSp>
        <p:nvGrpSpPr>
          <p:cNvPr id="13" name="Skupina 12"/>
          <p:cNvGrpSpPr/>
          <p:nvPr/>
        </p:nvGrpSpPr>
        <p:grpSpPr>
          <a:xfrm>
            <a:off x="628650" y="4650422"/>
            <a:ext cx="7886700" cy="1508553"/>
            <a:chOff x="0" y="1041004"/>
            <a:chExt cx="7886700" cy="1076400"/>
          </a:xfrm>
        </p:grpSpPr>
        <p:sp>
          <p:nvSpPr>
            <p:cNvPr id="14" name="Obdélník 13"/>
            <p:cNvSpPr/>
            <p:nvPr/>
          </p:nvSpPr>
          <p:spPr>
            <a:xfrm>
              <a:off x="0" y="1041004"/>
              <a:ext cx="7886700" cy="10764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TextovéPole 14"/>
            <p:cNvSpPr txBox="1"/>
            <p:nvPr/>
          </p:nvSpPr>
          <p:spPr>
            <a:xfrm>
              <a:off x="0" y="1082106"/>
              <a:ext cx="7886700" cy="103529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50403" tIns="22860" rIns="128016" bIns="22860" numCol="1" spcCol="1270" anchor="t" anchorCtr="0">
              <a:noAutofit/>
            </a:bodyPr>
            <a:lstStyle/>
            <a:p>
              <a:pPr marL="171450" lvl="1" indent="-171450" algn="l" defTabSz="800100" rtl="0">
                <a:lnSpc>
                  <a:spcPct val="90000"/>
                </a:lnSpc>
                <a:spcBef>
                  <a:spcPct val="0"/>
                </a:spcBef>
                <a:spcAft>
                  <a:spcPct val="20000"/>
                </a:spcAft>
                <a:buChar char="••"/>
              </a:pPr>
              <a:r>
                <a:rPr lang="cs-CZ" sz="2000" kern="1200" dirty="0"/>
                <a:t>Dotace je určena pro šlechtitelské chovy včelích matek z uznaného šlechtitelského programu na území ČR </a:t>
              </a:r>
            </a:p>
            <a:p>
              <a:pPr marL="171450" lvl="1" indent="-171450" algn="l" defTabSz="800100" rtl="0">
                <a:lnSpc>
                  <a:spcPct val="90000"/>
                </a:lnSpc>
                <a:spcBef>
                  <a:spcPct val="0"/>
                </a:spcBef>
                <a:spcAft>
                  <a:spcPct val="20000"/>
                </a:spcAft>
                <a:buChar char="••"/>
              </a:pPr>
              <a:r>
                <a:rPr lang="cs-CZ" sz="2000" kern="1200" dirty="0"/>
                <a:t>Dotace činí pevnou částku 200 Kč na jednu včelí matku prodanou ve včelařském roce chovatelům včel na území ČR </a:t>
              </a:r>
            </a:p>
          </p:txBody>
        </p:sp>
      </p:grpSp>
    </p:spTree>
    <p:extLst>
      <p:ext uri="{BB962C8B-B14F-4D97-AF65-F5344CB8AC3E}">
        <p14:creationId xmlns:p14="http://schemas.microsoft.com/office/powerpoint/2010/main" val="62965877"/>
      </p:ext>
    </p:extLst>
  </p:cSld>
  <p:clrMapOvr>
    <a:masterClrMapping/>
  </p:clrMapOvr>
</p:sld>
</file>

<file path=ppt/theme/theme1.xml><?xml version="1.0" encoding="utf-8"?>
<a:theme xmlns:a="http://schemas.openxmlformats.org/drawingml/2006/main" name="ČSV motiv 1">
  <a:themeElements>
    <a:clrScheme name="ČSV barvy">
      <a:dk1>
        <a:srgbClr val="3A3A3A"/>
      </a:dk1>
      <a:lt1>
        <a:srgbClr val="FFFFFF"/>
      </a:lt1>
      <a:dk2>
        <a:srgbClr val="3A3A3A"/>
      </a:dk2>
      <a:lt2>
        <a:srgbClr val="D8D8D8"/>
      </a:lt2>
      <a:accent1>
        <a:srgbClr val="C19003"/>
      </a:accent1>
      <a:accent2>
        <a:srgbClr val="F7C41F"/>
      </a:accent2>
      <a:accent3>
        <a:srgbClr val="A5300F"/>
      </a:accent3>
      <a:accent4>
        <a:srgbClr val="D55816"/>
      </a:accent4>
      <a:accent5>
        <a:srgbClr val="B19C7D"/>
      </a:accent5>
      <a:accent6>
        <a:srgbClr val="B27D49"/>
      </a:accent6>
      <a:hlink>
        <a:srgbClr val="C19003"/>
      </a:hlink>
      <a:folHlink>
        <a:srgbClr val="9F4210"/>
      </a:folHlink>
    </a:clrScheme>
    <a:fontScheme name="Vlastní 1">
      <a:majorFont>
        <a:latin typeface="Arial"/>
        <a:ea typeface=""/>
        <a:cs typeface=""/>
      </a:majorFont>
      <a:minorFont>
        <a:latin typeface="Times New Roman"/>
        <a:ea typeface=""/>
        <a:cs typeface=""/>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5266</TotalTime>
  <Words>6663</Words>
  <Application>Microsoft Office PowerPoint</Application>
  <PresentationFormat>Předvádění na obrazovce (4:3)</PresentationFormat>
  <Paragraphs>625</Paragraphs>
  <Slides>64</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64</vt:i4>
      </vt:variant>
    </vt:vector>
  </HeadingPairs>
  <TitlesOfParts>
    <vt:vector size="70" baseType="lpstr">
      <vt:lpstr>Arial</vt:lpstr>
      <vt:lpstr>Calibri</vt:lpstr>
      <vt:lpstr>Times New Roman</vt:lpstr>
      <vt:lpstr>Verdana</vt:lpstr>
      <vt:lpstr>Wingdings</vt:lpstr>
      <vt:lpstr>ČSV motiv 1</vt:lpstr>
      <vt:lpstr>Aktivy funkcionářů ČSV  2022</vt:lpstr>
      <vt:lpstr>Obsah </vt:lpstr>
      <vt:lpstr>Dotační politika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Propojení CIS -  ČMSCH (IZR) a uzávěrka dotace 1.D Novinka, ještě se programuje, funkční bude v průběhu září</vt:lpstr>
      <vt:lpstr>Prezentace aplikace PowerPoint</vt:lpstr>
      <vt:lpstr>Prezentace aplikace PowerPoint</vt:lpstr>
      <vt:lpstr>Prezentace aplikace PowerPoint</vt:lpstr>
      <vt:lpstr>Prezentace aplikace PowerPoint</vt:lpstr>
      <vt:lpstr>Prezentace aplikace PowerPoint</vt:lpstr>
      <vt:lpstr>U včelařů s počtem včelstev více než 150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Statistika z CISu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Zdravotní problematika</vt:lpstr>
      <vt:lpstr>Prezentace aplikace PowerPoint</vt:lpstr>
      <vt:lpstr>Varroáza - vyhodnocení 2022 </vt:lpstr>
      <vt:lpstr>Varroáza - vyhodnocení 2022 - kraje </vt:lpstr>
      <vt:lpstr>Prezentace aplikace PowerPoint</vt:lpstr>
      <vt:lpstr>MVP – výskyt ohnisek moru včelího plodu v jednotlivých krajích v roce 2018-2021 </vt:lpstr>
      <vt:lpstr>Hniloba včelího plodu - 2021</vt:lpstr>
      <vt:lpstr>Hniloba včelího plodu vývoj nákazové situace </vt:lpstr>
      <vt:lpstr>Legislativa</vt:lpstr>
      <vt:lpstr>Prezentace aplikace PowerPoint</vt:lpstr>
      <vt:lpstr>Prezentace aplikace PowerPoint</vt:lpstr>
      <vt:lpstr>Prezentace aplikace PowerPoint</vt:lpstr>
      <vt:lpstr>Aktuální problematika našeho spolku</vt:lpstr>
      <vt:lpstr>Prezentace aplikace PowerPoint</vt:lpstr>
      <vt:lpstr>Prezentace aplikace PowerPoint</vt:lpstr>
      <vt:lpstr>  Na srpnovém zasedání RV byly revidovány následující vnitřní předpisy svazu: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Ke zveřejnění ve Sbírce listin se zasílá výkaz, který se generuje přes tlačítko „Přehled“ !!!</vt:lpstr>
      <vt:lpstr>Prezentace aplikace PowerPoint</vt:lpstr>
      <vt:lpstr>Prezentace aplikace PowerPoint</vt:lpstr>
      <vt:lpstr>Prezentace aplikace PowerPoint</vt:lpstr>
      <vt:lpstr>Prezentace aplikace PowerPoint</vt:lpstr>
      <vt:lpstr>Prezentace aplikace PowerPoint</vt:lpstr>
      <vt:lpstr>Datové schránky</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Josef Kůst</dc:creator>
  <cp:lastModifiedBy>SEK_01_NB</cp:lastModifiedBy>
  <cp:revision>249</cp:revision>
  <cp:lastPrinted>2021-06-22T09:02:29Z</cp:lastPrinted>
  <dcterms:created xsi:type="dcterms:W3CDTF">2020-07-27T13:29:19Z</dcterms:created>
  <dcterms:modified xsi:type="dcterms:W3CDTF">2022-09-01T06:33:04Z</dcterms:modified>
</cp:coreProperties>
</file>